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Lst>
  <p:sldSz cy="10972800" cx="7315200"/>
  <p:notesSz cx="6858000" cy="9144000"/>
  <p:embeddedFontLst>
    <p:embeddedFont>
      <p:font typeface="EB Garamond Medium"/>
      <p:regular r:id="rId8"/>
      <p:bold r:id="rId9"/>
      <p:italic r:id="rId10"/>
      <p:boldItalic r:id="rId11"/>
    </p:embeddedFont>
    <p:embeddedFont>
      <p:font typeface="EB Garamond"/>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EBGaramondMedium-boldItalic.fntdata"/><Relationship Id="rId10" Type="http://schemas.openxmlformats.org/officeDocument/2006/relationships/font" Target="fonts/EBGaramondMedium-italic.fntdata"/><Relationship Id="rId13" Type="http://schemas.openxmlformats.org/officeDocument/2006/relationships/font" Target="fonts/EBGaramond-bold.fntdata"/><Relationship Id="rId12" Type="http://schemas.openxmlformats.org/officeDocument/2006/relationships/font" Target="fonts/EBGaramon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EBGaramondMedium-bold.fntdata"/><Relationship Id="rId15" Type="http://schemas.openxmlformats.org/officeDocument/2006/relationships/font" Target="fonts/EBGaramond-boldItalic.fntdata"/><Relationship Id="rId14" Type="http://schemas.openxmlformats.org/officeDocument/2006/relationships/font" Target="fonts/EBGaramon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EBGaramond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acbb77e3f_0_24: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acbb77e3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acbb77e3f_0_10:notes"/>
          <p:cNvSpPr/>
          <p:nvPr>
            <p:ph idx="2" type="sldImg"/>
          </p:nvPr>
        </p:nvSpPr>
        <p:spPr>
          <a:xfrm>
            <a:off x="2286323" y="685800"/>
            <a:ext cx="228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acbb77e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9367" y="1588427"/>
            <a:ext cx="6816600" cy="4378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49360" y="6046133"/>
            <a:ext cx="6816600" cy="1690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49360" y="2359733"/>
            <a:ext cx="6816600" cy="41889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49360" y="6724747"/>
            <a:ext cx="6816600" cy="27750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49360" y="4588480"/>
            <a:ext cx="6816600" cy="1795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49360" y="949387"/>
            <a:ext cx="6816600" cy="1221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49360" y="2458613"/>
            <a:ext cx="6816600" cy="7288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49360" y="949387"/>
            <a:ext cx="6816600" cy="1221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49360" y="2458613"/>
            <a:ext cx="3199800" cy="7288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865920" y="2458613"/>
            <a:ext cx="3199800" cy="7288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49360" y="949387"/>
            <a:ext cx="6816600" cy="1221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49360" y="1185280"/>
            <a:ext cx="2246400" cy="16122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49360" y="2964480"/>
            <a:ext cx="2246400" cy="67827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92200" y="960320"/>
            <a:ext cx="5094300" cy="87270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657600" y="-267"/>
            <a:ext cx="3657600" cy="1097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2400" y="2630773"/>
            <a:ext cx="3236100" cy="316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2400" y="5979893"/>
            <a:ext cx="3236100" cy="2634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3951600" y="1544693"/>
            <a:ext cx="3069600" cy="7882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49360" y="9025227"/>
            <a:ext cx="4799100" cy="12909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6777966" y="9948196"/>
            <a:ext cx="438900" cy="839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9360" y="949387"/>
            <a:ext cx="6816600" cy="1221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49360" y="2458613"/>
            <a:ext cx="6816600" cy="7288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6777966" y="9948196"/>
            <a:ext cx="438900" cy="839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50000" y="450000"/>
            <a:ext cx="6415200" cy="10072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30000" y="630000"/>
            <a:ext cx="6055200" cy="97128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630000" y="630000"/>
            <a:ext cx="6055200" cy="971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2400">
                <a:solidFill>
                  <a:srgbClr val="A61C00"/>
                </a:solidFill>
                <a:latin typeface="EB Garamond Medium"/>
                <a:ea typeface="EB Garamond Medium"/>
                <a:cs typeface="EB Garamond Medium"/>
                <a:sym typeface="EB Garamond Medium"/>
              </a:rPr>
              <a:t>National Institute of Advanced Manufacturing Technology</a:t>
            </a:r>
            <a:endParaRPr sz="2400">
              <a:solidFill>
                <a:srgbClr val="A61C00"/>
              </a:solidFill>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PROJECT REPORT</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ON</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b="1" lang="en-GB" sz="1800">
                <a:latin typeface="EB Garamond"/>
                <a:ea typeface="EB Garamond"/>
                <a:cs typeface="EB Garamond"/>
                <a:sym typeface="EB Garamond"/>
              </a:rPr>
              <a:t>Design of  Ultrahigh Strength Stainless Steel Using Physical Metallurgy Guided ML &amp; AI Model.</a:t>
            </a:r>
            <a:endParaRPr b="1" sz="1800">
              <a:latin typeface="EB Garamond"/>
              <a:ea typeface="EB Garamond"/>
              <a:cs typeface="EB Garamond"/>
              <a:sym typeface="EB Garamond"/>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IN FULFILMENT OF EIGHTH SEMESTER SYLLABUS OF METALLURGY AND MATERIALS ENGINEERING UNDER JHARKHAND UNIVERSITY OF TECHNOLOGY</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BY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ROHAN JOYDHAR</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 B.TECH MME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ROLL NO- 251/18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REG NO- 18053540012</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&amp;</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solidFill>
                  <a:schemeClr val="dk1"/>
                </a:solidFill>
                <a:latin typeface="EB Garamond Medium"/>
                <a:ea typeface="EB Garamond Medium"/>
                <a:cs typeface="EB Garamond Medium"/>
                <a:sym typeface="EB Garamond Medium"/>
              </a:rPr>
              <a:t>VIMAL KUMAR</a:t>
            </a:r>
            <a:endParaRPr sz="1800">
              <a:solidFill>
                <a:schemeClr val="dk1"/>
              </a:solidFill>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solidFill>
                  <a:schemeClr val="dk1"/>
                </a:solidFill>
                <a:latin typeface="EB Garamond Medium"/>
                <a:ea typeface="EB Garamond Medium"/>
                <a:cs typeface="EB Garamond Medium"/>
                <a:sym typeface="EB Garamond Medium"/>
              </a:rPr>
              <a:t>ROLL NO- 236/18 </a:t>
            </a:r>
            <a:endParaRPr sz="1800">
              <a:solidFill>
                <a:schemeClr val="dk1"/>
              </a:solidFill>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solidFill>
                  <a:schemeClr val="dk1"/>
                </a:solidFill>
                <a:latin typeface="EB Garamond Medium"/>
                <a:ea typeface="EB Garamond Medium"/>
                <a:cs typeface="EB Garamond Medium"/>
                <a:sym typeface="EB Garamond Medium"/>
              </a:rPr>
              <a:t>REG NO- 18053540055</a:t>
            </a:r>
            <a:endParaRPr sz="1800">
              <a:solidFill>
                <a:schemeClr val="dk1"/>
              </a:solidFill>
              <a:latin typeface="EB Garamond Medium"/>
              <a:ea typeface="EB Garamond Medium"/>
              <a:cs typeface="EB Garamond Medium"/>
              <a:sym typeface="EB Garamond Medium"/>
            </a:endParaRPr>
          </a:p>
          <a:p>
            <a:pPr indent="0" lvl="0" marL="0" rtl="0" algn="ctr">
              <a:spcBef>
                <a:spcPts val="0"/>
              </a:spcBef>
              <a:spcAft>
                <a:spcPts val="0"/>
              </a:spcAft>
              <a:buClr>
                <a:schemeClr val="dk1"/>
              </a:buClr>
              <a:buSzPts val="1100"/>
              <a:buFont typeface="Arial"/>
              <a:buNone/>
            </a:pPr>
            <a:r>
              <a:t/>
            </a:r>
            <a:endParaRPr sz="1800">
              <a:solidFill>
                <a:schemeClr val="dk1"/>
              </a:solidFill>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UNDER GUIDANCE OF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Dr. GHANSHYAM DAS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ASSOCIATE PROFESSOR</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DEPT OF METALLURGY AND MATERIAL</a:t>
            </a:r>
            <a:r>
              <a:rPr lang="en-GB" sz="1800">
                <a:latin typeface="EB Garamond Medium"/>
                <a:ea typeface="EB Garamond Medium"/>
                <a:cs typeface="EB Garamond Medium"/>
                <a:sym typeface="EB Garamond Medium"/>
              </a:rPr>
              <a:t>S</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rPr lang="en-GB" sz="1800">
                <a:latin typeface="EB Garamond Medium"/>
                <a:ea typeface="EB Garamond Medium"/>
                <a:cs typeface="EB Garamond Medium"/>
                <a:sym typeface="EB Garamond Medium"/>
              </a:rPr>
              <a:t>ENGINEERING</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a:p>
            <a:pPr indent="0" lvl="0" marL="0" rtl="0" algn="ctr">
              <a:spcBef>
                <a:spcPts val="0"/>
              </a:spcBef>
              <a:spcAft>
                <a:spcPts val="0"/>
              </a:spcAft>
              <a:buNone/>
            </a:pPr>
            <a:r>
              <a:t/>
            </a:r>
            <a:endParaRPr sz="1800">
              <a:latin typeface="EB Garamond Medium"/>
              <a:ea typeface="EB Garamond Medium"/>
              <a:cs typeface="EB Garamond Medium"/>
              <a:sym typeface="EB Garamond Medium"/>
            </a:endParaRPr>
          </a:p>
        </p:txBody>
      </p:sp>
      <p:pic>
        <p:nvPicPr>
          <p:cNvPr id="57" name="Google Shape;57;p13"/>
          <p:cNvPicPr preferRelativeResize="0"/>
          <p:nvPr/>
        </p:nvPicPr>
        <p:blipFill>
          <a:blip r:embed="rId3">
            <a:alphaModFix/>
          </a:blip>
          <a:stretch>
            <a:fillRect/>
          </a:stretch>
        </p:blipFill>
        <p:spPr>
          <a:xfrm>
            <a:off x="3007363" y="731775"/>
            <a:ext cx="1300475" cy="130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450000" y="450000"/>
            <a:ext cx="6415200" cy="10072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630000" y="630000"/>
            <a:ext cx="6055200" cy="97128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630000" y="1718050"/>
            <a:ext cx="6055200" cy="135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A61C00"/>
              </a:solidFill>
              <a:latin typeface="EB Garamond"/>
              <a:ea typeface="EB Garamond"/>
              <a:cs typeface="EB Garamond"/>
              <a:sym typeface="EB Garamond"/>
            </a:endParaRPr>
          </a:p>
          <a:p>
            <a:pPr indent="0" lvl="0" marL="0" rtl="0" algn="ctr">
              <a:spcBef>
                <a:spcPts val="0"/>
              </a:spcBef>
              <a:spcAft>
                <a:spcPts val="0"/>
              </a:spcAft>
              <a:buNone/>
            </a:pPr>
            <a:r>
              <a:t/>
            </a:r>
            <a:endParaRPr>
              <a:solidFill>
                <a:srgbClr val="A61C00"/>
              </a:solidFill>
              <a:latin typeface="EB Garamond"/>
              <a:ea typeface="EB Garamond"/>
              <a:cs typeface="EB Garamond"/>
              <a:sym typeface="EB Garamond"/>
            </a:endParaRPr>
          </a:p>
          <a:p>
            <a:pPr indent="0" lvl="0" marL="0" rtl="0" algn="ctr">
              <a:spcBef>
                <a:spcPts val="0"/>
              </a:spcBef>
              <a:spcAft>
                <a:spcPts val="0"/>
              </a:spcAft>
              <a:buClr>
                <a:schemeClr val="dk1"/>
              </a:buClr>
              <a:buSzPts val="1100"/>
              <a:buFont typeface="Arial"/>
              <a:buNone/>
            </a:pPr>
            <a:r>
              <a:rPr lang="en-GB" sz="2400">
                <a:solidFill>
                  <a:srgbClr val="A61C00"/>
                </a:solidFill>
                <a:latin typeface="EB Garamond Medium"/>
                <a:ea typeface="EB Garamond Medium"/>
                <a:cs typeface="EB Garamond Medium"/>
                <a:sym typeface="EB Garamond Medium"/>
              </a:rPr>
              <a:t>National Institute of Advanced Manufacturing Technology</a:t>
            </a:r>
            <a:endParaRPr>
              <a:solidFill>
                <a:srgbClr val="A61C00"/>
              </a:solidFill>
              <a:latin typeface="EB Garamond"/>
              <a:ea typeface="EB Garamond"/>
              <a:cs typeface="EB Garamond"/>
              <a:sym typeface="EB Garamond"/>
            </a:endParaRPr>
          </a:p>
        </p:txBody>
      </p:sp>
      <p:sp>
        <p:nvSpPr>
          <p:cNvPr id="65" name="Google Shape;65;p14"/>
          <p:cNvSpPr txBox="1"/>
          <p:nvPr/>
        </p:nvSpPr>
        <p:spPr>
          <a:xfrm>
            <a:off x="630000" y="3054700"/>
            <a:ext cx="6055200" cy="677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400">
                <a:solidFill>
                  <a:schemeClr val="dk1"/>
                </a:solidFill>
                <a:latin typeface="EB Garamond"/>
                <a:ea typeface="EB Garamond"/>
                <a:cs typeface="EB Garamond"/>
                <a:sym typeface="EB Garamond"/>
              </a:rPr>
              <a:t>Certificate</a:t>
            </a:r>
            <a:endParaRPr b="1" sz="3400">
              <a:solidFill>
                <a:schemeClr val="dk1"/>
              </a:solidFill>
              <a:latin typeface="EB Garamond"/>
              <a:ea typeface="EB Garamond"/>
              <a:cs typeface="EB Garamond"/>
              <a:sym typeface="EB Garamond"/>
            </a:endParaRPr>
          </a:p>
          <a:p>
            <a:pPr indent="0" lvl="0" marL="0" rtl="0" algn="ctr">
              <a:spcBef>
                <a:spcPts val="0"/>
              </a:spcBef>
              <a:spcAft>
                <a:spcPts val="0"/>
              </a:spcAft>
              <a:buClr>
                <a:schemeClr val="dk1"/>
              </a:buClr>
              <a:buSzPts val="1100"/>
              <a:buFont typeface="Arial"/>
              <a:buNone/>
            </a:pPr>
            <a:r>
              <a:t/>
            </a:r>
            <a:endParaRPr b="1" sz="3400">
              <a:solidFill>
                <a:schemeClr val="dk1"/>
              </a:solidFill>
              <a:latin typeface="EB Garamond"/>
              <a:ea typeface="EB Garamond"/>
              <a:cs typeface="EB Garamond"/>
              <a:sym typeface="EB Garamond"/>
            </a:endParaRPr>
          </a:p>
          <a:p>
            <a:pPr indent="0" lvl="0" marL="0" rtl="0" algn="just">
              <a:spcBef>
                <a:spcPts val="0"/>
              </a:spcBef>
              <a:spcAft>
                <a:spcPts val="0"/>
              </a:spcAft>
              <a:buNone/>
            </a:pPr>
            <a:r>
              <a:rPr lang="en-GB" sz="1800">
                <a:latin typeface="EB Garamond"/>
                <a:ea typeface="EB Garamond"/>
                <a:cs typeface="EB Garamond"/>
                <a:sym typeface="EB Garamond"/>
              </a:rPr>
              <a:t>This is to certify that the project titled Design of  Ultrahigh Strength Stainless Steel Using Physical Metallurgy Guided ML &amp; AI Model submitted by Rohan Joydhar(B.Tech., MME, Roll no: 251/18, Registration no: 18053540012)</a:t>
            </a:r>
            <a:r>
              <a:rPr b="1" lang="en-GB" sz="1800">
                <a:latin typeface="EB Garamond"/>
                <a:ea typeface="EB Garamond"/>
                <a:cs typeface="EB Garamond"/>
                <a:sym typeface="EB Garamond"/>
              </a:rPr>
              <a:t> </a:t>
            </a:r>
            <a:r>
              <a:rPr lang="en-GB" sz="1800">
                <a:latin typeface="EB Garamond"/>
                <a:ea typeface="EB Garamond"/>
                <a:cs typeface="EB Garamond"/>
                <a:sym typeface="EB Garamond"/>
              </a:rPr>
              <a:t>in fulfilment of the </a:t>
            </a:r>
            <a:r>
              <a:rPr lang="en-GB" sz="1800">
                <a:latin typeface="EB Garamond"/>
                <a:ea typeface="EB Garamond"/>
                <a:cs typeface="EB Garamond"/>
                <a:sym typeface="EB Garamond"/>
              </a:rPr>
              <a:t>project</a:t>
            </a:r>
            <a:r>
              <a:rPr lang="en-GB" sz="1800">
                <a:latin typeface="EB Garamond"/>
                <a:ea typeface="EB Garamond"/>
                <a:cs typeface="EB Garamond"/>
                <a:sym typeface="EB Garamond"/>
              </a:rPr>
              <a:t> in the syllabus of eighth semester under Jharkhand University of Technology is a bonafide research work carried out by him under </a:t>
            </a:r>
            <a:r>
              <a:rPr lang="en-GB" sz="1800">
                <a:latin typeface="EB Garamond"/>
                <a:ea typeface="EB Garamond"/>
                <a:cs typeface="EB Garamond"/>
                <a:sym typeface="EB Garamond"/>
              </a:rPr>
              <a:t>my supervision</a:t>
            </a:r>
            <a:r>
              <a:rPr lang="en-GB" sz="1800">
                <a:latin typeface="EB Garamond"/>
                <a:ea typeface="EB Garamond"/>
                <a:cs typeface="EB Garamond"/>
                <a:sym typeface="EB Garamond"/>
              </a:rPr>
              <a:t> and guidance. In my opinion the work fulfills </a:t>
            </a:r>
            <a:r>
              <a:rPr lang="en-GB" sz="1800">
                <a:latin typeface="EB Garamond"/>
                <a:ea typeface="EB Garamond"/>
                <a:cs typeface="EB Garamond"/>
                <a:sym typeface="EB Garamond"/>
              </a:rPr>
              <a:t>the requirement</a:t>
            </a:r>
            <a:r>
              <a:rPr lang="en-GB" sz="1800">
                <a:latin typeface="EB Garamond"/>
                <a:ea typeface="EB Garamond"/>
                <a:cs typeface="EB Garamond"/>
                <a:sym typeface="EB Garamond"/>
              </a:rPr>
              <a:t> for which it is being submitted. The results embodied </a:t>
            </a:r>
            <a:r>
              <a:rPr lang="en-GB" sz="1800">
                <a:latin typeface="EB Garamond"/>
                <a:ea typeface="EB Garamond"/>
                <a:cs typeface="EB Garamond"/>
                <a:sym typeface="EB Garamond"/>
              </a:rPr>
              <a:t>in this</a:t>
            </a:r>
            <a:r>
              <a:rPr lang="en-GB" sz="1800">
                <a:latin typeface="EB Garamond"/>
                <a:ea typeface="EB Garamond"/>
                <a:cs typeface="EB Garamond"/>
                <a:sym typeface="EB Garamond"/>
              </a:rPr>
              <a:t> project have not been submitted do any other university for </a:t>
            </a:r>
            <a:r>
              <a:rPr lang="en-GB" sz="1800">
                <a:latin typeface="EB Garamond"/>
                <a:ea typeface="EB Garamond"/>
                <a:cs typeface="EB Garamond"/>
                <a:sym typeface="EB Garamond"/>
              </a:rPr>
              <a:t>the award</a:t>
            </a:r>
            <a:r>
              <a:rPr lang="en-GB" sz="1800">
                <a:latin typeface="EB Garamond"/>
                <a:ea typeface="EB Garamond"/>
                <a:cs typeface="EB Garamond"/>
                <a:sym typeface="EB Garamond"/>
              </a:rPr>
              <a:t> of any other degree, diploma, associateship, or fellowship.</a:t>
            </a:r>
            <a:endParaRPr sz="1800">
              <a:latin typeface="EB Garamond"/>
              <a:ea typeface="EB Garamond"/>
              <a:cs typeface="EB Garamond"/>
              <a:sym typeface="EB Garamond"/>
            </a:endParaRPr>
          </a:p>
          <a:p>
            <a:pPr indent="0" lvl="0" marL="0" rtl="0" algn="l">
              <a:spcBef>
                <a:spcPts val="0"/>
              </a:spcBef>
              <a:spcAft>
                <a:spcPts val="0"/>
              </a:spcAft>
              <a:buNone/>
            </a:pPr>
            <a:r>
              <a:t/>
            </a:r>
            <a:endParaRPr sz="1800">
              <a:latin typeface="EB Garamond"/>
              <a:ea typeface="EB Garamond"/>
              <a:cs typeface="EB Garamond"/>
              <a:sym typeface="EB Garamond"/>
            </a:endParaRPr>
          </a:p>
          <a:p>
            <a:pPr indent="0" lvl="0" marL="0" rtl="0" algn="l">
              <a:spcBef>
                <a:spcPts val="0"/>
              </a:spcBef>
              <a:spcAft>
                <a:spcPts val="0"/>
              </a:spcAft>
              <a:buNone/>
            </a:pPr>
            <a:r>
              <a:t/>
            </a:r>
            <a:endParaRPr sz="1800">
              <a:latin typeface="EB Garamond"/>
              <a:ea typeface="EB Garamond"/>
              <a:cs typeface="EB Garamond"/>
              <a:sym typeface="EB Garamond"/>
            </a:endParaRPr>
          </a:p>
          <a:p>
            <a:pPr indent="0" lvl="0" marL="0" rtl="0" algn="l">
              <a:spcBef>
                <a:spcPts val="0"/>
              </a:spcBef>
              <a:spcAft>
                <a:spcPts val="0"/>
              </a:spcAft>
              <a:buNone/>
            </a:pPr>
            <a:r>
              <a:t/>
            </a:r>
            <a:endParaRPr sz="1800">
              <a:latin typeface="EB Garamond"/>
              <a:ea typeface="EB Garamond"/>
              <a:cs typeface="EB Garamond"/>
              <a:sym typeface="EB Garamond"/>
            </a:endParaRPr>
          </a:p>
          <a:p>
            <a:pPr indent="0" lvl="0" marL="0" rtl="0" algn="l">
              <a:spcBef>
                <a:spcPts val="0"/>
              </a:spcBef>
              <a:spcAft>
                <a:spcPts val="0"/>
              </a:spcAft>
              <a:buNone/>
            </a:pPr>
            <a:r>
              <a:t/>
            </a:r>
            <a:endParaRPr sz="1800">
              <a:latin typeface="EB Garamond"/>
              <a:ea typeface="EB Garamond"/>
              <a:cs typeface="EB Garamond"/>
              <a:sym typeface="EB Garamond"/>
            </a:endParaRPr>
          </a:p>
          <a:p>
            <a:pPr indent="0" lvl="0" marL="0" rtl="0" algn="l">
              <a:spcBef>
                <a:spcPts val="0"/>
              </a:spcBef>
              <a:spcAft>
                <a:spcPts val="0"/>
              </a:spcAft>
              <a:buNone/>
            </a:pPr>
            <a:r>
              <a:t/>
            </a:r>
            <a:endParaRPr sz="1800">
              <a:latin typeface="EB Garamond"/>
              <a:ea typeface="EB Garamond"/>
              <a:cs typeface="EB Garamond"/>
              <a:sym typeface="EB Garamond"/>
            </a:endParaRPr>
          </a:p>
          <a:p>
            <a:pPr indent="0" lvl="0" marL="0" rtl="0" algn="l">
              <a:spcBef>
                <a:spcPts val="0"/>
              </a:spcBef>
              <a:spcAft>
                <a:spcPts val="0"/>
              </a:spcAft>
              <a:buNone/>
            </a:pPr>
            <a:r>
              <a:t/>
            </a:r>
            <a:endParaRPr sz="1800">
              <a:latin typeface="EB Garamond"/>
              <a:ea typeface="EB Garamond"/>
              <a:cs typeface="EB Garamond"/>
              <a:sym typeface="EB Garamond"/>
            </a:endParaRPr>
          </a:p>
          <a:p>
            <a:pPr indent="0" lvl="0" marL="0" rtl="0" algn="l">
              <a:spcBef>
                <a:spcPts val="0"/>
              </a:spcBef>
              <a:spcAft>
                <a:spcPts val="0"/>
              </a:spcAft>
              <a:buNone/>
            </a:pPr>
            <a:r>
              <a:rPr lang="en-GB" sz="1800">
                <a:latin typeface="EB Garamond Medium"/>
                <a:ea typeface="EB Garamond Medium"/>
                <a:cs typeface="EB Garamond Medium"/>
                <a:sym typeface="EB Garamond Medium"/>
              </a:rPr>
              <a:t>Dr. Ghanshyam Das </a:t>
            </a:r>
            <a:endParaRPr sz="1800">
              <a:latin typeface="EB Garamond Medium"/>
              <a:ea typeface="EB Garamond Medium"/>
              <a:cs typeface="EB Garamond Medium"/>
              <a:sym typeface="EB Garamond Medium"/>
            </a:endParaRPr>
          </a:p>
          <a:p>
            <a:pPr indent="0" lvl="0" marL="0" rtl="0" algn="l">
              <a:spcBef>
                <a:spcPts val="0"/>
              </a:spcBef>
              <a:spcAft>
                <a:spcPts val="0"/>
              </a:spcAft>
              <a:buNone/>
            </a:pPr>
            <a:r>
              <a:rPr lang="en-GB" sz="1800">
                <a:latin typeface="EB Garamond Medium"/>
                <a:ea typeface="EB Garamond Medium"/>
                <a:cs typeface="EB Garamond Medium"/>
                <a:sym typeface="EB Garamond Medium"/>
              </a:rPr>
              <a:t>Associate Professor </a:t>
            </a:r>
            <a:endParaRPr sz="1800">
              <a:latin typeface="EB Garamond Medium"/>
              <a:ea typeface="EB Garamond Medium"/>
              <a:cs typeface="EB Garamond Medium"/>
              <a:sym typeface="EB Garamond Medium"/>
            </a:endParaRPr>
          </a:p>
          <a:p>
            <a:pPr indent="0" lvl="0" marL="0" rtl="0" algn="l">
              <a:spcBef>
                <a:spcPts val="0"/>
              </a:spcBef>
              <a:spcAft>
                <a:spcPts val="0"/>
              </a:spcAft>
              <a:buNone/>
            </a:pPr>
            <a:r>
              <a:rPr lang="en-GB" sz="1800">
                <a:latin typeface="EB Garamond Medium"/>
                <a:ea typeface="EB Garamond Medium"/>
                <a:cs typeface="EB Garamond Medium"/>
                <a:sym typeface="EB Garamond Medium"/>
              </a:rPr>
              <a:t>Department of Metallurgy and Materials Engineering </a:t>
            </a:r>
            <a:endParaRPr sz="1800">
              <a:latin typeface="EB Garamond Medium"/>
              <a:ea typeface="EB Garamond Medium"/>
              <a:cs typeface="EB Garamond Medium"/>
              <a:sym typeface="EB Garamond Medium"/>
            </a:endParaRPr>
          </a:p>
          <a:p>
            <a:pPr indent="0" lvl="0" marL="0" rtl="0" algn="l">
              <a:spcBef>
                <a:spcPts val="0"/>
              </a:spcBef>
              <a:spcAft>
                <a:spcPts val="0"/>
              </a:spcAft>
              <a:buNone/>
            </a:pPr>
            <a:r>
              <a:rPr lang="en-GB" sz="1800">
                <a:latin typeface="EB Garamond Medium"/>
                <a:ea typeface="EB Garamond Medium"/>
                <a:cs typeface="EB Garamond Medium"/>
                <a:sym typeface="EB Garamond Medium"/>
              </a:rPr>
              <a:t>National Institute of Advanced Manufacturing Technology</a:t>
            </a:r>
            <a:endParaRPr sz="1800">
              <a:latin typeface="EB Garamond Medium"/>
              <a:ea typeface="EB Garamond Medium"/>
              <a:cs typeface="EB Garamond Medium"/>
              <a:sym typeface="EB Garamond Medium"/>
            </a:endParaRPr>
          </a:p>
        </p:txBody>
      </p:sp>
      <p:pic>
        <p:nvPicPr>
          <p:cNvPr id="66" name="Google Shape;66;p14"/>
          <p:cNvPicPr preferRelativeResize="0"/>
          <p:nvPr/>
        </p:nvPicPr>
        <p:blipFill>
          <a:blip r:embed="rId3">
            <a:alphaModFix/>
          </a:blip>
          <a:stretch>
            <a:fillRect/>
          </a:stretch>
        </p:blipFill>
        <p:spPr>
          <a:xfrm>
            <a:off x="2961063" y="792875"/>
            <a:ext cx="1393075" cy="139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450000" y="450000"/>
            <a:ext cx="6415200" cy="10072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630000" y="630000"/>
            <a:ext cx="6055200" cy="97128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txBox="1"/>
          <p:nvPr/>
        </p:nvSpPr>
        <p:spPr>
          <a:xfrm>
            <a:off x="629975" y="908425"/>
            <a:ext cx="60552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400">
                <a:latin typeface="EB Garamond"/>
                <a:ea typeface="EB Garamond"/>
                <a:cs typeface="EB Garamond"/>
                <a:sym typeface="EB Garamond"/>
              </a:rPr>
              <a:t>Acknowledgement</a:t>
            </a:r>
            <a:endParaRPr b="1" sz="3400">
              <a:latin typeface="EB Garamond"/>
              <a:ea typeface="EB Garamond"/>
              <a:cs typeface="EB Garamond"/>
              <a:sym typeface="EB Garamond"/>
            </a:endParaRPr>
          </a:p>
        </p:txBody>
      </p:sp>
      <p:sp>
        <p:nvSpPr>
          <p:cNvPr id="74" name="Google Shape;74;p15"/>
          <p:cNvSpPr txBox="1"/>
          <p:nvPr/>
        </p:nvSpPr>
        <p:spPr>
          <a:xfrm>
            <a:off x="630000" y="1616425"/>
            <a:ext cx="6055200" cy="212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800">
                <a:latin typeface="EB Garamond"/>
                <a:ea typeface="EB Garamond"/>
                <a:cs typeface="EB Garamond"/>
                <a:sym typeface="EB Garamond"/>
              </a:rPr>
              <a:t>I wish to express my deep sense of gratitude to Dr. Ghanshyam Das for his valuable guidance in preparation and submission of this project. I am highly indebted to him for his constant suggestions, encouragement, valuable guidance, and technical expertise without which this project wouldn't have taken the present shape. The experience of working under him will surely have a far-reaching influence in my life.</a:t>
            </a:r>
            <a:endParaRPr sz="1800">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