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71" r:id="rId4"/>
    <p:sldId id="258" r:id="rId5"/>
    <p:sldId id="259" r:id="rId6"/>
    <p:sldId id="260" r:id="rId7"/>
    <p:sldId id="261" r:id="rId8"/>
    <p:sldId id="267" r:id="rId9"/>
    <p:sldId id="268" r:id="rId10"/>
    <p:sldId id="269" r:id="rId11"/>
    <p:sldId id="270" r:id="rId12"/>
    <p:sldId id="262"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5" d="100"/>
          <a:sy n="65" d="100"/>
        </p:scale>
        <p:origin x="7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7C7310-5E49-4CE7-820D-8740D6D82146}"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CCCE05-1234-42F1-81AD-69A092DDF7ED}" type="slidenum">
              <a:rPr lang="en-IN" smtClean="0"/>
              <a:t>‹#›</a:t>
            </a:fld>
            <a:endParaRPr lang="en-IN"/>
          </a:p>
        </p:txBody>
      </p:sp>
    </p:spTree>
    <p:extLst>
      <p:ext uri="{BB962C8B-B14F-4D97-AF65-F5344CB8AC3E}">
        <p14:creationId xmlns:p14="http://schemas.microsoft.com/office/powerpoint/2010/main" val="3468092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7C7310-5E49-4CE7-820D-8740D6D82146}"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CCCE05-1234-42F1-81AD-69A092DDF7ED}" type="slidenum">
              <a:rPr lang="en-IN" smtClean="0"/>
              <a:t>‹#›</a:t>
            </a:fld>
            <a:endParaRPr lang="en-IN"/>
          </a:p>
        </p:txBody>
      </p:sp>
    </p:spTree>
    <p:extLst>
      <p:ext uri="{BB962C8B-B14F-4D97-AF65-F5344CB8AC3E}">
        <p14:creationId xmlns:p14="http://schemas.microsoft.com/office/powerpoint/2010/main" val="5067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7C7310-5E49-4CE7-820D-8740D6D82146}"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CCCE05-1234-42F1-81AD-69A092DDF7E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66787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7C7310-5E49-4CE7-820D-8740D6D82146}"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CCCE05-1234-42F1-81AD-69A092DDF7ED}" type="slidenum">
              <a:rPr lang="en-IN" smtClean="0"/>
              <a:t>‹#›</a:t>
            </a:fld>
            <a:endParaRPr lang="en-IN"/>
          </a:p>
        </p:txBody>
      </p:sp>
    </p:spTree>
    <p:extLst>
      <p:ext uri="{BB962C8B-B14F-4D97-AF65-F5344CB8AC3E}">
        <p14:creationId xmlns:p14="http://schemas.microsoft.com/office/powerpoint/2010/main" val="3660517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7C7310-5E49-4CE7-820D-8740D6D82146}"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CCCE05-1234-42F1-81AD-69A092DDF7E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44317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7C7310-5E49-4CE7-820D-8740D6D82146}"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CCCE05-1234-42F1-81AD-69A092DDF7ED}" type="slidenum">
              <a:rPr lang="en-IN" smtClean="0"/>
              <a:t>‹#›</a:t>
            </a:fld>
            <a:endParaRPr lang="en-IN"/>
          </a:p>
        </p:txBody>
      </p:sp>
    </p:spTree>
    <p:extLst>
      <p:ext uri="{BB962C8B-B14F-4D97-AF65-F5344CB8AC3E}">
        <p14:creationId xmlns:p14="http://schemas.microsoft.com/office/powerpoint/2010/main" val="29582526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C7310-5E49-4CE7-820D-8740D6D82146}"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CCCE05-1234-42F1-81AD-69A092DDF7ED}" type="slidenum">
              <a:rPr lang="en-IN" smtClean="0"/>
              <a:t>‹#›</a:t>
            </a:fld>
            <a:endParaRPr lang="en-IN"/>
          </a:p>
        </p:txBody>
      </p:sp>
    </p:spTree>
    <p:extLst>
      <p:ext uri="{BB962C8B-B14F-4D97-AF65-F5344CB8AC3E}">
        <p14:creationId xmlns:p14="http://schemas.microsoft.com/office/powerpoint/2010/main" val="2577527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C7310-5E49-4CE7-820D-8740D6D82146}"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CCCE05-1234-42F1-81AD-69A092DDF7ED}" type="slidenum">
              <a:rPr lang="en-IN" smtClean="0"/>
              <a:t>‹#›</a:t>
            </a:fld>
            <a:endParaRPr lang="en-IN"/>
          </a:p>
        </p:txBody>
      </p:sp>
    </p:spTree>
    <p:extLst>
      <p:ext uri="{BB962C8B-B14F-4D97-AF65-F5344CB8AC3E}">
        <p14:creationId xmlns:p14="http://schemas.microsoft.com/office/powerpoint/2010/main" val="2479913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C7310-5E49-4CE7-820D-8740D6D82146}"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CCCE05-1234-42F1-81AD-69A092DDF7ED}" type="slidenum">
              <a:rPr lang="en-IN" smtClean="0"/>
              <a:t>‹#›</a:t>
            </a:fld>
            <a:endParaRPr lang="en-IN"/>
          </a:p>
        </p:txBody>
      </p:sp>
    </p:spTree>
    <p:extLst>
      <p:ext uri="{BB962C8B-B14F-4D97-AF65-F5344CB8AC3E}">
        <p14:creationId xmlns:p14="http://schemas.microsoft.com/office/powerpoint/2010/main" val="2825218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7C7310-5E49-4CE7-820D-8740D6D82146}"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CCCE05-1234-42F1-81AD-69A092DDF7ED}" type="slidenum">
              <a:rPr lang="en-IN" smtClean="0"/>
              <a:t>‹#›</a:t>
            </a:fld>
            <a:endParaRPr lang="en-IN"/>
          </a:p>
        </p:txBody>
      </p:sp>
    </p:spTree>
    <p:extLst>
      <p:ext uri="{BB962C8B-B14F-4D97-AF65-F5344CB8AC3E}">
        <p14:creationId xmlns:p14="http://schemas.microsoft.com/office/powerpoint/2010/main" val="1266778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7C7310-5E49-4CE7-820D-8740D6D82146}" type="datetimeFigureOut">
              <a:rPr lang="en-IN" smtClean="0"/>
              <a:t>21-09-2022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CCCE05-1234-42F1-81AD-69A092DDF7ED}" type="slidenum">
              <a:rPr lang="en-IN" smtClean="0"/>
              <a:t>‹#›</a:t>
            </a:fld>
            <a:endParaRPr lang="en-IN"/>
          </a:p>
        </p:txBody>
      </p:sp>
    </p:spTree>
    <p:extLst>
      <p:ext uri="{BB962C8B-B14F-4D97-AF65-F5344CB8AC3E}">
        <p14:creationId xmlns:p14="http://schemas.microsoft.com/office/powerpoint/2010/main" val="2409817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7C7310-5E49-4CE7-820D-8740D6D82146}" type="datetimeFigureOut">
              <a:rPr lang="en-IN" smtClean="0"/>
              <a:t>21-09-2022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CCCE05-1234-42F1-81AD-69A092DDF7ED}" type="slidenum">
              <a:rPr lang="en-IN" smtClean="0"/>
              <a:t>‹#›</a:t>
            </a:fld>
            <a:endParaRPr lang="en-IN"/>
          </a:p>
        </p:txBody>
      </p:sp>
    </p:spTree>
    <p:extLst>
      <p:ext uri="{BB962C8B-B14F-4D97-AF65-F5344CB8AC3E}">
        <p14:creationId xmlns:p14="http://schemas.microsoft.com/office/powerpoint/2010/main" val="780603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7C7310-5E49-4CE7-820D-8740D6D82146}" type="datetimeFigureOut">
              <a:rPr lang="en-IN" smtClean="0"/>
              <a:t>21-09-2022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CCCE05-1234-42F1-81AD-69A092DDF7ED}" type="slidenum">
              <a:rPr lang="en-IN" smtClean="0"/>
              <a:t>‹#›</a:t>
            </a:fld>
            <a:endParaRPr lang="en-IN"/>
          </a:p>
        </p:txBody>
      </p:sp>
    </p:spTree>
    <p:extLst>
      <p:ext uri="{BB962C8B-B14F-4D97-AF65-F5344CB8AC3E}">
        <p14:creationId xmlns:p14="http://schemas.microsoft.com/office/powerpoint/2010/main" val="3851434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C7310-5E49-4CE7-820D-8740D6D82146}" type="datetimeFigureOut">
              <a:rPr lang="en-IN" smtClean="0"/>
              <a:t>21-09-2022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CCCE05-1234-42F1-81AD-69A092DDF7ED}" type="slidenum">
              <a:rPr lang="en-IN" smtClean="0"/>
              <a:t>‹#›</a:t>
            </a:fld>
            <a:endParaRPr lang="en-IN"/>
          </a:p>
        </p:txBody>
      </p:sp>
    </p:spTree>
    <p:extLst>
      <p:ext uri="{BB962C8B-B14F-4D97-AF65-F5344CB8AC3E}">
        <p14:creationId xmlns:p14="http://schemas.microsoft.com/office/powerpoint/2010/main" val="1345047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7C7310-5E49-4CE7-820D-8740D6D82146}" type="datetimeFigureOut">
              <a:rPr lang="en-IN" smtClean="0"/>
              <a:t>21-09-2022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CCCE05-1234-42F1-81AD-69A092DDF7ED}" type="slidenum">
              <a:rPr lang="en-IN" smtClean="0"/>
              <a:t>‹#›</a:t>
            </a:fld>
            <a:endParaRPr lang="en-IN"/>
          </a:p>
        </p:txBody>
      </p:sp>
    </p:spTree>
    <p:extLst>
      <p:ext uri="{BB962C8B-B14F-4D97-AF65-F5344CB8AC3E}">
        <p14:creationId xmlns:p14="http://schemas.microsoft.com/office/powerpoint/2010/main" val="2400369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7C7310-5E49-4CE7-820D-8740D6D82146}" type="datetimeFigureOut">
              <a:rPr lang="en-IN" smtClean="0"/>
              <a:t>21-09-2022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CCCE05-1234-42F1-81AD-69A092DDF7ED}" type="slidenum">
              <a:rPr lang="en-IN" smtClean="0"/>
              <a:t>‹#›</a:t>
            </a:fld>
            <a:endParaRPr lang="en-IN"/>
          </a:p>
        </p:txBody>
      </p:sp>
    </p:spTree>
    <p:extLst>
      <p:ext uri="{BB962C8B-B14F-4D97-AF65-F5344CB8AC3E}">
        <p14:creationId xmlns:p14="http://schemas.microsoft.com/office/powerpoint/2010/main" val="3034206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F7C7310-5E49-4CE7-820D-8740D6D82146}" type="datetimeFigureOut">
              <a:rPr lang="en-IN" smtClean="0"/>
              <a:t>21-09-2022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7CCCE05-1234-42F1-81AD-69A092DDF7ED}" type="slidenum">
              <a:rPr lang="en-IN" smtClean="0"/>
              <a:t>‹#›</a:t>
            </a:fld>
            <a:endParaRPr lang="en-IN"/>
          </a:p>
        </p:txBody>
      </p:sp>
    </p:spTree>
    <p:extLst>
      <p:ext uri="{BB962C8B-B14F-4D97-AF65-F5344CB8AC3E}">
        <p14:creationId xmlns:p14="http://schemas.microsoft.com/office/powerpoint/2010/main" val="27716765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EB0E8-0C69-DD7D-88B7-6DA2C40BE34C}"/>
              </a:ext>
            </a:extLst>
          </p:cNvPr>
          <p:cNvSpPr>
            <a:spLocks noGrp="1"/>
          </p:cNvSpPr>
          <p:nvPr>
            <p:ph type="ctrTitle"/>
          </p:nvPr>
        </p:nvSpPr>
        <p:spPr>
          <a:xfrm>
            <a:off x="1524000" y="385475"/>
            <a:ext cx="9144000" cy="1111623"/>
          </a:xfrm>
        </p:spPr>
        <p:txBody>
          <a:bodyPr/>
          <a:lstStyle/>
          <a:p>
            <a:r>
              <a:rPr lang="en-IN" dirty="0"/>
              <a:t>Dropout Analysis</a:t>
            </a:r>
          </a:p>
        </p:txBody>
      </p:sp>
      <p:sp>
        <p:nvSpPr>
          <p:cNvPr id="3" name="Subtitle 2">
            <a:extLst>
              <a:ext uri="{FF2B5EF4-FFF2-40B4-BE49-F238E27FC236}">
                <a16:creationId xmlns:a16="http://schemas.microsoft.com/office/drawing/2014/main" id="{61B4C82C-E990-59BA-C187-B123FCAAFDF3}"/>
              </a:ext>
            </a:extLst>
          </p:cNvPr>
          <p:cNvSpPr>
            <a:spLocks noGrp="1"/>
          </p:cNvSpPr>
          <p:nvPr>
            <p:ph type="subTitle" idx="1"/>
          </p:nvPr>
        </p:nvSpPr>
        <p:spPr>
          <a:xfrm>
            <a:off x="1524000" y="1389529"/>
            <a:ext cx="9144000" cy="4769224"/>
          </a:xfrm>
        </p:spPr>
        <p:txBody>
          <a:bodyPr>
            <a:normAutofit lnSpcReduction="10000"/>
          </a:bodyPr>
          <a:lstStyle/>
          <a:p>
            <a:pPr algn="just"/>
            <a:endParaRPr lang="en-IN" sz="1600" b="1" dirty="0"/>
          </a:p>
          <a:p>
            <a:pPr algn="just"/>
            <a:r>
              <a:rPr lang="en-IN" sz="1600" b="1" dirty="0"/>
              <a:t>Problem Id: </a:t>
            </a:r>
            <a:r>
              <a:rPr lang="en-IN" sz="1600" dirty="0"/>
              <a:t>PID048</a:t>
            </a:r>
          </a:p>
          <a:p>
            <a:pPr algn="just"/>
            <a:r>
              <a:rPr lang="en-IN" sz="1600" b="1" dirty="0"/>
              <a:t>Problem Statement: </a:t>
            </a:r>
            <a:r>
              <a:rPr lang="en-IN" sz="1600" dirty="0"/>
              <a:t>Student dropout analysis for school education.</a:t>
            </a:r>
          </a:p>
          <a:p>
            <a:pPr algn="just"/>
            <a:r>
              <a:rPr lang="en-IN" sz="1600" b="1" dirty="0"/>
              <a:t>College Name: </a:t>
            </a:r>
            <a:r>
              <a:rPr lang="en-IN" sz="1600" dirty="0" err="1"/>
              <a:t>Gyanmanjari</a:t>
            </a:r>
            <a:r>
              <a:rPr lang="en-IN" sz="1600" dirty="0"/>
              <a:t> Institute of Technology.</a:t>
            </a:r>
          </a:p>
          <a:p>
            <a:pPr algn="just"/>
            <a:endParaRPr lang="en-IN" sz="1600" b="1" dirty="0"/>
          </a:p>
          <a:p>
            <a:pPr algn="just"/>
            <a:r>
              <a:rPr lang="en-IN" sz="1600" b="1" dirty="0"/>
              <a:t>Team Members:</a:t>
            </a:r>
          </a:p>
          <a:p>
            <a:pPr algn="just"/>
            <a:r>
              <a:rPr lang="en-IN" sz="1600" dirty="0"/>
              <a:t>Ayushi </a:t>
            </a:r>
            <a:r>
              <a:rPr lang="en-IN" sz="1600" dirty="0" err="1"/>
              <a:t>Nagaria</a:t>
            </a:r>
            <a:r>
              <a:rPr lang="en-IN" sz="1600" dirty="0"/>
              <a:t> (211290107507)</a:t>
            </a:r>
          </a:p>
          <a:p>
            <a:pPr algn="just"/>
            <a:r>
              <a:rPr lang="en-IN" sz="1600" dirty="0"/>
              <a:t>Rohan </a:t>
            </a:r>
            <a:r>
              <a:rPr lang="en-IN" sz="1600" dirty="0" err="1"/>
              <a:t>Jadwani</a:t>
            </a:r>
            <a:r>
              <a:rPr lang="en-IN" sz="1600" dirty="0"/>
              <a:t> (201290107056)</a:t>
            </a:r>
          </a:p>
          <a:p>
            <a:pPr algn="just"/>
            <a:r>
              <a:rPr lang="en-IN" sz="1600" dirty="0"/>
              <a:t>Harsh </a:t>
            </a:r>
            <a:r>
              <a:rPr lang="en-IN" sz="1600" dirty="0" err="1"/>
              <a:t>Kambad</a:t>
            </a:r>
            <a:r>
              <a:rPr lang="en-IN" sz="1600" dirty="0"/>
              <a:t> (201290107041)</a:t>
            </a:r>
          </a:p>
          <a:p>
            <a:pPr algn="just"/>
            <a:r>
              <a:rPr lang="en-IN" sz="1600" dirty="0"/>
              <a:t>Kartik Purohit (201290116023)</a:t>
            </a:r>
          </a:p>
          <a:p>
            <a:pPr algn="just"/>
            <a:r>
              <a:rPr lang="en-IN" sz="1600" dirty="0" err="1"/>
              <a:t>Ridhi</a:t>
            </a:r>
            <a:r>
              <a:rPr lang="en-IN" sz="1600" dirty="0"/>
              <a:t> Dave (211290116502)</a:t>
            </a:r>
          </a:p>
          <a:p>
            <a:pPr algn="just"/>
            <a:r>
              <a:rPr lang="en-IN" sz="1600" dirty="0" err="1"/>
              <a:t>Satyamsinh</a:t>
            </a:r>
            <a:r>
              <a:rPr lang="en-IN" sz="1600" dirty="0"/>
              <a:t> </a:t>
            </a:r>
            <a:r>
              <a:rPr lang="en-IN" sz="1600" dirty="0" err="1"/>
              <a:t>Zala</a:t>
            </a:r>
            <a:r>
              <a:rPr lang="en-IN" sz="1600" dirty="0"/>
              <a:t> (201290107038)</a:t>
            </a:r>
          </a:p>
          <a:p>
            <a:pPr algn="just"/>
            <a:r>
              <a:rPr lang="en-IN" sz="1600" dirty="0"/>
              <a:t>Riddhi Trivedi (201290107004)</a:t>
            </a:r>
          </a:p>
        </p:txBody>
      </p:sp>
    </p:spTree>
    <p:extLst>
      <p:ext uri="{BB962C8B-B14F-4D97-AF65-F5344CB8AC3E}">
        <p14:creationId xmlns:p14="http://schemas.microsoft.com/office/powerpoint/2010/main" val="430499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55E63-7314-D55B-726E-745DFFF23B0B}"/>
              </a:ext>
            </a:extLst>
          </p:cNvPr>
          <p:cNvSpPr>
            <a:spLocks noGrp="1"/>
          </p:cNvSpPr>
          <p:nvPr>
            <p:ph type="title"/>
          </p:nvPr>
        </p:nvSpPr>
        <p:spPr>
          <a:xfrm>
            <a:off x="677334" y="125506"/>
            <a:ext cx="8596668" cy="851647"/>
          </a:xfrm>
        </p:spPr>
        <p:txBody>
          <a:bodyPr/>
          <a:lstStyle/>
          <a:p>
            <a:r>
              <a:rPr lang="en-IN" dirty="0"/>
              <a:t>Use-Case diagram</a:t>
            </a:r>
          </a:p>
        </p:txBody>
      </p:sp>
      <p:pic>
        <p:nvPicPr>
          <p:cNvPr id="5" name="Content Placeholder 4">
            <a:extLst>
              <a:ext uri="{FF2B5EF4-FFF2-40B4-BE49-F238E27FC236}">
                <a16:creationId xmlns:a16="http://schemas.microsoft.com/office/drawing/2014/main" id="{971086AD-2EB9-806C-B473-E5604BF940A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439" t="4185" r="9099" b="19472"/>
          <a:stretch/>
        </p:blipFill>
        <p:spPr>
          <a:xfrm>
            <a:off x="1506070" y="977153"/>
            <a:ext cx="6777318" cy="5676728"/>
          </a:xfrm>
        </p:spPr>
      </p:pic>
    </p:spTree>
    <p:extLst>
      <p:ext uri="{BB962C8B-B14F-4D97-AF65-F5344CB8AC3E}">
        <p14:creationId xmlns:p14="http://schemas.microsoft.com/office/powerpoint/2010/main" val="3877439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3137F12-79B9-CB30-EBCB-19CC0565AB7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76" t="2133" r="3265" b="22455"/>
          <a:stretch/>
        </p:blipFill>
        <p:spPr>
          <a:xfrm>
            <a:off x="1685364" y="92869"/>
            <a:ext cx="6750424" cy="6765131"/>
          </a:xfrm>
        </p:spPr>
      </p:pic>
    </p:spTree>
    <p:extLst>
      <p:ext uri="{BB962C8B-B14F-4D97-AF65-F5344CB8AC3E}">
        <p14:creationId xmlns:p14="http://schemas.microsoft.com/office/powerpoint/2010/main" val="3696743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390A-4CBE-CC97-FF44-D6A0A904F356}"/>
              </a:ext>
            </a:extLst>
          </p:cNvPr>
          <p:cNvSpPr>
            <a:spLocks noGrp="1"/>
          </p:cNvSpPr>
          <p:nvPr>
            <p:ph type="title"/>
          </p:nvPr>
        </p:nvSpPr>
        <p:spPr/>
        <p:txBody>
          <a:bodyPr/>
          <a:lstStyle/>
          <a:p>
            <a:r>
              <a:rPr lang="en-IN" dirty="0"/>
              <a:t>Tools &amp; Technologies</a:t>
            </a:r>
          </a:p>
        </p:txBody>
      </p:sp>
      <p:sp>
        <p:nvSpPr>
          <p:cNvPr id="3" name="Content Placeholder 2">
            <a:extLst>
              <a:ext uri="{FF2B5EF4-FFF2-40B4-BE49-F238E27FC236}">
                <a16:creationId xmlns:a16="http://schemas.microsoft.com/office/drawing/2014/main" id="{ECD01362-33B7-D02A-22E5-D895242B183F}"/>
              </a:ext>
            </a:extLst>
          </p:cNvPr>
          <p:cNvSpPr>
            <a:spLocks noGrp="1"/>
          </p:cNvSpPr>
          <p:nvPr>
            <p:ph idx="1"/>
          </p:nvPr>
        </p:nvSpPr>
        <p:spPr>
          <a:xfrm>
            <a:off x="677334" y="2160589"/>
            <a:ext cx="2890619" cy="3880773"/>
          </a:xfrm>
        </p:spPr>
        <p:txBody>
          <a:bodyPr/>
          <a:lstStyle/>
          <a:p>
            <a:r>
              <a:rPr lang="en-IN" dirty="0"/>
              <a:t>Frontend:-</a:t>
            </a:r>
          </a:p>
          <a:p>
            <a:pPr>
              <a:buFont typeface="+mj-lt"/>
              <a:buAutoNum type="arabicPeriod"/>
            </a:pPr>
            <a:r>
              <a:rPr lang="en-IN" dirty="0"/>
              <a:t>Bootstrap</a:t>
            </a:r>
          </a:p>
          <a:p>
            <a:pPr>
              <a:buFont typeface="+mj-lt"/>
              <a:buAutoNum type="arabicPeriod"/>
            </a:pPr>
            <a:r>
              <a:rPr lang="en-IN" dirty="0"/>
              <a:t>Java script</a:t>
            </a:r>
          </a:p>
          <a:p>
            <a:pPr>
              <a:buFont typeface="+mj-lt"/>
              <a:buAutoNum type="arabicPeriod"/>
            </a:pPr>
            <a:r>
              <a:rPr lang="en-IN" dirty="0"/>
              <a:t>HTML</a:t>
            </a:r>
          </a:p>
          <a:p>
            <a:pPr>
              <a:buFont typeface="+mj-lt"/>
              <a:buAutoNum type="arabicPeriod"/>
            </a:pPr>
            <a:r>
              <a:rPr lang="en-IN" dirty="0"/>
              <a:t>CSS</a:t>
            </a:r>
          </a:p>
          <a:p>
            <a:pPr>
              <a:buFont typeface="+mj-lt"/>
              <a:buAutoNum type="arabicPeriod"/>
            </a:pPr>
            <a:endParaRPr lang="en-IN" dirty="0"/>
          </a:p>
          <a:p>
            <a:pPr>
              <a:buFont typeface="+mj-lt"/>
              <a:buAutoNum type="arabicPeriod"/>
            </a:pPr>
            <a:endParaRPr lang="en-IN" dirty="0"/>
          </a:p>
        </p:txBody>
      </p:sp>
      <p:sp>
        <p:nvSpPr>
          <p:cNvPr id="4" name="Content Placeholder 2">
            <a:extLst>
              <a:ext uri="{FF2B5EF4-FFF2-40B4-BE49-F238E27FC236}">
                <a16:creationId xmlns:a16="http://schemas.microsoft.com/office/drawing/2014/main" id="{EE987D45-7987-F9A4-A697-8D3C420A6C03}"/>
              </a:ext>
            </a:extLst>
          </p:cNvPr>
          <p:cNvSpPr txBox="1">
            <a:spLocks/>
          </p:cNvSpPr>
          <p:nvPr/>
        </p:nvSpPr>
        <p:spPr>
          <a:xfrm>
            <a:off x="4285128" y="2160589"/>
            <a:ext cx="4988873"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Backend:-</a:t>
            </a:r>
          </a:p>
          <a:p>
            <a:pPr>
              <a:buFont typeface="+mj-lt"/>
              <a:buAutoNum type="arabicPeriod"/>
            </a:pPr>
            <a:r>
              <a:rPr lang="en-IN" dirty="0"/>
              <a:t>PHP for data connection</a:t>
            </a:r>
          </a:p>
          <a:p>
            <a:pPr>
              <a:buFont typeface="+mj-lt"/>
              <a:buAutoNum type="arabicPeriod"/>
            </a:pPr>
            <a:r>
              <a:rPr lang="en-IN" dirty="0"/>
              <a:t>Ajax</a:t>
            </a:r>
          </a:p>
          <a:p>
            <a:pPr>
              <a:buFont typeface="+mj-lt"/>
              <a:buAutoNum type="arabicPeriod"/>
            </a:pPr>
            <a:r>
              <a:rPr lang="en-IN" dirty="0"/>
              <a:t>MySQL database</a:t>
            </a:r>
          </a:p>
          <a:p>
            <a:pPr marL="0" indent="0">
              <a:buNone/>
            </a:pPr>
            <a:endParaRPr lang="en-IN" dirty="0"/>
          </a:p>
          <a:p>
            <a:pPr>
              <a:buFont typeface="+mj-lt"/>
              <a:buAutoNum type="arabicPeriod"/>
            </a:pPr>
            <a:endParaRPr lang="en-IN" dirty="0"/>
          </a:p>
          <a:p>
            <a:pPr>
              <a:buFont typeface="+mj-lt"/>
              <a:buAutoNum type="arabicPeriod"/>
            </a:pPr>
            <a:endParaRPr lang="en-IN" dirty="0"/>
          </a:p>
        </p:txBody>
      </p:sp>
    </p:spTree>
    <p:extLst>
      <p:ext uri="{BB962C8B-B14F-4D97-AF65-F5344CB8AC3E}">
        <p14:creationId xmlns:p14="http://schemas.microsoft.com/office/powerpoint/2010/main" val="454200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18D7C-E018-E66D-2FDB-498EC2072096}"/>
              </a:ext>
            </a:extLst>
          </p:cNvPr>
          <p:cNvSpPr>
            <a:spLocks noGrp="1"/>
          </p:cNvSpPr>
          <p:nvPr>
            <p:ph type="title"/>
          </p:nvPr>
        </p:nvSpPr>
        <p:spPr/>
        <p:txBody>
          <a:bodyPr/>
          <a:lstStyle/>
          <a:p>
            <a:r>
              <a:rPr lang="en-IN" dirty="0"/>
              <a:t>Challenges/Risks</a:t>
            </a:r>
          </a:p>
        </p:txBody>
      </p:sp>
      <p:sp>
        <p:nvSpPr>
          <p:cNvPr id="3" name="Content Placeholder 2">
            <a:extLst>
              <a:ext uri="{FF2B5EF4-FFF2-40B4-BE49-F238E27FC236}">
                <a16:creationId xmlns:a16="http://schemas.microsoft.com/office/drawing/2014/main" id="{F6869550-4341-5739-C60B-F94E5D5DBEFA}"/>
              </a:ext>
            </a:extLst>
          </p:cNvPr>
          <p:cNvSpPr>
            <a:spLocks noGrp="1"/>
          </p:cNvSpPr>
          <p:nvPr>
            <p:ph idx="1"/>
          </p:nvPr>
        </p:nvSpPr>
        <p:spPr>
          <a:xfrm>
            <a:off x="677334" y="1730189"/>
            <a:ext cx="8596668" cy="4311174"/>
          </a:xfrm>
        </p:spPr>
        <p:txBody>
          <a:bodyPr/>
          <a:lstStyle/>
          <a:p>
            <a:pPr algn="just"/>
            <a:r>
              <a:rPr lang="en-IN" dirty="0"/>
              <a:t>Suppose that if a student takes L.C. from the school &amp; school updates the details of the students in the site as dropouts but the student continues the study in other places &amp; takes admission so the data will be inconsistent as in site it shows as dropout but actually he/she is studying</a:t>
            </a:r>
          </a:p>
          <a:p>
            <a:pPr algn="just"/>
            <a:r>
              <a:rPr lang="en-IN" dirty="0"/>
              <a:t>Suppose that student discontinues his/her studies &amp;drops out of the school without informing the school then school will not know that if the student will continue his study or not so the will not update that on the site and data will be inconsistent </a:t>
            </a:r>
          </a:p>
        </p:txBody>
      </p:sp>
    </p:spTree>
    <p:extLst>
      <p:ext uri="{BB962C8B-B14F-4D97-AF65-F5344CB8AC3E}">
        <p14:creationId xmlns:p14="http://schemas.microsoft.com/office/powerpoint/2010/main" val="852180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6AE7D-B8C1-C02F-B541-85366682A9FA}"/>
              </a:ext>
            </a:extLst>
          </p:cNvPr>
          <p:cNvSpPr>
            <a:spLocks noGrp="1"/>
          </p:cNvSpPr>
          <p:nvPr>
            <p:ph type="title"/>
          </p:nvPr>
        </p:nvSpPr>
        <p:spPr/>
        <p:txBody>
          <a:bodyPr/>
          <a:lstStyle/>
          <a:p>
            <a:r>
              <a:rPr lang="en-IN" dirty="0"/>
              <a:t>Government benefits</a:t>
            </a:r>
          </a:p>
        </p:txBody>
      </p:sp>
      <p:sp>
        <p:nvSpPr>
          <p:cNvPr id="3" name="Content Placeholder 2">
            <a:extLst>
              <a:ext uri="{FF2B5EF4-FFF2-40B4-BE49-F238E27FC236}">
                <a16:creationId xmlns:a16="http://schemas.microsoft.com/office/drawing/2014/main" id="{AB6A1B48-3B2C-4080-C33D-0651C48E19B8}"/>
              </a:ext>
            </a:extLst>
          </p:cNvPr>
          <p:cNvSpPr>
            <a:spLocks noGrp="1"/>
          </p:cNvSpPr>
          <p:nvPr>
            <p:ph idx="1"/>
          </p:nvPr>
        </p:nvSpPr>
        <p:spPr/>
        <p:txBody>
          <a:bodyPr/>
          <a:lstStyle/>
          <a:p>
            <a:pPr algn="just"/>
            <a:r>
              <a:rPr lang="en-IN" dirty="0"/>
              <a:t>This project helps the government to keep the records of the dropout students across various schools the data is arranged in different categories such as </a:t>
            </a:r>
          </a:p>
          <a:p>
            <a:pPr algn="just">
              <a:buFont typeface="+mj-lt"/>
              <a:buAutoNum type="arabicPeriod"/>
            </a:pPr>
            <a:r>
              <a:rPr lang="en-IN" dirty="0"/>
              <a:t>Age </a:t>
            </a:r>
          </a:p>
          <a:p>
            <a:pPr algn="just">
              <a:buFont typeface="+mj-lt"/>
              <a:buAutoNum type="arabicPeriod"/>
            </a:pPr>
            <a:r>
              <a:rPr lang="en-IN" dirty="0"/>
              <a:t>Group</a:t>
            </a:r>
          </a:p>
          <a:p>
            <a:pPr algn="just">
              <a:buFont typeface="+mj-lt"/>
              <a:buAutoNum type="arabicPeriod"/>
            </a:pPr>
            <a:r>
              <a:rPr lang="en-IN" dirty="0"/>
              <a:t>Schools</a:t>
            </a:r>
          </a:p>
          <a:p>
            <a:pPr algn="just"/>
            <a:r>
              <a:rPr lang="en-IN" dirty="0"/>
              <a:t>Yearly and consistent data helps the government to find various details of the students studying and dropouts at live </a:t>
            </a:r>
          </a:p>
        </p:txBody>
      </p:sp>
    </p:spTree>
    <p:extLst>
      <p:ext uri="{BB962C8B-B14F-4D97-AF65-F5344CB8AC3E}">
        <p14:creationId xmlns:p14="http://schemas.microsoft.com/office/powerpoint/2010/main" val="1575555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2537-61D4-6FE8-9C4D-7CCA4A6573CE}"/>
              </a:ext>
            </a:extLst>
          </p:cNvPr>
          <p:cNvSpPr>
            <a:spLocks noGrp="1"/>
          </p:cNvSpPr>
          <p:nvPr>
            <p:ph type="title"/>
          </p:nvPr>
        </p:nvSpPr>
        <p:spPr/>
        <p:txBody>
          <a:bodyPr/>
          <a:lstStyle/>
          <a:p>
            <a:r>
              <a:rPr lang="en-IN" dirty="0"/>
              <a:t>Other benefits </a:t>
            </a:r>
          </a:p>
        </p:txBody>
      </p:sp>
      <p:sp>
        <p:nvSpPr>
          <p:cNvPr id="3" name="Content Placeholder 2">
            <a:extLst>
              <a:ext uri="{FF2B5EF4-FFF2-40B4-BE49-F238E27FC236}">
                <a16:creationId xmlns:a16="http://schemas.microsoft.com/office/drawing/2014/main" id="{5EA23078-2B3D-471B-1CBC-5C7332A61F4A}"/>
              </a:ext>
            </a:extLst>
          </p:cNvPr>
          <p:cNvSpPr>
            <a:spLocks noGrp="1"/>
          </p:cNvSpPr>
          <p:nvPr>
            <p:ph idx="1"/>
          </p:nvPr>
        </p:nvSpPr>
        <p:spPr/>
        <p:txBody>
          <a:bodyPr/>
          <a:lstStyle/>
          <a:p>
            <a:pPr algn="just"/>
            <a:r>
              <a:rPr lang="en-IN" dirty="0"/>
              <a:t>Through this project the arrangements of data helps the school to identify in form of charts and graphs this helps the schools to identify the dropouts easily data is updated by various schools which keep the data in consistent state</a:t>
            </a:r>
          </a:p>
          <a:p>
            <a:pPr algn="just"/>
            <a:r>
              <a:rPr lang="en-IN" dirty="0"/>
              <a:t>Through all the dropouts are kept in records the total number of currently drop and student studying at present can be analysed.</a:t>
            </a:r>
          </a:p>
        </p:txBody>
      </p:sp>
    </p:spTree>
    <p:extLst>
      <p:ext uri="{BB962C8B-B14F-4D97-AF65-F5344CB8AC3E}">
        <p14:creationId xmlns:p14="http://schemas.microsoft.com/office/powerpoint/2010/main" val="2197288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D9D0E-6695-456D-3FEC-38FD65E5893F}"/>
              </a:ext>
            </a:extLst>
          </p:cNvPr>
          <p:cNvSpPr>
            <a:spLocks noGrp="1"/>
          </p:cNvSpPr>
          <p:nvPr>
            <p:ph type="title"/>
          </p:nvPr>
        </p:nvSpPr>
        <p:spPr>
          <a:xfrm>
            <a:off x="677334" y="546847"/>
            <a:ext cx="8596668" cy="1320800"/>
          </a:xfrm>
        </p:spPr>
        <p:txBody>
          <a:bodyPr/>
          <a:lstStyle/>
          <a:p>
            <a:r>
              <a:rPr lang="en-IN" dirty="0"/>
              <a:t>Abstract:-</a:t>
            </a:r>
          </a:p>
        </p:txBody>
      </p:sp>
      <p:sp>
        <p:nvSpPr>
          <p:cNvPr id="3" name="Content Placeholder 2">
            <a:extLst>
              <a:ext uri="{FF2B5EF4-FFF2-40B4-BE49-F238E27FC236}">
                <a16:creationId xmlns:a16="http://schemas.microsoft.com/office/drawing/2014/main" id="{B774EBE8-C40C-192E-EFCD-DC8516C8E01A}"/>
              </a:ext>
            </a:extLst>
          </p:cNvPr>
          <p:cNvSpPr>
            <a:spLocks noGrp="1"/>
          </p:cNvSpPr>
          <p:nvPr>
            <p:ph idx="1"/>
          </p:nvPr>
        </p:nvSpPr>
        <p:spPr>
          <a:xfrm>
            <a:off x="677334" y="1607576"/>
            <a:ext cx="8596668" cy="4679575"/>
          </a:xfrm>
        </p:spPr>
        <p:txBody>
          <a:bodyPr>
            <a:normAutofit fontScale="92500" lnSpcReduction="20000"/>
          </a:bodyPr>
          <a:lstStyle/>
          <a:p>
            <a:pPr marL="0" indent="0" algn="just">
              <a:lnSpc>
                <a:spcPct val="107000"/>
              </a:lnSpc>
              <a:spcAft>
                <a:spcPts val="800"/>
              </a:spcAft>
              <a:buNone/>
            </a:pPr>
            <a:r>
              <a:rPr lang="en-IN"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One of the indicators of potential problems in the higher education system may be a large number of student dropouts in the junior years due to poverty and social, economic reasons. An analysis of the existing transaction data provides the information on students that will allow the definition of the key processes that have to be adapted in order to enhance the efficiency of studying. To understand better the problem of dropouts, the government collects data from various categories as: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School wise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Area wise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Gender wise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Caste wise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Age/Standard wise </a:t>
            </a:r>
          </a:p>
          <a:p>
            <a:pPr marL="342900" lvl="0" indent="-342900" algn="just">
              <a:lnSpc>
                <a:spcPct val="107000"/>
              </a:lnSpc>
              <a:buFont typeface="+mj-lt"/>
              <a:buAutoNum type="arabi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This website is useful for strategic planning of additional mechanisms to improve the efficiency of studying, and frame different policies useful for decreasing the dropout ratio in the country.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6357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DFC1-2217-C532-9500-A76CC48E2F59}"/>
              </a:ext>
            </a:extLst>
          </p:cNvPr>
          <p:cNvSpPr>
            <a:spLocks noGrp="1"/>
          </p:cNvSpPr>
          <p:nvPr>
            <p:ph type="title"/>
          </p:nvPr>
        </p:nvSpPr>
        <p:spPr>
          <a:xfrm>
            <a:off x="677334" y="609600"/>
            <a:ext cx="8596668" cy="735874"/>
          </a:xfrm>
        </p:spPr>
        <p:txBody>
          <a:bodyPr>
            <a:normAutofit/>
          </a:bodyPr>
          <a:lstStyle/>
          <a:p>
            <a:r>
              <a:rPr lang="en-IN" dirty="0">
                <a:effectLst/>
                <a:latin typeface="Trebuchet MS (Headings)"/>
                <a:ea typeface="Calibri" panose="020F0502020204030204" pitchFamily="34" charset="0"/>
                <a:cs typeface="Arial" panose="020B0604020202020204" pitchFamily="34" charset="0"/>
              </a:rPr>
              <a:t>Literature Review/Existing Innovation</a:t>
            </a:r>
            <a:endParaRPr lang="en-IN" sz="6000" dirty="0">
              <a:latin typeface="Trebuchet MS (Headings)"/>
            </a:endParaRPr>
          </a:p>
        </p:txBody>
      </p:sp>
      <p:sp>
        <p:nvSpPr>
          <p:cNvPr id="3" name="Content Placeholder 2">
            <a:extLst>
              <a:ext uri="{FF2B5EF4-FFF2-40B4-BE49-F238E27FC236}">
                <a16:creationId xmlns:a16="http://schemas.microsoft.com/office/drawing/2014/main" id="{C5C07BC3-34D6-57C2-DE29-ED626640F349}"/>
              </a:ext>
            </a:extLst>
          </p:cNvPr>
          <p:cNvSpPr>
            <a:spLocks noGrp="1"/>
          </p:cNvSpPr>
          <p:nvPr>
            <p:ph idx="1"/>
          </p:nvPr>
        </p:nvSpPr>
        <p:spPr>
          <a:xfrm>
            <a:off x="677334" y="1651819"/>
            <a:ext cx="8596668" cy="4389544"/>
          </a:xfrm>
        </p:spPr>
        <p:txBody>
          <a:bodyPr/>
          <a:lstStyle/>
          <a:p>
            <a:r>
              <a:rPr lang="en-IN" dirty="0"/>
              <a:t>If student doesn’t comes to collect the Leaving Certificate then website will be unable to decide if the student is dropout or not.</a:t>
            </a:r>
          </a:p>
          <a:p>
            <a:r>
              <a:rPr lang="en-IN" dirty="0"/>
              <a:t>Because of this report will also be not generated properly and the data will be inconsistent.</a:t>
            </a:r>
          </a:p>
          <a:p>
            <a:r>
              <a:rPr lang="en-IN" dirty="0"/>
              <a:t>Sometimes there's no connection to the server so we cannot get the data reports of the students.</a:t>
            </a:r>
          </a:p>
          <a:p>
            <a:r>
              <a:rPr lang="en-IN" dirty="0"/>
              <a:t>Once data of the student is uploaded in the site as dropout student in the control system and then the student gets admission at other place and the details of that student is not updated in the control system that the student is not dropout and continues his/her study then the data will be inconsistent and report will not be generated properly.</a:t>
            </a:r>
          </a:p>
        </p:txBody>
      </p:sp>
    </p:spTree>
    <p:extLst>
      <p:ext uri="{BB962C8B-B14F-4D97-AF65-F5344CB8AC3E}">
        <p14:creationId xmlns:p14="http://schemas.microsoft.com/office/powerpoint/2010/main" val="2925597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326D2-6FE4-CAE8-8149-FCE9AD6D48FD}"/>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600BBEA5-1A85-0B1B-761E-1D63F0A8ED7C}"/>
              </a:ext>
            </a:extLst>
          </p:cNvPr>
          <p:cNvSpPr>
            <a:spLocks noGrp="1"/>
          </p:cNvSpPr>
          <p:nvPr>
            <p:ph idx="1"/>
          </p:nvPr>
        </p:nvSpPr>
        <p:spPr/>
        <p:txBody>
          <a:bodyPr/>
          <a:lstStyle/>
          <a:p>
            <a:pPr algn="just"/>
            <a:r>
              <a:rPr lang="en-IN" dirty="0"/>
              <a:t>To lower dropout rates</a:t>
            </a:r>
          </a:p>
          <a:p>
            <a:pPr algn="just"/>
            <a:r>
              <a:rPr lang="en-IN" dirty="0"/>
              <a:t>Reduce paperwork</a:t>
            </a:r>
          </a:p>
          <a:p>
            <a:pPr algn="just"/>
            <a:r>
              <a:rPr lang="en-IN" dirty="0"/>
              <a:t>Reduce human effort</a:t>
            </a:r>
          </a:p>
          <a:p>
            <a:pPr algn="just"/>
            <a:r>
              <a:rPr lang="en-IN" dirty="0"/>
              <a:t>Information storing</a:t>
            </a:r>
          </a:p>
          <a:p>
            <a:pPr algn="just"/>
            <a:r>
              <a:rPr lang="en-IN" dirty="0"/>
              <a:t>Accumulation of all dropped out students</a:t>
            </a:r>
          </a:p>
          <a:p>
            <a:pPr algn="just"/>
            <a:r>
              <a:rPr lang="en-IN" dirty="0"/>
              <a:t>Easy for government to refer dropout students</a:t>
            </a:r>
          </a:p>
          <a:p>
            <a:pPr marL="0" indent="0" algn="just">
              <a:buNone/>
            </a:pPr>
            <a:r>
              <a:rPr lang="en-IN" dirty="0"/>
              <a:t> </a:t>
            </a:r>
          </a:p>
          <a:p>
            <a:pPr algn="just"/>
            <a:endParaRPr lang="en-IN" dirty="0"/>
          </a:p>
        </p:txBody>
      </p:sp>
    </p:spTree>
    <p:extLst>
      <p:ext uri="{BB962C8B-B14F-4D97-AF65-F5344CB8AC3E}">
        <p14:creationId xmlns:p14="http://schemas.microsoft.com/office/powerpoint/2010/main" val="4234296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FE42F-0922-7E96-8C20-D769563DC181}"/>
              </a:ext>
            </a:extLst>
          </p:cNvPr>
          <p:cNvSpPr>
            <a:spLocks noGrp="1"/>
          </p:cNvSpPr>
          <p:nvPr>
            <p:ph type="title"/>
          </p:nvPr>
        </p:nvSpPr>
        <p:spPr/>
        <p:txBody>
          <a:bodyPr/>
          <a:lstStyle/>
          <a:p>
            <a:r>
              <a:rPr lang="en-IN" dirty="0"/>
              <a:t>Idea Details/Solution</a:t>
            </a:r>
          </a:p>
        </p:txBody>
      </p:sp>
      <p:sp>
        <p:nvSpPr>
          <p:cNvPr id="3" name="Content Placeholder 2">
            <a:extLst>
              <a:ext uri="{FF2B5EF4-FFF2-40B4-BE49-F238E27FC236}">
                <a16:creationId xmlns:a16="http://schemas.microsoft.com/office/drawing/2014/main" id="{852CBB39-0F0A-4738-2C1E-4D3031E44505}"/>
              </a:ext>
            </a:extLst>
          </p:cNvPr>
          <p:cNvSpPr>
            <a:spLocks noGrp="1"/>
          </p:cNvSpPr>
          <p:nvPr>
            <p:ph idx="1"/>
          </p:nvPr>
        </p:nvSpPr>
        <p:spPr>
          <a:xfrm>
            <a:off x="677334" y="1380565"/>
            <a:ext cx="8596668" cy="4660797"/>
          </a:xfrm>
        </p:spPr>
        <p:txBody>
          <a:bodyPr>
            <a:normAutofit fontScale="92500"/>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this website, school admin can submit the data of the dropout students which can be reviewed by the government and analyse the dropout ratio easily.  </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government can filter the data according to following categories:</a:t>
            </a: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Gender </a:t>
            </a: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Age/Standard</a:t>
            </a: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Caste</a:t>
            </a: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School</a:t>
            </a: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Area</a:t>
            </a:r>
          </a:p>
          <a:p>
            <a:pPr marL="114300" indent="0" algn="just">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data ratio can be retrieved and showed to the government using different charts of the data on the website which helps the government to easily analyse and solve the problem. </a:t>
            </a:r>
          </a:p>
          <a:p>
            <a:pPr marL="0" indent="0" algn="just">
              <a:buNone/>
            </a:pPr>
            <a:endParaRPr lang="en-IN" dirty="0"/>
          </a:p>
        </p:txBody>
      </p:sp>
    </p:spTree>
    <p:extLst>
      <p:ext uri="{BB962C8B-B14F-4D97-AF65-F5344CB8AC3E}">
        <p14:creationId xmlns:p14="http://schemas.microsoft.com/office/powerpoint/2010/main" val="1304480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0AB8C-F3E4-E2A6-286A-ED6F675A6FC9}"/>
              </a:ext>
            </a:extLst>
          </p:cNvPr>
          <p:cNvSpPr>
            <a:spLocks noGrp="1"/>
          </p:cNvSpPr>
          <p:nvPr>
            <p:ph type="title"/>
          </p:nvPr>
        </p:nvSpPr>
        <p:spPr>
          <a:xfrm>
            <a:off x="677334" y="609600"/>
            <a:ext cx="8596668" cy="842682"/>
          </a:xfrm>
        </p:spPr>
        <p:txBody>
          <a:bodyPr/>
          <a:lstStyle/>
          <a:p>
            <a:r>
              <a:rPr lang="en-IN" dirty="0"/>
              <a:t>Data Flow Diagram</a:t>
            </a:r>
          </a:p>
        </p:txBody>
      </p:sp>
      <p:pic>
        <p:nvPicPr>
          <p:cNvPr id="5" name="Content Placeholder 4">
            <a:extLst>
              <a:ext uri="{FF2B5EF4-FFF2-40B4-BE49-F238E27FC236}">
                <a16:creationId xmlns:a16="http://schemas.microsoft.com/office/drawing/2014/main" id="{C8C4016C-8378-EBC5-5E98-6014B18B4B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5853" y="1882588"/>
            <a:ext cx="7277488" cy="4159437"/>
          </a:xfrm>
        </p:spPr>
      </p:pic>
    </p:spTree>
    <p:extLst>
      <p:ext uri="{BB962C8B-B14F-4D97-AF65-F5344CB8AC3E}">
        <p14:creationId xmlns:p14="http://schemas.microsoft.com/office/powerpoint/2010/main" val="3946049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50FF22D-E74B-BDF9-DF5A-61EAADA104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4753" y="0"/>
            <a:ext cx="8382000" cy="6427694"/>
          </a:xfrm>
        </p:spPr>
      </p:pic>
    </p:spTree>
    <p:extLst>
      <p:ext uri="{BB962C8B-B14F-4D97-AF65-F5344CB8AC3E}">
        <p14:creationId xmlns:p14="http://schemas.microsoft.com/office/powerpoint/2010/main" val="604815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29E071C-1ED7-BE89-EBA7-30A0ADD4AC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160" y="878634"/>
            <a:ext cx="9067966" cy="5100731"/>
          </a:xfrm>
        </p:spPr>
      </p:pic>
    </p:spTree>
    <p:extLst>
      <p:ext uri="{BB962C8B-B14F-4D97-AF65-F5344CB8AC3E}">
        <p14:creationId xmlns:p14="http://schemas.microsoft.com/office/powerpoint/2010/main" val="1518610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968555A-08C5-2715-C42B-10EB45DD3A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089" y="636494"/>
            <a:ext cx="9067966" cy="5100731"/>
          </a:xfrm>
        </p:spPr>
      </p:pic>
    </p:spTree>
    <p:extLst>
      <p:ext uri="{BB962C8B-B14F-4D97-AF65-F5344CB8AC3E}">
        <p14:creationId xmlns:p14="http://schemas.microsoft.com/office/powerpoint/2010/main" val="2575978879"/>
      </p:ext>
    </p:extLst>
  </p:cSld>
  <p:clrMapOvr>
    <a:masterClrMapping/>
  </p:clrMapOvr>
</p:sld>
</file>

<file path=ppt/theme/theme1.xml><?xml version="1.0" encoding="utf-8"?>
<a:theme xmlns:a="http://schemas.openxmlformats.org/drawingml/2006/main" name="Facet">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Ion</Template>
  <TotalTime>344</TotalTime>
  <Words>679</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Roboto</vt:lpstr>
      <vt:lpstr>Trebuchet MS</vt:lpstr>
      <vt:lpstr>Trebuchet MS (Headings)</vt:lpstr>
      <vt:lpstr>Wingdings 3</vt:lpstr>
      <vt:lpstr>Facet</vt:lpstr>
      <vt:lpstr>Dropout Analysis</vt:lpstr>
      <vt:lpstr>Abstract:-</vt:lpstr>
      <vt:lpstr>Literature Review/Existing Innovation</vt:lpstr>
      <vt:lpstr>Objectives:-</vt:lpstr>
      <vt:lpstr>Idea Details/Solution</vt:lpstr>
      <vt:lpstr>Data Flow Diagram</vt:lpstr>
      <vt:lpstr>PowerPoint Presentation</vt:lpstr>
      <vt:lpstr>PowerPoint Presentation</vt:lpstr>
      <vt:lpstr>PowerPoint Presentation</vt:lpstr>
      <vt:lpstr>Use-Case diagram</vt:lpstr>
      <vt:lpstr>PowerPoint Presentation</vt:lpstr>
      <vt:lpstr>Tools &amp; Technologies</vt:lpstr>
      <vt:lpstr>Challenges/Risks</vt:lpstr>
      <vt:lpstr>Government benefits</vt:lpstr>
      <vt:lpstr>Other benefits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Dropout Analysis</dc:title>
  <dc:creator>inspiron7lnvlf3@outlook.com</dc:creator>
  <cp:lastModifiedBy>inspiron7lnvlf3@outlook.com</cp:lastModifiedBy>
  <cp:revision>10</cp:revision>
  <dcterms:created xsi:type="dcterms:W3CDTF">2022-09-20T09:08:32Z</dcterms:created>
  <dcterms:modified xsi:type="dcterms:W3CDTF">2022-09-21T13:13:31Z</dcterms:modified>
</cp:coreProperties>
</file>