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9"/>
    <p:restoredTop sz="94710"/>
  </p:normalViewPr>
  <p:slideViewPr>
    <p:cSldViewPr snapToGrid="0" snapToObjects="1">
      <p:cViewPr varScale="1">
        <p:scale>
          <a:sx n="142" d="100"/>
          <a:sy n="142" d="100"/>
        </p:scale>
        <p:origin x="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1F77-46B5-524D-8F0E-75B9AA0F3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380F12-0E49-6246-870C-0B27BD5A0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93843-13A9-CD4B-BCC9-FA23AFF9D6FC}"/>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80BC9F87-993B-BA42-A3C3-41A2E35A7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D1B5-1BDF-A849-BABB-F649A4DD3438}"/>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0927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5065-198F-134F-9128-648686A1D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1C9B2-E419-7445-BFC5-4D451F1E1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71EE3-362D-AD44-A1BE-267EFDEB5571}"/>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EF8EA38C-A7FF-DE47-889C-96A2F615B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4A763-B8F6-BB43-80F3-406A563D27C1}"/>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1135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4B07A-0E9D-1240-8046-08CFEA4AC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2B634-763C-E64E-A1CC-29CD1B3F6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68683-DC71-F244-ABD8-65ED35748381}"/>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14532E6C-508A-4D46-9507-93FE2374F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723CD-F882-2548-B0BF-7E50EBC5DC6D}"/>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25485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9160-9B41-AE44-AD4D-6B75413DA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98904-3319-694E-938F-9C67A6A4F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EFA49-69B6-254C-AEFF-639A3CFD2546}"/>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3FD4AB05-6499-DD41-8159-65BE622B5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3864B-EEA4-F048-8009-A0C85C371C08}"/>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949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AEEF-4A5B-294E-9C17-5FCD99047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86760-8B44-1446-9BED-448FCC8CB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F3D94-B164-6346-9995-2D29ED59545F}"/>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59688665-182B-374D-9D85-7AEFD841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489DD-C852-7E4B-9FAE-153F012E2919}"/>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268450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08D-7D71-2B44-BFFE-48BB4CFED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A06D8-090B-874F-A6CA-8473C595B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767E4-472C-DE49-AEA4-44A1E2FCB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4397E0-03B7-8D49-8225-32CBBCE41977}"/>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6" name="Footer Placeholder 5">
            <a:extLst>
              <a:ext uri="{FF2B5EF4-FFF2-40B4-BE49-F238E27FC236}">
                <a16:creationId xmlns:a16="http://schemas.microsoft.com/office/drawing/2014/main" id="{2C8AEA57-A1C4-1D41-8AB6-1FA2173E4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36B61-EF31-DD48-8B11-56E2F20F8672}"/>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58929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62C6-EC9B-E748-B18F-5E83C5B9A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9EDB1-9370-D744-AB6F-B0471ABDE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51F42-29F9-6F48-970B-1DBFF241B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C05F0-73CA-FE4C-A18D-02D0875D2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5F928-CEFB-8D4D-9834-6BEACF854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1D183-0F6F-5D41-9F90-123EA1B3CFAF}"/>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8" name="Footer Placeholder 7">
            <a:extLst>
              <a:ext uri="{FF2B5EF4-FFF2-40B4-BE49-F238E27FC236}">
                <a16:creationId xmlns:a16="http://schemas.microsoft.com/office/drawing/2014/main" id="{3F3CC883-F76B-CA41-A04C-F50EE397F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CDB75D-0840-7344-BE7F-DEC762C96BE6}"/>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96349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157-C699-5E42-A92A-86BAFD361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043BE-60E5-A240-8B3E-24A23B2225C9}"/>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4" name="Footer Placeholder 3">
            <a:extLst>
              <a:ext uri="{FF2B5EF4-FFF2-40B4-BE49-F238E27FC236}">
                <a16:creationId xmlns:a16="http://schemas.microsoft.com/office/drawing/2014/main" id="{75C3EE39-32C1-E141-B8DE-6E230983F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A04CB-4211-1049-BC17-6B786CCA1B6A}"/>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58269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9A8AB-A6FF-1441-8E6B-2E4E46033EF9}"/>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3" name="Footer Placeholder 2">
            <a:extLst>
              <a:ext uri="{FF2B5EF4-FFF2-40B4-BE49-F238E27FC236}">
                <a16:creationId xmlns:a16="http://schemas.microsoft.com/office/drawing/2014/main" id="{B3069ED8-80AF-FF40-A573-F380535655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35F1B-3FD6-E844-A405-C6EBC198137D}"/>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324545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66B4-B0B6-2C4F-A940-8640AD766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CC0DA-E565-DA49-A82E-960CD1871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BD653-96B3-FA4C-8623-36DAF928F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4DAEB-65AE-8143-94F9-EB7AE8289791}"/>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6" name="Footer Placeholder 5">
            <a:extLst>
              <a:ext uri="{FF2B5EF4-FFF2-40B4-BE49-F238E27FC236}">
                <a16:creationId xmlns:a16="http://schemas.microsoft.com/office/drawing/2014/main" id="{9D9B3030-6503-8A45-97CE-E6DB70D7B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22C71-91DA-AF47-9625-00F3016EFFB1}"/>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66378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893E-0B07-A54A-848F-012B5C7BF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E51AD-34FE-C749-8497-9ACAD6CEE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05147-629B-E34E-9A7C-FA9104E3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01C62-2C43-D24D-8AB9-15DFE83C503A}"/>
              </a:ext>
            </a:extLst>
          </p:cNvPr>
          <p:cNvSpPr>
            <a:spLocks noGrp="1"/>
          </p:cNvSpPr>
          <p:nvPr>
            <p:ph type="dt" sz="half" idx="10"/>
          </p:nvPr>
        </p:nvSpPr>
        <p:spPr/>
        <p:txBody>
          <a:bodyPr/>
          <a:lstStyle/>
          <a:p>
            <a:fld id="{135C9E76-9F5A-C24C-B94E-3ED12CE64D0E}" type="datetimeFigureOut">
              <a:rPr lang="en-US" smtClean="0"/>
              <a:t>9/22/20</a:t>
            </a:fld>
            <a:endParaRPr lang="en-US"/>
          </a:p>
        </p:txBody>
      </p:sp>
      <p:sp>
        <p:nvSpPr>
          <p:cNvPr id="6" name="Footer Placeholder 5">
            <a:extLst>
              <a:ext uri="{FF2B5EF4-FFF2-40B4-BE49-F238E27FC236}">
                <a16:creationId xmlns:a16="http://schemas.microsoft.com/office/drawing/2014/main" id="{A9FBB887-E96B-5C4B-9C87-F57C82060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18D4A-6002-9D4D-AEB0-E0C983DD06EE}"/>
              </a:ext>
            </a:extLst>
          </p:cNvPr>
          <p:cNvSpPr>
            <a:spLocks noGrp="1"/>
          </p:cNvSpPr>
          <p:nvPr>
            <p:ph type="sldNum" sz="quarter" idx="12"/>
          </p:nvPr>
        </p:nvSpPr>
        <p:spPr/>
        <p:txBody>
          <a:bodyPr/>
          <a:lstStyle/>
          <a:p>
            <a:fld id="{247C3E42-3EB5-7246-BD16-359099A4D283}" type="slidenum">
              <a:rPr lang="en-US" smtClean="0"/>
              <a:t>‹#›</a:t>
            </a:fld>
            <a:endParaRPr lang="en-US"/>
          </a:p>
        </p:txBody>
      </p:sp>
    </p:spTree>
    <p:extLst>
      <p:ext uri="{BB962C8B-B14F-4D97-AF65-F5344CB8AC3E}">
        <p14:creationId xmlns:p14="http://schemas.microsoft.com/office/powerpoint/2010/main" val="102733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8F958-9AA9-9340-815C-813594093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056E6-75E2-8A49-8CBF-58844ECB2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2869C-3ECD-E348-90AE-88FE40D8C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C9E76-9F5A-C24C-B94E-3ED12CE64D0E}" type="datetimeFigureOut">
              <a:rPr lang="en-US" smtClean="0"/>
              <a:t>9/22/20</a:t>
            </a:fld>
            <a:endParaRPr lang="en-US"/>
          </a:p>
        </p:txBody>
      </p:sp>
      <p:sp>
        <p:nvSpPr>
          <p:cNvPr id="5" name="Footer Placeholder 4">
            <a:extLst>
              <a:ext uri="{FF2B5EF4-FFF2-40B4-BE49-F238E27FC236}">
                <a16:creationId xmlns:a16="http://schemas.microsoft.com/office/drawing/2014/main" id="{19143DFE-D075-D145-BACB-6BF045882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CFEA2-57D9-DC4D-996F-06B01EC1A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3E42-3EB5-7246-BD16-359099A4D283}" type="slidenum">
              <a:rPr lang="en-US" smtClean="0"/>
              <a:t>‹#›</a:t>
            </a:fld>
            <a:endParaRPr lang="en-US"/>
          </a:p>
        </p:txBody>
      </p:sp>
    </p:spTree>
    <p:extLst>
      <p:ext uri="{BB962C8B-B14F-4D97-AF65-F5344CB8AC3E}">
        <p14:creationId xmlns:p14="http://schemas.microsoft.com/office/powerpoint/2010/main" val="8230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7/docs/api/java/io/Serializable.html" TargetMode="External"/><Relationship Id="rId2" Type="http://schemas.openxmlformats.org/officeDocument/2006/relationships/hyperlink" Target="https://docs.oracle.com/javase/7/docs/api/java/lang/Cloneab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queue-interface-java/"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 Id="rId6" Type="http://schemas.openxmlformats.org/officeDocument/2006/relationships/hyperlink" Target="https://www.geeksforgeeks.org/deque-set-1-introduction-applications/" TargetMode="External"/><Relationship Id="rId5" Type="http://schemas.openxmlformats.org/officeDocument/2006/relationships/hyperlink" Target="https://www.geeksforgeeks.org/stack/" TargetMode="External"/><Relationship Id="rId4" Type="http://schemas.openxmlformats.org/officeDocument/2006/relationships/hyperlink" Target="https://www.geeksforgeeks.org/que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eeksforgeeks.org/java-util-hashmap-in-java/" TargetMode="External"/><Relationship Id="rId2" Type="http://schemas.openxmlformats.org/officeDocument/2006/relationships/hyperlink" Target="https://www.geeksforgeeks.org/set-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quiz.geeksforgeeks.org/hashset-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4B9E-1C6C-3842-9E44-59A7547B6767}"/>
              </a:ext>
            </a:extLst>
          </p:cNvPr>
          <p:cNvSpPr>
            <a:spLocks noGrp="1"/>
          </p:cNvSpPr>
          <p:nvPr>
            <p:ph type="ctrTitle"/>
          </p:nvPr>
        </p:nvSpPr>
        <p:spPr/>
        <p:txBody>
          <a:bodyPr/>
          <a:lstStyle/>
          <a:p>
            <a:r>
              <a:rPr lang="en-US" dirty="0"/>
              <a:t>Collection</a:t>
            </a:r>
          </a:p>
        </p:txBody>
      </p:sp>
      <p:sp>
        <p:nvSpPr>
          <p:cNvPr id="3" name="Subtitle 2">
            <a:extLst>
              <a:ext uri="{FF2B5EF4-FFF2-40B4-BE49-F238E27FC236}">
                <a16:creationId xmlns:a16="http://schemas.microsoft.com/office/drawing/2014/main" id="{B556E1EA-97FD-AE4F-A4DF-9E9F5C27CB8B}"/>
              </a:ext>
            </a:extLst>
          </p:cNvPr>
          <p:cNvSpPr>
            <a:spLocks noGrp="1"/>
          </p:cNvSpPr>
          <p:nvPr>
            <p:ph type="subTitle" idx="1"/>
          </p:nvPr>
        </p:nvSpPr>
        <p:spPr/>
        <p:txBody>
          <a:bodyPr/>
          <a:lstStyle/>
          <a:p>
            <a:r>
              <a:rPr lang="en-US" dirty="0"/>
              <a:t>By: Rohan Joshi</a:t>
            </a:r>
          </a:p>
        </p:txBody>
      </p:sp>
    </p:spTree>
    <p:extLst>
      <p:ext uri="{BB962C8B-B14F-4D97-AF65-F5344CB8AC3E}">
        <p14:creationId xmlns:p14="http://schemas.microsoft.com/office/powerpoint/2010/main" val="291426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90A2-F36D-A34D-9C05-7540566F8772}"/>
              </a:ext>
            </a:extLst>
          </p:cNvPr>
          <p:cNvSpPr>
            <a:spLocks noGrp="1"/>
          </p:cNvSpPr>
          <p:nvPr>
            <p:ph type="title"/>
          </p:nvPr>
        </p:nvSpPr>
        <p:spPr/>
        <p:txBody>
          <a:bodyPr/>
          <a:lstStyle/>
          <a:p>
            <a:r>
              <a:rPr lang="en-US" dirty="0" err="1"/>
              <a:t>TreeSet</a:t>
            </a:r>
            <a:endParaRPr lang="en-US" dirty="0"/>
          </a:p>
        </p:txBody>
      </p:sp>
      <p:sp>
        <p:nvSpPr>
          <p:cNvPr id="3" name="Content Placeholder 2">
            <a:extLst>
              <a:ext uri="{FF2B5EF4-FFF2-40B4-BE49-F238E27FC236}">
                <a16:creationId xmlns:a16="http://schemas.microsoft.com/office/drawing/2014/main" id="{72BA6FB9-3251-D142-87A2-349E521F03E2}"/>
              </a:ext>
            </a:extLst>
          </p:cNvPr>
          <p:cNvSpPr>
            <a:spLocks noGrp="1"/>
          </p:cNvSpPr>
          <p:nvPr>
            <p:ph idx="1"/>
          </p:nvPr>
        </p:nvSpPr>
        <p:spPr>
          <a:xfrm>
            <a:off x="712694" y="1386354"/>
            <a:ext cx="10515600" cy="4808257"/>
          </a:xfrm>
        </p:spPr>
        <p:txBody>
          <a:bodyPr/>
          <a:lstStyle/>
          <a:p>
            <a:r>
              <a:rPr lang="en-US" dirty="0"/>
              <a:t>Java </a:t>
            </a:r>
            <a:r>
              <a:rPr lang="en-US" dirty="0" err="1"/>
              <a:t>TreeSet</a:t>
            </a:r>
            <a:r>
              <a:rPr lang="en-US" dirty="0"/>
              <a:t> class implements the </a:t>
            </a:r>
            <a:r>
              <a:rPr lang="en-US" dirty="0">
                <a:solidFill>
                  <a:srgbClr val="92D050"/>
                </a:solidFill>
              </a:rPr>
              <a:t>Set interface </a:t>
            </a:r>
            <a:r>
              <a:rPr lang="en-US" dirty="0"/>
              <a:t>that uses a tree for storage. It inherits </a:t>
            </a:r>
            <a:r>
              <a:rPr lang="en-US" dirty="0" err="1"/>
              <a:t>AbstractSet</a:t>
            </a:r>
            <a:r>
              <a:rPr lang="en-US" dirty="0"/>
              <a:t> class and implements the </a:t>
            </a:r>
            <a:r>
              <a:rPr lang="en-US" dirty="0" err="1">
                <a:solidFill>
                  <a:srgbClr val="92D050"/>
                </a:solidFill>
              </a:rPr>
              <a:t>NavigableSet</a:t>
            </a:r>
            <a:r>
              <a:rPr lang="en-US" dirty="0"/>
              <a:t> interface. The objects of the </a:t>
            </a:r>
            <a:r>
              <a:rPr lang="en-US" dirty="0" err="1"/>
              <a:t>TreeSet</a:t>
            </a:r>
            <a:r>
              <a:rPr lang="en-US" dirty="0"/>
              <a:t> class are stored in ascending order.</a:t>
            </a:r>
          </a:p>
          <a:p>
            <a:pPr>
              <a:buFont typeface="Wingdings" pitchFamily="2" charset="2"/>
              <a:buChar char="v"/>
            </a:pPr>
            <a:r>
              <a:rPr lang="en-US" dirty="0"/>
              <a:t>Java </a:t>
            </a:r>
            <a:r>
              <a:rPr lang="en-US" dirty="0" err="1"/>
              <a:t>TreeSet</a:t>
            </a:r>
            <a:r>
              <a:rPr lang="en-US" dirty="0"/>
              <a:t> class contains </a:t>
            </a:r>
            <a:r>
              <a:rPr lang="en-US" dirty="0">
                <a:solidFill>
                  <a:srgbClr val="92D050"/>
                </a:solidFill>
              </a:rPr>
              <a:t>unique</a:t>
            </a:r>
            <a:r>
              <a:rPr lang="en-US" dirty="0"/>
              <a:t> elements only like HashSet.</a:t>
            </a:r>
          </a:p>
          <a:p>
            <a:pPr>
              <a:buFont typeface="Wingdings" pitchFamily="2" charset="2"/>
              <a:buChar char="v"/>
            </a:pPr>
            <a:r>
              <a:rPr lang="en-US" dirty="0"/>
              <a:t>Java </a:t>
            </a:r>
            <a:r>
              <a:rPr lang="en-US" dirty="0" err="1"/>
              <a:t>TreeSet</a:t>
            </a:r>
            <a:r>
              <a:rPr lang="en-US" dirty="0"/>
              <a:t> class doesn't allow null element.</a:t>
            </a:r>
          </a:p>
          <a:p>
            <a:pPr>
              <a:buFont typeface="Wingdings" pitchFamily="2" charset="2"/>
              <a:buChar char="v"/>
            </a:pPr>
            <a:r>
              <a:rPr lang="en-US" dirty="0"/>
              <a:t>Java </a:t>
            </a:r>
            <a:r>
              <a:rPr lang="en-US" dirty="0" err="1"/>
              <a:t>TreeSet</a:t>
            </a:r>
            <a:r>
              <a:rPr lang="en-US" dirty="0"/>
              <a:t> class maintains </a:t>
            </a:r>
            <a:r>
              <a:rPr lang="en-US" dirty="0">
                <a:solidFill>
                  <a:srgbClr val="92D050"/>
                </a:solidFill>
              </a:rPr>
              <a:t>ascending order</a:t>
            </a:r>
            <a:r>
              <a:rPr lang="en-US" dirty="0"/>
              <a:t>.</a:t>
            </a:r>
          </a:p>
          <a:p>
            <a:pPr marL="0" indent="0">
              <a:buNone/>
            </a:pPr>
            <a:r>
              <a:rPr lang="en-US" sz="2400" b="1" dirty="0"/>
              <a:t>public</a:t>
            </a:r>
            <a:r>
              <a:rPr lang="en-US" sz="2400" dirty="0"/>
              <a:t> </a:t>
            </a:r>
            <a:r>
              <a:rPr lang="en-US" sz="2400" b="1" dirty="0"/>
              <a:t>class</a:t>
            </a:r>
            <a:r>
              <a:rPr lang="en-US" sz="2400" dirty="0"/>
              <a:t> </a:t>
            </a:r>
            <a:r>
              <a:rPr lang="en-US" sz="2400" dirty="0" err="1"/>
              <a:t>TreeSet</a:t>
            </a:r>
            <a:r>
              <a:rPr lang="en-US" sz="2400" dirty="0"/>
              <a:t>&lt;E&gt; </a:t>
            </a:r>
            <a:r>
              <a:rPr lang="en-US" sz="2400" b="1" dirty="0"/>
              <a:t>extends</a:t>
            </a:r>
            <a:r>
              <a:rPr lang="en-US" sz="2400" dirty="0"/>
              <a:t> </a:t>
            </a:r>
            <a:r>
              <a:rPr lang="en-US" sz="2400" dirty="0" err="1"/>
              <a:t>AbstractSet</a:t>
            </a:r>
            <a:r>
              <a:rPr lang="en-US" sz="2400" dirty="0"/>
              <a:t>&lt;E&gt; </a:t>
            </a:r>
            <a:r>
              <a:rPr lang="en-US" sz="2400" b="1" dirty="0"/>
              <a:t>implements</a:t>
            </a:r>
            <a:r>
              <a:rPr lang="en-US" sz="2400" dirty="0"/>
              <a:t> </a:t>
            </a:r>
            <a:r>
              <a:rPr lang="en-US" sz="2400" dirty="0" err="1"/>
              <a:t>NavigableSet</a:t>
            </a:r>
            <a:r>
              <a:rPr lang="en-US" sz="2400" dirty="0"/>
              <a:t>&lt;E&gt;, Cloneable, Serializable </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81502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2555-CDE2-7A46-883A-856074471387}"/>
              </a:ext>
            </a:extLst>
          </p:cNvPr>
          <p:cNvSpPr>
            <a:spLocks noGrp="1"/>
          </p:cNvSpPr>
          <p:nvPr>
            <p:ph type="title"/>
          </p:nvPr>
        </p:nvSpPr>
        <p:spPr/>
        <p:txBody>
          <a:bodyPr/>
          <a:lstStyle/>
          <a:p>
            <a:r>
              <a:rPr lang="en-US" dirty="0" err="1"/>
              <a:t>HashMaps</a:t>
            </a:r>
            <a:endParaRPr lang="en-US" dirty="0"/>
          </a:p>
        </p:txBody>
      </p:sp>
      <p:sp>
        <p:nvSpPr>
          <p:cNvPr id="3" name="Content Placeholder 2">
            <a:extLst>
              <a:ext uri="{FF2B5EF4-FFF2-40B4-BE49-F238E27FC236}">
                <a16:creationId xmlns:a16="http://schemas.microsoft.com/office/drawing/2014/main" id="{AD821CA4-20BA-6F4B-936B-FBB462A71986}"/>
              </a:ext>
            </a:extLst>
          </p:cNvPr>
          <p:cNvSpPr>
            <a:spLocks noGrp="1"/>
          </p:cNvSpPr>
          <p:nvPr>
            <p:ph idx="1"/>
          </p:nvPr>
        </p:nvSpPr>
        <p:spPr>
          <a:xfrm>
            <a:off x="838200" y="1350495"/>
            <a:ext cx="10515600" cy="4351338"/>
          </a:xfrm>
        </p:spPr>
        <p:txBody>
          <a:bodyPr>
            <a:normAutofit lnSpcReduction="10000"/>
          </a:bodyPr>
          <a:lstStyle/>
          <a:p>
            <a:r>
              <a:rPr lang="en-US" dirty="0"/>
              <a:t> A HashMap store items in "</a:t>
            </a:r>
            <a:r>
              <a:rPr lang="en-US" b="1" dirty="0">
                <a:solidFill>
                  <a:srgbClr val="92D050"/>
                </a:solidFill>
              </a:rPr>
              <a:t>key</a:t>
            </a:r>
            <a:r>
              <a:rPr lang="en-US" dirty="0">
                <a:solidFill>
                  <a:srgbClr val="92D050"/>
                </a:solidFill>
              </a:rPr>
              <a:t>/</a:t>
            </a:r>
            <a:r>
              <a:rPr lang="en-US" b="1" dirty="0">
                <a:solidFill>
                  <a:srgbClr val="92D050"/>
                </a:solidFill>
              </a:rPr>
              <a:t>value</a:t>
            </a:r>
            <a:r>
              <a:rPr lang="en-US" dirty="0"/>
              <a:t>" pairs, and you can access them by an index of another type (e.g. a String).</a:t>
            </a:r>
          </a:p>
          <a:p>
            <a:pPr fontAlgn="base"/>
            <a:r>
              <a:rPr lang="en-US" dirty="0"/>
              <a:t>HashMap extends an abstract class </a:t>
            </a:r>
            <a:r>
              <a:rPr lang="en-US" dirty="0" err="1"/>
              <a:t>AbstractMap</a:t>
            </a:r>
            <a:r>
              <a:rPr lang="en-US" dirty="0"/>
              <a:t> which also provides an incomplete implementation of Map interface.</a:t>
            </a:r>
          </a:p>
          <a:p>
            <a:pPr fontAlgn="base"/>
            <a:r>
              <a:rPr lang="en-US" dirty="0"/>
              <a:t>It also implements </a:t>
            </a:r>
            <a:r>
              <a:rPr lang="en-US" u="sng" dirty="0">
                <a:solidFill>
                  <a:srgbClr val="92D050"/>
                </a:solidFill>
                <a:hlinkClick r:id="rId2">
                  <a:extLst>
                    <a:ext uri="{A12FA001-AC4F-418D-AE19-62706E023703}">
                      <ahyp:hlinkClr xmlns:ahyp="http://schemas.microsoft.com/office/drawing/2018/hyperlinkcolor" val="tx"/>
                    </a:ext>
                  </a:extLst>
                </a:hlinkClick>
              </a:rPr>
              <a:t>Cloneable</a:t>
            </a:r>
            <a:r>
              <a:rPr lang="en-US" dirty="0"/>
              <a:t> and </a:t>
            </a:r>
            <a:r>
              <a:rPr lang="en-US" dirty="0">
                <a:solidFill>
                  <a:srgbClr val="92D050"/>
                </a:solidFill>
                <a:hlinkClick r:id="rId3">
                  <a:extLst>
                    <a:ext uri="{A12FA001-AC4F-418D-AE19-62706E023703}">
                      <ahyp:hlinkClr xmlns:ahyp="http://schemas.microsoft.com/office/drawing/2018/hyperlinkcolor" val="tx"/>
                    </a:ext>
                  </a:extLst>
                </a:hlinkClick>
              </a:rPr>
              <a:t>Serializable</a:t>
            </a:r>
            <a:r>
              <a:rPr lang="en-US" dirty="0"/>
              <a:t> interface. K and V in the above definition represent Key and Value respectively.</a:t>
            </a:r>
          </a:p>
          <a:p>
            <a:pPr fontAlgn="base"/>
            <a:r>
              <a:rPr lang="en-US" dirty="0"/>
              <a:t>HashMap doesn’t allow </a:t>
            </a:r>
            <a:r>
              <a:rPr lang="en-US" dirty="0">
                <a:solidFill>
                  <a:srgbClr val="92D050"/>
                </a:solidFill>
              </a:rPr>
              <a:t>duplicate keys </a:t>
            </a:r>
            <a:r>
              <a:rPr lang="en-US" dirty="0"/>
              <a:t>but allows duplicate values. That means A single key can’t contain more than 1 value but more than 1 key can contain a single value.</a:t>
            </a:r>
          </a:p>
          <a:p>
            <a:pPr fontAlgn="base"/>
            <a:r>
              <a:rPr lang="en-US" dirty="0"/>
              <a:t>HashMap </a:t>
            </a:r>
            <a:r>
              <a:rPr lang="en-US" dirty="0">
                <a:solidFill>
                  <a:srgbClr val="92D050"/>
                </a:solidFill>
              </a:rPr>
              <a:t>allows null </a:t>
            </a:r>
            <a:r>
              <a:rPr lang="en-US" dirty="0"/>
              <a:t>key also but </a:t>
            </a:r>
            <a:r>
              <a:rPr lang="en-US" dirty="0">
                <a:solidFill>
                  <a:srgbClr val="92D050"/>
                </a:solidFill>
              </a:rPr>
              <a:t>only once</a:t>
            </a:r>
            <a:r>
              <a:rPr lang="en-US" dirty="0"/>
              <a:t> and </a:t>
            </a:r>
            <a:r>
              <a:rPr lang="en-US" dirty="0">
                <a:solidFill>
                  <a:srgbClr val="92D050"/>
                </a:solidFill>
              </a:rPr>
              <a:t>multiple null values.</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299259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BA9-ED76-AA48-A74D-14470AC44911}"/>
              </a:ext>
            </a:extLst>
          </p:cNvPr>
          <p:cNvSpPr>
            <a:spLocks noGrp="1"/>
          </p:cNvSpPr>
          <p:nvPr>
            <p:ph type="title"/>
          </p:nvPr>
        </p:nvSpPr>
        <p:spPr/>
        <p:txBody>
          <a:bodyPr/>
          <a:lstStyle/>
          <a:p>
            <a:r>
              <a:rPr lang="en-US" dirty="0" err="1"/>
              <a:t>HashTable</a:t>
            </a:r>
            <a:endParaRPr lang="en-US" dirty="0"/>
          </a:p>
        </p:txBody>
      </p:sp>
      <p:sp>
        <p:nvSpPr>
          <p:cNvPr id="3" name="Content Placeholder 2">
            <a:extLst>
              <a:ext uri="{FF2B5EF4-FFF2-40B4-BE49-F238E27FC236}">
                <a16:creationId xmlns:a16="http://schemas.microsoft.com/office/drawing/2014/main" id="{DA2BB2E3-EEA4-384F-B878-DE791D5B5DBB}"/>
              </a:ext>
            </a:extLst>
          </p:cNvPr>
          <p:cNvSpPr>
            <a:spLocks noGrp="1"/>
          </p:cNvSpPr>
          <p:nvPr>
            <p:ph idx="1"/>
          </p:nvPr>
        </p:nvSpPr>
        <p:spPr>
          <a:xfrm>
            <a:off x="838200" y="1332565"/>
            <a:ext cx="10515600" cy="5160309"/>
          </a:xfrm>
        </p:spPr>
        <p:txBody>
          <a:bodyPr>
            <a:normAutofit/>
          </a:bodyPr>
          <a:lstStyle/>
          <a:p>
            <a:r>
              <a:rPr lang="en-US" dirty="0"/>
              <a:t>This class implements a hash table, which maps keys to values. Any non-null object can be used as a key or as a value.</a:t>
            </a:r>
            <a:br>
              <a:rPr lang="en-US" dirty="0"/>
            </a:br>
            <a:r>
              <a:rPr lang="en-US" dirty="0"/>
              <a:t>To successfully store and retrieve objects from a </a:t>
            </a:r>
            <a:r>
              <a:rPr lang="en-US" dirty="0" err="1"/>
              <a:t>hashtable</a:t>
            </a:r>
            <a:r>
              <a:rPr lang="en-US" dirty="0"/>
              <a:t>, the objects used as keys must implement the </a:t>
            </a:r>
            <a:r>
              <a:rPr lang="en-US" dirty="0" err="1">
                <a:solidFill>
                  <a:srgbClr val="92D050"/>
                </a:solidFill>
              </a:rPr>
              <a:t>hashCode</a:t>
            </a:r>
            <a:r>
              <a:rPr lang="en-US" dirty="0">
                <a:solidFill>
                  <a:srgbClr val="92D050"/>
                </a:solidFill>
              </a:rPr>
              <a:t> method </a:t>
            </a:r>
            <a:r>
              <a:rPr lang="en-US" dirty="0"/>
              <a:t>and the </a:t>
            </a:r>
            <a:r>
              <a:rPr lang="en-US" dirty="0">
                <a:solidFill>
                  <a:srgbClr val="92D050"/>
                </a:solidFill>
              </a:rPr>
              <a:t>equals method</a:t>
            </a:r>
            <a:r>
              <a:rPr lang="en-US" dirty="0"/>
              <a:t>.</a:t>
            </a:r>
          </a:p>
          <a:p>
            <a:r>
              <a:rPr lang="en-US" dirty="0"/>
              <a:t>It is similar to HashMap, but is </a:t>
            </a:r>
            <a:r>
              <a:rPr lang="en-US" dirty="0" err="1">
                <a:solidFill>
                  <a:srgbClr val="92D050"/>
                </a:solidFill>
              </a:rPr>
              <a:t>synchronised</a:t>
            </a:r>
            <a:r>
              <a:rPr lang="en-US" dirty="0"/>
              <a:t>.</a:t>
            </a:r>
          </a:p>
          <a:p>
            <a:r>
              <a:rPr lang="en-US" dirty="0" err="1"/>
              <a:t>Hashtable</a:t>
            </a:r>
            <a:r>
              <a:rPr lang="en-US" dirty="0"/>
              <a:t> stores key/value pair in hash table.</a:t>
            </a:r>
          </a:p>
          <a:p>
            <a:r>
              <a:rPr lang="en-US" dirty="0"/>
              <a:t>In </a:t>
            </a:r>
            <a:r>
              <a:rPr lang="en-US" dirty="0" err="1"/>
              <a:t>Hashtable</a:t>
            </a:r>
            <a:r>
              <a:rPr lang="en-US" dirty="0"/>
              <a:t> we specify an object that is used as a key, and the value we want to associate to that key. The key is then hashed, and the resulting hash code is used as the index at which the value is stored within the table.</a:t>
            </a:r>
          </a:p>
          <a:p>
            <a:endParaRPr lang="en-US" dirty="0"/>
          </a:p>
        </p:txBody>
      </p:sp>
    </p:spTree>
    <p:extLst>
      <p:ext uri="{BB962C8B-B14F-4D97-AF65-F5344CB8AC3E}">
        <p14:creationId xmlns:p14="http://schemas.microsoft.com/office/powerpoint/2010/main" val="110571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5708-1E05-A241-B073-7F7D800B9E2F}"/>
              </a:ext>
            </a:extLst>
          </p:cNvPr>
          <p:cNvSpPr>
            <a:spLocks noGrp="1"/>
          </p:cNvSpPr>
          <p:nvPr>
            <p:ph type="title"/>
          </p:nvPr>
        </p:nvSpPr>
        <p:spPr>
          <a:xfrm>
            <a:off x="838200" y="6538"/>
            <a:ext cx="10515600" cy="1325563"/>
          </a:xfrm>
        </p:spPr>
        <p:txBody>
          <a:bodyPr/>
          <a:lstStyle/>
          <a:p>
            <a:r>
              <a:rPr lang="en-US" dirty="0"/>
              <a:t>Queue</a:t>
            </a:r>
          </a:p>
        </p:txBody>
      </p:sp>
      <p:sp>
        <p:nvSpPr>
          <p:cNvPr id="3" name="Content Placeholder 2">
            <a:extLst>
              <a:ext uri="{FF2B5EF4-FFF2-40B4-BE49-F238E27FC236}">
                <a16:creationId xmlns:a16="http://schemas.microsoft.com/office/drawing/2014/main" id="{2FFBAC48-61D9-6943-95B3-C09EEB06A707}"/>
              </a:ext>
            </a:extLst>
          </p:cNvPr>
          <p:cNvSpPr>
            <a:spLocks noGrp="1"/>
          </p:cNvSpPr>
          <p:nvPr>
            <p:ph idx="1"/>
          </p:nvPr>
        </p:nvSpPr>
        <p:spPr>
          <a:xfrm>
            <a:off x="838200" y="973977"/>
            <a:ext cx="10515600" cy="5061697"/>
          </a:xfrm>
        </p:spPr>
        <p:txBody>
          <a:bodyPr>
            <a:normAutofit lnSpcReduction="10000"/>
          </a:bodyPr>
          <a:lstStyle/>
          <a:p>
            <a:r>
              <a:rPr lang="en-US" dirty="0"/>
              <a:t>The Queue interface present in the </a:t>
            </a:r>
            <a:r>
              <a:rPr lang="en-US" dirty="0">
                <a:solidFill>
                  <a:srgbClr val="92D050"/>
                </a:solidFill>
                <a:hlinkClick r:id="rId2">
                  <a:extLst>
                    <a:ext uri="{A12FA001-AC4F-418D-AE19-62706E023703}">
                      <ahyp:hlinkClr xmlns:ahyp="http://schemas.microsoft.com/office/drawing/2018/hyperlinkcolor" val="tx"/>
                    </a:ext>
                  </a:extLst>
                </a:hlinkClick>
              </a:rPr>
              <a:t>java.util</a:t>
            </a:r>
            <a:r>
              <a:rPr lang="en-US" dirty="0"/>
              <a:t> package and extends the </a:t>
            </a:r>
            <a:r>
              <a:rPr lang="en-US" dirty="0">
                <a:solidFill>
                  <a:srgbClr val="92D050"/>
                </a:solidFill>
                <a:hlinkClick r:id="rId3">
                  <a:extLst>
                    <a:ext uri="{A12FA001-AC4F-418D-AE19-62706E023703}">
                      <ahyp:hlinkClr xmlns:ahyp="http://schemas.microsoft.com/office/drawing/2018/hyperlinkcolor" val="tx"/>
                    </a:ext>
                  </a:extLst>
                </a:hlinkClick>
              </a:rPr>
              <a:t>Collection interface</a:t>
            </a:r>
            <a:r>
              <a:rPr lang="en-US" dirty="0">
                <a:solidFill>
                  <a:srgbClr val="92D050"/>
                </a:solidFill>
              </a:rPr>
              <a:t> </a:t>
            </a:r>
            <a:r>
              <a:rPr lang="en-US" dirty="0"/>
              <a:t>is used to hold the elements about to be processed in FIFO(First In First Out) order. It is an ordered list of objects with its use limited to insert elements at the end of the list and deleting elements from the start of the list, (i.e.), it follows the FIFO or the First-In-First-Out principle.</a:t>
            </a:r>
          </a:p>
          <a:p>
            <a:r>
              <a:rPr lang="en-US" dirty="0"/>
              <a:t>The Queue is used to insert elements at the end of the queue and removes from the beginning of the queue. It follows </a:t>
            </a:r>
            <a:r>
              <a:rPr lang="en-US" dirty="0">
                <a:solidFill>
                  <a:srgbClr val="92D050"/>
                </a:solidFill>
              </a:rPr>
              <a:t>FIFO</a:t>
            </a:r>
            <a:r>
              <a:rPr lang="en-US" dirty="0"/>
              <a:t> concept.</a:t>
            </a:r>
          </a:p>
          <a:p>
            <a:r>
              <a:rPr lang="en-US" dirty="0"/>
              <a:t>The Java Queue supports all methods of Collection interface including insertion, deletion etc.</a:t>
            </a:r>
          </a:p>
          <a:p>
            <a:r>
              <a:rPr lang="en-US" dirty="0"/>
              <a:t>If any null operation is performed on </a:t>
            </a:r>
            <a:r>
              <a:rPr lang="en-US" dirty="0" err="1">
                <a:solidFill>
                  <a:srgbClr val="92D050"/>
                </a:solidFill>
              </a:rPr>
              <a:t>BlockingQueues</a:t>
            </a:r>
            <a:r>
              <a:rPr lang="en-US" dirty="0"/>
              <a:t>, </a:t>
            </a:r>
            <a:r>
              <a:rPr lang="en-US" dirty="0" err="1">
                <a:solidFill>
                  <a:srgbClr val="92D050"/>
                </a:solidFill>
              </a:rPr>
              <a:t>NullPointerException</a:t>
            </a:r>
            <a:r>
              <a:rPr lang="en-US" dirty="0"/>
              <a:t> is thrown.</a:t>
            </a:r>
          </a:p>
          <a:p>
            <a:endParaRPr lang="en-US" dirty="0"/>
          </a:p>
          <a:p>
            <a:endParaRPr lang="en-US" dirty="0"/>
          </a:p>
        </p:txBody>
      </p:sp>
    </p:spTree>
    <p:extLst>
      <p:ext uri="{BB962C8B-B14F-4D97-AF65-F5344CB8AC3E}">
        <p14:creationId xmlns:p14="http://schemas.microsoft.com/office/powerpoint/2010/main" val="406702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A0C4-63CE-C344-927E-BB00FCBE701C}"/>
              </a:ext>
            </a:extLst>
          </p:cNvPr>
          <p:cNvSpPr>
            <a:spLocks noGrp="1"/>
          </p:cNvSpPr>
          <p:nvPr>
            <p:ph type="title"/>
          </p:nvPr>
        </p:nvSpPr>
        <p:spPr/>
        <p:txBody>
          <a:bodyPr/>
          <a:lstStyle/>
          <a:p>
            <a:r>
              <a:rPr lang="en-US" dirty="0"/>
              <a:t>Deque</a:t>
            </a:r>
          </a:p>
        </p:txBody>
      </p:sp>
      <p:sp>
        <p:nvSpPr>
          <p:cNvPr id="3" name="Content Placeholder 2">
            <a:extLst>
              <a:ext uri="{FF2B5EF4-FFF2-40B4-BE49-F238E27FC236}">
                <a16:creationId xmlns:a16="http://schemas.microsoft.com/office/drawing/2014/main" id="{752D5986-A79B-7A4F-8B15-8A6E5E7BDC8E}"/>
              </a:ext>
            </a:extLst>
          </p:cNvPr>
          <p:cNvSpPr>
            <a:spLocks noGrp="1"/>
          </p:cNvSpPr>
          <p:nvPr>
            <p:ph idx="1"/>
          </p:nvPr>
        </p:nvSpPr>
        <p:spPr/>
        <p:txBody>
          <a:bodyPr/>
          <a:lstStyle/>
          <a:p>
            <a:r>
              <a:rPr lang="en-US" dirty="0"/>
              <a:t>The </a:t>
            </a:r>
            <a:r>
              <a:rPr lang="en-US" b="1" dirty="0">
                <a:solidFill>
                  <a:srgbClr val="92D050"/>
                </a:solidFill>
              </a:rPr>
              <a:t>Deque</a:t>
            </a:r>
            <a:r>
              <a:rPr lang="en-US" dirty="0"/>
              <a:t> interface is present in </a:t>
            </a:r>
            <a:r>
              <a:rPr lang="en-US" dirty="0">
                <a:solidFill>
                  <a:srgbClr val="92D050"/>
                </a:solidFill>
                <a:hlinkClick r:id="rId2">
                  <a:extLst>
                    <a:ext uri="{A12FA001-AC4F-418D-AE19-62706E023703}">
                      <ahyp:hlinkClr xmlns:ahyp="http://schemas.microsoft.com/office/drawing/2018/hyperlinkcolor" val="tx"/>
                    </a:ext>
                  </a:extLst>
                </a:hlinkClick>
              </a:rPr>
              <a:t>java.util</a:t>
            </a:r>
            <a:r>
              <a:rPr lang="en-US" dirty="0">
                <a:solidFill>
                  <a:srgbClr val="92D050"/>
                </a:solidFill>
              </a:rPr>
              <a:t> </a:t>
            </a:r>
            <a:r>
              <a:rPr lang="en-US" dirty="0"/>
              <a:t>package is a subtype of the </a:t>
            </a:r>
            <a:r>
              <a:rPr lang="en-US" dirty="0">
                <a:solidFill>
                  <a:srgbClr val="92D050"/>
                </a:solidFill>
                <a:hlinkClick r:id="rId3">
                  <a:extLst>
                    <a:ext uri="{A12FA001-AC4F-418D-AE19-62706E023703}">
                      <ahyp:hlinkClr xmlns:ahyp="http://schemas.microsoft.com/office/drawing/2018/hyperlinkcolor" val="tx"/>
                    </a:ext>
                  </a:extLst>
                </a:hlinkClick>
              </a:rPr>
              <a:t>queue</a:t>
            </a:r>
            <a:r>
              <a:rPr lang="en-US" dirty="0"/>
              <a:t> interface. The Deque is related to the double-ended queue that supports addition or removal of elements from either end of the data structure. It can either be used as a </a:t>
            </a:r>
            <a:r>
              <a:rPr lang="en-US" dirty="0">
                <a:solidFill>
                  <a:srgbClr val="92D050"/>
                </a:solidFill>
                <a:hlinkClick r:id="rId4">
                  <a:extLst>
                    <a:ext uri="{A12FA001-AC4F-418D-AE19-62706E023703}">
                      <ahyp:hlinkClr xmlns:ahyp="http://schemas.microsoft.com/office/drawing/2018/hyperlinkcolor" val="tx"/>
                    </a:ext>
                  </a:extLst>
                </a:hlinkClick>
              </a:rPr>
              <a:t>queue(first-in-first-out/FIFO)</a:t>
            </a:r>
            <a:r>
              <a:rPr lang="en-US" dirty="0">
                <a:solidFill>
                  <a:srgbClr val="92D050"/>
                </a:solidFill>
              </a:rPr>
              <a:t> </a:t>
            </a:r>
            <a:r>
              <a:rPr lang="en-US" dirty="0"/>
              <a:t>or as a </a:t>
            </a:r>
            <a:r>
              <a:rPr lang="en-US" dirty="0">
                <a:solidFill>
                  <a:srgbClr val="92D050"/>
                </a:solidFill>
                <a:hlinkClick r:id="rId5">
                  <a:extLst>
                    <a:ext uri="{A12FA001-AC4F-418D-AE19-62706E023703}">
                      <ahyp:hlinkClr xmlns:ahyp="http://schemas.microsoft.com/office/drawing/2018/hyperlinkcolor" val="tx"/>
                    </a:ext>
                  </a:extLst>
                </a:hlinkClick>
              </a:rPr>
              <a:t>stack(last-in-first-out/LIFO)</a:t>
            </a:r>
            <a:r>
              <a:rPr lang="en-US" dirty="0"/>
              <a:t>. Deque is the acronym for </a:t>
            </a:r>
            <a:r>
              <a:rPr lang="en-US" dirty="0">
                <a:solidFill>
                  <a:srgbClr val="92D050"/>
                </a:solidFill>
                <a:hlinkClick r:id="rId6">
                  <a:extLst>
                    <a:ext uri="{A12FA001-AC4F-418D-AE19-62706E023703}">
                      <ahyp:hlinkClr xmlns:ahyp="http://schemas.microsoft.com/office/drawing/2018/hyperlinkcolor" val="tx"/>
                    </a:ext>
                  </a:extLst>
                </a:hlinkClick>
              </a:rPr>
              <a:t>double ended queue</a:t>
            </a:r>
            <a:r>
              <a:rPr lang="en-US" dirty="0">
                <a:solidFill>
                  <a:srgbClr val="92D050"/>
                </a:solidFill>
              </a:rPr>
              <a:t> </a:t>
            </a:r>
          </a:p>
          <a:p>
            <a:pPr marL="0" indent="0">
              <a:buNone/>
            </a:pPr>
            <a:endParaRPr lang="en-US" dirty="0">
              <a:solidFill>
                <a:srgbClr val="92D050"/>
              </a:solidFill>
            </a:endParaRPr>
          </a:p>
        </p:txBody>
      </p:sp>
    </p:spTree>
    <p:extLst>
      <p:ext uri="{BB962C8B-B14F-4D97-AF65-F5344CB8AC3E}">
        <p14:creationId xmlns:p14="http://schemas.microsoft.com/office/powerpoint/2010/main" val="302225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A1FB-790E-F141-8B18-0570358E31F1}"/>
              </a:ext>
            </a:extLst>
          </p:cNvPr>
          <p:cNvSpPr>
            <a:spLocks noGrp="1"/>
          </p:cNvSpPr>
          <p:nvPr>
            <p:ph type="title"/>
          </p:nvPr>
        </p:nvSpPr>
        <p:spPr>
          <a:xfrm>
            <a:off x="838200" y="0"/>
            <a:ext cx="10515600" cy="1325563"/>
          </a:xfrm>
        </p:spPr>
        <p:txBody>
          <a:bodyPr/>
          <a:lstStyle/>
          <a:p>
            <a:r>
              <a:rPr lang="en-US" dirty="0"/>
              <a:t>Comparable</a:t>
            </a:r>
          </a:p>
        </p:txBody>
      </p:sp>
      <p:sp>
        <p:nvSpPr>
          <p:cNvPr id="3" name="Content Placeholder 2">
            <a:extLst>
              <a:ext uri="{FF2B5EF4-FFF2-40B4-BE49-F238E27FC236}">
                <a16:creationId xmlns:a16="http://schemas.microsoft.com/office/drawing/2014/main" id="{98A9BB10-3F47-474E-A404-D985C3C3B14E}"/>
              </a:ext>
            </a:extLst>
          </p:cNvPr>
          <p:cNvSpPr>
            <a:spLocks noGrp="1"/>
          </p:cNvSpPr>
          <p:nvPr>
            <p:ph idx="1"/>
          </p:nvPr>
        </p:nvSpPr>
        <p:spPr>
          <a:xfrm>
            <a:off x="766482" y="1036731"/>
            <a:ext cx="10515600" cy="5453716"/>
          </a:xfrm>
        </p:spPr>
        <p:txBody>
          <a:bodyPr/>
          <a:lstStyle/>
          <a:p>
            <a:r>
              <a:rPr lang="en-US" b="1" dirty="0">
                <a:solidFill>
                  <a:srgbClr val="92D050"/>
                </a:solidFill>
              </a:rPr>
              <a:t>Java Comparable interface</a:t>
            </a:r>
            <a:r>
              <a:rPr lang="en-US" dirty="0">
                <a:solidFill>
                  <a:srgbClr val="92D050"/>
                </a:solidFill>
              </a:rPr>
              <a:t> </a:t>
            </a:r>
            <a:r>
              <a:rPr lang="en-US" dirty="0"/>
              <a:t>is used to compare objects and sort them according to the natural order.</a:t>
            </a:r>
          </a:p>
          <a:p>
            <a:r>
              <a:rPr lang="en-US" b="1" dirty="0">
                <a:solidFill>
                  <a:srgbClr val="92D050"/>
                </a:solidFill>
              </a:rPr>
              <a:t>Natural ordering</a:t>
            </a:r>
            <a:r>
              <a:rPr lang="en-US" dirty="0">
                <a:solidFill>
                  <a:srgbClr val="92D050"/>
                </a:solidFill>
              </a:rPr>
              <a:t> </a:t>
            </a:r>
            <a:r>
              <a:rPr lang="en-US" dirty="0"/>
              <a:t>is referred to as its </a:t>
            </a:r>
            <a:r>
              <a:rPr lang="en-US" dirty="0" err="1">
                <a:solidFill>
                  <a:srgbClr val="92D050"/>
                </a:solidFill>
              </a:rPr>
              <a:t>compareTo</a:t>
            </a:r>
            <a:r>
              <a:rPr lang="en-US" dirty="0">
                <a:solidFill>
                  <a:srgbClr val="92D050"/>
                </a:solidFill>
              </a:rPr>
              <a:t>() </a:t>
            </a:r>
            <a:r>
              <a:rPr lang="en-US" dirty="0"/>
              <a:t>function. The string objects are sorted lexicographically, and the wrapper class objects are sorted according to their built-in </a:t>
            </a:r>
            <a:r>
              <a:rPr lang="en-US" dirty="0" err="1">
                <a:solidFill>
                  <a:srgbClr val="92D050"/>
                </a:solidFill>
              </a:rPr>
              <a:t>compareTo</a:t>
            </a:r>
            <a:r>
              <a:rPr lang="en-US" dirty="0">
                <a:solidFill>
                  <a:srgbClr val="92D050"/>
                </a:solidFill>
              </a:rPr>
              <a:t>() </a:t>
            </a:r>
            <a:r>
              <a:rPr lang="en-US" dirty="0"/>
              <a:t>function (like how Integers objects are sorted in ascending order).</a:t>
            </a:r>
          </a:p>
          <a:p>
            <a:r>
              <a:rPr lang="en-US" dirty="0"/>
              <a:t>Comparable provides a </a:t>
            </a:r>
            <a:r>
              <a:rPr lang="en-US" b="1" dirty="0">
                <a:solidFill>
                  <a:srgbClr val="92D050"/>
                </a:solidFill>
              </a:rPr>
              <a:t>single sorting sequence</a:t>
            </a:r>
            <a:r>
              <a:rPr lang="en-US" dirty="0"/>
              <a:t>. In other words, we can sort the collection on the basis of a single element such as id, name, and price.</a:t>
            </a:r>
          </a:p>
          <a:p>
            <a:r>
              <a:rPr lang="en-US" dirty="0"/>
              <a:t>Comparable </a:t>
            </a:r>
            <a:r>
              <a:rPr lang="en-US" b="1" dirty="0">
                <a:solidFill>
                  <a:srgbClr val="92D050"/>
                </a:solidFill>
              </a:rPr>
              <a:t>affects the original class</a:t>
            </a:r>
            <a:r>
              <a:rPr lang="en-US" dirty="0"/>
              <a:t>, i.e., the actual class is modified.</a:t>
            </a:r>
          </a:p>
          <a:p>
            <a:r>
              <a:rPr lang="en-US" dirty="0"/>
              <a:t>Comparable provides </a:t>
            </a:r>
            <a:r>
              <a:rPr lang="en-US" b="1" dirty="0" err="1">
                <a:solidFill>
                  <a:srgbClr val="92D050"/>
                </a:solidFill>
              </a:rPr>
              <a:t>compareTo</a:t>
            </a:r>
            <a:r>
              <a:rPr lang="en-US" b="1" dirty="0">
                <a:solidFill>
                  <a:srgbClr val="92D050"/>
                </a:solidFill>
              </a:rPr>
              <a:t>() </a:t>
            </a:r>
            <a:r>
              <a:rPr lang="en-US" dirty="0"/>
              <a:t>method to sort elements.</a:t>
            </a:r>
          </a:p>
        </p:txBody>
      </p:sp>
    </p:spTree>
    <p:extLst>
      <p:ext uri="{BB962C8B-B14F-4D97-AF65-F5344CB8AC3E}">
        <p14:creationId xmlns:p14="http://schemas.microsoft.com/office/powerpoint/2010/main" val="158085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C483-0CCD-FF4D-AB00-9536FF43A8CB}"/>
              </a:ext>
            </a:extLst>
          </p:cNvPr>
          <p:cNvSpPr>
            <a:spLocks noGrp="1"/>
          </p:cNvSpPr>
          <p:nvPr>
            <p:ph type="title"/>
          </p:nvPr>
        </p:nvSpPr>
        <p:spPr>
          <a:xfrm>
            <a:off x="838200" y="141007"/>
            <a:ext cx="10515600" cy="1325563"/>
          </a:xfrm>
        </p:spPr>
        <p:txBody>
          <a:bodyPr/>
          <a:lstStyle/>
          <a:p>
            <a:r>
              <a:rPr lang="en-US" dirty="0"/>
              <a:t>Comparator</a:t>
            </a:r>
          </a:p>
        </p:txBody>
      </p:sp>
      <p:sp>
        <p:nvSpPr>
          <p:cNvPr id="3" name="Content Placeholder 2">
            <a:extLst>
              <a:ext uri="{FF2B5EF4-FFF2-40B4-BE49-F238E27FC236}">
                <a16:creationId xmlns:a16="http://schemas.microsoft.com/office/drawing/2014/main" id="{C962238A-91B1-B04B-8274-FC3339A3F4D5}"/>
              </a:ext>
            </a:extLst>
          </p:cNvPr>
          <p:cNvSpPr>
            <a:spLocks noGrp="1"/>
          </p:cNvSpPr>
          <p:nvPr>
            <p:ph idx="1"/>
          </p:nvPr>
        </p:nvSpPr>
        <p:spPr>
          <a:xfrm>
            <a:off x="838200" y="1171201"/>
            <a:ext cx="10515600" cy="4351338"/>
          </a:xfrm>
        </p:spPr>
        <p:txBody>
          <a:bodyPr/>
          <a:lstStyle/>
          <a:p>
            <a:r>
              <a:rPr lang="en-US" dirty="0"/>
              <a:t>Comparator interface is used to order the objects of user-defined classes. A comparator object is capable of </a:t>
            </a:r>
            <a:r>
              <a:rPr lang="en-US" dirty="0">
                <a:solidFill>
                  <a:srgbClr val="92D050"/>
                </a:solidFill>
              </a:rPr>
              <a:t>comparing two objects of two different classes.</a:t>
            </a:r>
            <a:r>
              <a:rPr lang="en-US" dirty="0"/>
              <a:t> Following function compare obj1 with obj2</a:t>
            </a:r>
          </a:p>
          <a:p>
            <a:r>
              <a:rPr lang="en-US" dirty="0"/>
              <a:t>we can sort the collection on the basis of multiple elements such as id, name, and price etc.</a:t>
            </a:r>
          </a:p>
          <a:p>
            <a:r>
              <a:rPr lang="en-US" dirty="0"/>
              <a:t>Comparator </a:t>
            </a:r>
            <a:r>
              <a:rPr lang="en-US" b="1" dirty="0">
                <a:solidFill>
                  <a:srgbClr val="92D050"/>
                </a:solidFill>
              </a:rPr>
              <a:t>doesn't affect the original class</a:t>
            </a:r>
            <a:r>
              <a:rPr lang="en-US" dirty="0"/>
              <a:t>, i.e., the actual class is not modified.</a:t>
            </a:r>
          </a:p>
          <a:p>
            <a:r>
              <a:rPr lang="en-US" dirty="0"/>
              <a:t>Comparator provides </a:t>
            </a:r>
            <a:r>
              <a:rPr lang="en-US" b="1" dirty="0">
                <a:solidFill>
                  <a:srgbClr val="92D050"/>
                </a:solidFill>
              </a:rPr>
              <a:t>compare() </a:t>
            </a:r>
            <a:r>
              <a:rPr lang="en-US" dirty="0"/>
              <a:t>method to sort elements.</a:t>
            </a:r>
          </a:p>
        </p:txBody>
      </p:sp>
    </p:spTree>
    <p:extLst>
      <p:ext uri="{BB962C8B-B14F-4D97-AF65-F5344CB8AC3E}">
        <p14:creationId xmlns:p14="http://schemas.microsoft.com/office/powerpoint/2010/main" val="128551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EA85-23A3-934F-9DBD-81C8D474F373}"/>
              </a:ext>
            </a:extLst>
          </p:cNvPr>
          <p:cNvSpPr>
            <a:spLocks noGrp="1"/>
          </p:cNvSpPr>
          <p:nvPr>
            <p:ph type="title"/>
          </p:nvPr>
        </p:nvSpPr>
        <p:spPr/>
        <p:txBody>
          <a:bodyPr/>
          <a:lstStyle/>
          <a:p>
            <a:r>
              <a:rPr lang="en-US" dirty="0"/>
              <a:t>Collection Hierarchy</a:t>
            </a:r>
          </a:p>
        </p:txBody>
      </p:sp>
      <p:pic>
        <p:nvPicPr>
          <p:cNvPr id="4" name="Content Placeholder 3">
            <a:extLst>
              <a:ext uri="{FF2B5EF4-FFF2-40B4-BE49-F238E27FC236}">
                <a16:creationId xmlns:a16="http://schemas.microsoft.com/office/drawing/2014/main" id="{CEE365A8-B295-6548-ACBB-D98AC64E3F25}"/>
              </a:ext>
            </a:extLst>
          </p:cNvPr>
          <p:cNvPicPr>
            <a:picLocks noGrp="1" noChangeAspect="1"/>
          </p:cNvPicPr>
          <p:nvPr>
            <p:ph idx="1"/>
          </p:nvPr>
        </p:nvPicPr>
        <p:blipFill>
          <a:blip r:embed="rId2"/>
          <a:stretch>
            <a:fillRect/>
          </a:stretch>
        </p:blipFill>
        <p:spPr>
          <a:xfrm>
            <a:off x="2280213" y="1432085"/>
            <a:ext cx="7430947" cy="4667250"/>
          </a:xfrm>
          <a:prstGeom prst="rect">
            <a:avLst/>
          </a:prstGeom>
        </p:spPr>
      </p:pic>
      <p:sp>
        <p:nvSpPr>
          <p:cNvPr id="5" name="TextBox 4">
            <a:extLst>
              <a:ext uri="{FF2B5EF4-FFF2-40B4-BE49-F238E27FC236}">
                <a16:creationId xmlns:a16="http://schemas.microsoft.com/office/drawing/2014/main" id="{65A1E1BD-E447-484D-9502-6B91FB45943A}"/>
              </a:ext>
            </a:extLst>
          </p:cNvPr>
          <p:cNvSpPr txBox="1"/>
          <p:nvPr/>
        </p:nvSpPr>
        <p:spPr>
          <a:xfrm>
            <a:off x="1337162" y="6324447"/>
            <a:ext cx="10242219" cy="738664"/>
          </a:xfrm>
          <a:prstGeom prst="rect">
            <a:avLst/>
          </a:prstGeom>
          <a:noFill/>
        </p:spPr>
        <p:txBody>
          <a:bodyPr wrap="square" rtlCol="0">
            <a:spAutoFit/>
          </a:bodyPr>
          <a:lstStyle/>
          <a:p>
            <a:r>
              <a:rPr lang="en-US" sz="1400" dirty="0"/>
              <a:t>Retrieved from: </a:t>
            </a:r>
            <a:r>
              <a:rPr lang="en-US" sz="1400" dirty="0" err="1"/>
              <a:t>Scientech</a:t>
            </a:r>
            <a:r>
              <a:rPr lang="en-US" sz="1400" dirty="0"/>
              <a:t> Easy, </a:t>
            </a:r>
            <a:r>
              <a:rPr lang="en-US" sz="1400" b="1" dirty="0"/>
              <a:t>Collection Hierarchy in Java | Collection Interface. https://</a:t>
            </a:r>
            <a:r>
              <a:rPr lang="en-US" sz="1400" b="1" dirty="0" err="1"/>
              <a:t>www.scientecheasy.com</a:t>
            </a:r>
            <a:r>
              <a:rPr lang="en-US" sz="1400" b="1" dirty="0"/>
              <a:t>/2020/09/collection-hierarchy-in-</a:t>
            </a:r>
            <a:r>
              <a:rPr lang="en-US" sz="1400" b="1" dirty="0" err="1"/>
              <a:t>java.html</a:t>
            </a:r>
            <a:r>
              <a:rPr lang="en-US" sz="1400" b="1" dirty="0"/>
              <a:t>/</a:t>
            </a:r>
          </a:p>
          <a:p>
            <a:endParaRPr lang="en-US" sz="1400" dirty="0"/>
          </a:p>
        </p:txBody>
      </p:sp>
    </p:spTree>
    <p:extLst>
      <p:ext uri="{BB962C8B-B14F-4D97-AF65-F5344CB8AC3E}">
        <p14:creationId xmlns:p14="http://schemas.microsoft.com/office/powerpoint/2010/main" val="323906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9BC04-338E-9C41-A755-23DBA549D5C1}"/>
              </a:ext>
            </a:extLst>
          </p:cNvPr>
          <p:cNvSpPr>
            <a:spLocks noGrp="1"/>
          </p:cNvSpPr>
          <p:nvPr>
            <p:ph idx="1"/>
          </p:nvPr>
        </p:nvSpPr>
        <p:spPr>
          <a:xfrm>
            <a:off x="457955" y="395176"/>
            <a:ext cx="10515600" cy="5933195"/>
          </a:xfrm>
        </p:spPr>
        <p:txBody>
          <a:bodyPr>
            <a:normAutofit lnSpcReduction="10000"/>
          </a:bodyPr>
          <a:lstStyle/>
          <a:p>
            <a:r>
              <a:rPr lang="en-US" dirty="0">
                <a:solidFill>
                  <a:schemeClr val="accent2">
                    <a:lumMod val="75000"/>
                  </a:schemeClr>
                </a:solidFill>
              </a:rPr>
              <a:t>Collection is an Interface not a Class</a:t>
            </a:r>
          </a:p>
          <a:p>
            <a:r>
              <a:rPr lang="en-US" dirty="0">
                <a:solidFill>
                  <a:schemeClr val="accent2">
                    <a:lumMod val="75000"/>
                  </a:schemeClr>
                </a:solidFill>
              </a:rPr>
              <a:t>What is an Interface? </a:t>
            </a:r>
            <a:r>
              <a:rPr lang="en-US" dirty="0"/>
              <a:t>An interface is a completely "</a:t>
            </a:r>
            <a:r>
              <a:rPr lang="en-US" b="1" dirty="0"/>
              <a:t>abstract class</a:t>
            </a:r>
            <a:r>
              <a:rPr lang="en-US" dirty="0"/>
              <a:t>" that is used to group related methods with empty bodies</a:t>
            </a:r>
          </a:p>
          <a:p>
            <a:r>
              <a:rPr lang="en-US" dirty="0"/>
              <a:t>To access the interface methods, the interface must be "implemented" by another class with the implements keyword (instead of extends). The body of the interface method is provided by the "implement" class</a:t>
            </a:r>
          </a:p>
          <a:p>
            <a:r>
              <a:rPr lang="en-US" dirty="0">
                <a:solidFill>
                  <a:schemeClr val="accent2">
                    <a:lumMod val="75000"/>
                  </a:schemeClr>
                </a:solidFill>
              </a:rPr>
              <a:t>Why not to implement the interface directly, why to extend other classes that implement interface?</a:t>
            </a:r>
          </a:p>
          <a:p>
            <a:r>
              <a:rPr lang="en-US" dirty="0"/>
              <a:t>It is necessary that we should override all the methods from an Interface and the class we create may not need all the methods. All the classes like </a:t>
            </a:r>
            <a:r>
              <a:rPr lang="en-US" dirty="0" err="1"/>
              <a:t>ArrayList</a:t>
            </a:r>
            <a:r>
              <a:rPr lang="en-US" dirty="0"/>
              <a:t>, </a:t>
            </a:r>
            <a:r>
              <a:rPr lang="en-US" dirty="0" err="1"/>
              <a:t>Treeset</a:t>
            </a:r>
            <a:r>
              <a:rPr lang="en-US" dirty="0"/>
              <a:t> override all these methods from their particular Interfaces and then we can easily pick methods from the Parent class.</a:t>
            </a:r>
          </a:p>
        </p:txBody>
      </p:sp>
    </p:spTree>
    <p:extLst>
      <p:ext uri="{BB962C8B-B14F-4D97-AF65-F5344CB8AC3E}">
        <p14:creationId xmlns:p14="http://schemas.microsoft.com/office/powerpoint/2010/main" val="21803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D998-A299-254E-8CAA-1F6ED51C9821}"/>
              </a:ext>
            </a:extLst>
          </p:cNvPr>
          <p:cNvSpPr>
            <a:spLocks noGrp="1"/>
          </p:cNvSpPr>
          <p:nvPr>
            <p:ph type="title"/>
          </p:nvPr>
        </p:nvSpPr>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7E4CE21-9B4C-104D-8516-4AB270833123}"/>
              </a:ext>
            </a:extLst>
          </p:cNvPr>
          <p:cNvSpPr>
            <a:spLocks noGrp="1"/>
          </p:cNvSpPr>
          <p:nvPr>
            <p:ph idx="1"/>
          </p:nvPr>
        </p:nvSpPr>
        <p:spPr>
          <a:xfrm>
            <a:off x="711451" y="1336738"/>
            <a:ext cx="10515600" cy="4351338"/>
          </a:xfrm>
        </p:spPr>
        <p:txBody>
          <a:bodyPr/>
          <a:lstStyle/>
          <a:p>
            <a:r>
              <a:rPr lang="en-US" dirty="0" err="1"/>
              <a:t>Arraylist</a:t>
            </a:r>
            <a:r>
              <a:rPr lang="en-US" dirty="0"/>
              <a:t> is class that </a:t>
            </a:r>
            <a:r>
              <a:rPr lang="en-US" dirty="0">
                <a:solidFill>
                  <a:srgbClr val="92D050"/>
                </a:solidFill>
              </a:rPr>
              <a:t>implements</a:t>
            </a:r>
            <a:r>
              <a:rPr lang="en-US" dirty="0"/>
              <a:t> List Interface.</a:t>
            </a:r>
          </a:p>
          <a:p>
            <a:r>
              <a:rPr lang="en-US" dirty="0"/>
              <a:t>Unlike built in arrays, </a:t>
            </a:r>
            <a:r>
              <a:rPr lang="en-US" dirty="0" err="1"/>
              <a:t>ArrayList</a:t>
            </a:r>
            <a:r>
              <a:rPr lang="en-US" dirty="0"/>
              <a:t> is resizable and comes with many methods which are then used to manipulate this </a:t>
            </a:r>
            <a:r>
              <a:rPr lang="en-US" dirty="0" err="1"/>
              <a:t>ArrayList</a:t>
            </a:r>
            <a:r>
              <a:rPr lang="en-US" dirty="0"/>
              <a:t>.</a:t>
            </a:r>
          </a:p>
          <a:p>
            <a:r>
              <a:rPr lang="en-US" dirty="0"/>
              <a:t>We can perform many operations on </a:t>
            </a:r>
            <a:r>
              <a:rPr lang="en-US" dirty="0" err="1"/>
              <a:t>ArrayList</a:t>
            </a:r>
            <a:r>
              <a:rPr lang="en-US" dirty="0"/>
              <a:t> with methods like add(), remove(), get(), set().</a:t>
            </a:r>
          </a:p>
          <a:p>
            <a:r>
              <a:rPr lang="en-US" dirty="0"/>
              <a:t> We can set the datatype of an </a:t>
            </a:r>
            <a:r>
              <a:rPr lang="en-US" dirty="0" err="1"/>
              <a:t>ArrayList</a:t>
            </a:r>
            <a:r>
              <a:rPr lang="en-US" dirty="0"/>
              <a:t> as shown in the example </a:t>
            </a:r>
            <a:r>
              <a:rPr lang="en-US" dirty="0" err="1"/>
              <a:t>ArrayList</a:t>
            </a:r>
            <a:r>
              <a:rPr lang="en-US" dirty="0"/>
              <a:t>&lt;</a:t>
            </a:r>
            <a:r>
              <a:rPr lang="en-US" dirty="0">
                <a:solidFill>
                  <a:srgbClr val="92D050"/>
                </a:solidFill>
              </a:rPr>
              <a:t>String</a:t>
            </a:r>
            <a:r>
              <a:rPr lang="en-US" dirty="0"/>
              <a:t>&gt; cars = new </a:t>
            </a:r>
            <a:r>
              <a:rPr lang="en-US" dirty="0" err="1"/>
              <a:t>ArrayList</a:t>
            </a:r>
            <a:r>
              <a:rPr lang="en-US" dirty="0"/>
              <a:t>&lt;</a:t>
            </a:r>
            <a:r>
              <a:rPr lang="en-US" dirty="0">
                <a:solidFill>
                  <a:srgbClr val="92D050"/>
                </a:solidFill>
              </a:rPr>
              <a:t>String</a:t>
            </a:r>
            <a:r>
              <a:rPr lang="en-US" dirty="0"/>
              <a:t>&gt;</a:t>
            </a:r>
          </a:p>
          <a:p>
            <a:r>
              <a:rPr lang="en-US" dirty="0" err="1"/>
              <a:t>ArrayList</a:t>
            </a:r>
            <a:r>
              <a:rPr lang="en-US" dirty="0"/>
              <a:t> could be of any datatype String, Integer, Object.</a:t>
            </a:r>
          </a:p>
        </p:txBody>
      </p:sp>
    </p:spTree>
    <p:extLst>
      <p:ext uri="{BB962C8B-B14F-4D97-AF65-F5344CB8AC3E}">
        <p14:creationId xmlns:p14="http://schemas.microsoft.com/office/powerpoint/2010/main" val="173271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6B25-5620-FA43-A604-0D115FFB0076}"/>
              </a:ext>
            </a:extLst>
          </p:cNvPr>
          <p:cNvSpPr>
            <a:spLocks noGrp="1"/>
          </p:cNvSpPr>
          <p:nvPr>
            <p:ph type="title"/>
          </p:nvPr>
        </p:nvSpPr>
        <p:spPr>
          <a:xfrm>
            <a:off x="838200" y="101709"/>
            <a:ext cx="10515600" cy="1325563"/>
          </a:xfrm>
        </p:spPr>
        <p:txBody>
          <a:bodyPr/>
          <a:lstStyle/>
          <a:p>
            <a:r>
              <a:rPr lang="en-US" dirty="0"/>
              <a:t>LinkedList</a:t>
            </a:r>
          </a:p>
        </p:txBody>
      </p:sp>
      <p:sp>
        <p:nvSpPr>
          <p:cNvPr id="3" name="Content Placeholder 2">
            <a:extLst>
              <a:ext uri="{FF2B5EF4-FFF2-40B4-BE49-F238E27FC236}">
                <a16:creationId xmlns:a16="http://schemas.microsoft.com/office/drawing/2014/main" id="{0A964116-2B02-2D42-AFCB-795597BD941B}"/>
              </a:ext>
            </a:extLst>
          </p:cNvPr>
          <p:cNvSpPr>
            <a:spLocks noGrp="1"/>
          </p:cNvSpPr>
          <p:nvPr>
            <p:ph idx="1"/>
          </p:nvPr>
        </p:nvSpPr>
        <p:spPr>
          <a:xfrm>
            <a:off x="838200" y="1037973"/>
            <a:ext cx="10515600" cy="5281346"/>
          </a:xfrm>
        </p:spPr>
        <p:txBody>
          <a:bodyPr>
            <a:normAutofit/>
          </a:bodyPr>
          <a:lstStyle/>
          <a:p>
            <a:r>
              <a:rPr lang="en-US" dirty="0"/>
              <a:t>LinkedList is just like an </a:t>
            </a:r>
            <a:r>
              <a:rPr lang="en-US" dirty="0" err="1"/>
              <a:t>ArrayList</a:t>
            </a:r>
            <a:r>
              <a:rPr lang="en-US" dirty="0"/>
              <a:t> in which previous element holds the reference to the next element.</a:t>
            </a:r>
          </a:p>
          <a:p>
            <a:r>
              <a:rPr lang="en-US" dirty="0"/>
              <a:t>When to use </a:t>
            </a:r>
            <a:r>
              <a:rPr lang="en-US" dirty="0" err="1"/>
              <a:t>ArrayList</a:t>
            </a:r>
            <a:endParaRPr lang="en-US" dirty="0"/>
          </a:p>
          <a:p>
            <a:pPr lvl="1"/>
            <a:r>
              <a:rPr lang="en-US" dirty="0"/>
              <a:t>You want to access random items frequently</a:t>
            </a:r>
          </a:p>
          <a:p>
            <a:pPr lvl="1"/>
            <a:r>
              <a:rPr lang="en-US" dirty="0"/>
              <a:t>You only need to add or remove elements at the end of the list</a:t>
            </a:r>
          </a:p>
          <a:p>
            <a:r>
              <a:rPr lang="en-US" dirty="0"/>
              <a:t>When to use a LinkedList</a:t>
            </a:r>
          </a:p>
          <a:p>
            <a:pPr lvl="1"/>
            <a:r>
              <a:rPr lang="en-US" dirty="0"/>
              <a:t>You only use the list by looping through it instead of accessing random items</a:t>
            </a:r>
          </a:p>
          <a:p>
            <a:pPr lvl="1"/>
            <a:r>
              <a:rPr lang="en-US" dirty="0"/>
              <a:t>You frequently need to add and remove items from the beginning or middle of the list</a:t>
            </a:r>
          </a:p>
          <a:p>
            <a:r>
              <a:rPr lang="en-US" dirty="0"/>
              <a:t>There are two types of </a:t>
            </a:r>
            <a:r>
              <a:rPr lang="en-US" dirty="0" err="1"/>
              <a:t>LikedLists</a:t>
            </a:r>
            <a:r>
              <a:rPr lang="en-US" dirty="0"/>
              <a:t>. </a:t>
            </a:r>
            <a:r>
              <a:rPr lang="en-US" dirty="0">
                <a:solidFill>
                  <a:srgbClr val="92D050"/>
                </a:solidFill>
              </a:rPr>
              <a:t>Singly LinkedList </a:t>
            </a:r>
            <a:r>
              <a:rPr lang="en-US" dirty="0"/>
              <a:t>and </a:t>
            </a:r>
            <a:r>
              <a:rPr lang="en-US" dirty="0">
                <a:solidFill>
                  <a:srgbClr val="92D050"/>
                </a:solidFill>
              </a:rPr>
              <a:t>Doubly LinkedList</a:t>
            </a:r>
            <a:r>
              <a:rPr lang="en-US" dirty="0"/>
              <a:t>. Doubly </a:t>
            </a:r>
            <a:r>
              <a:rPr lang="en-US" dirty="0" err="1"/>
              <a:t>linkedlist</a:t>
            </a:r>
            <a:r>
              <a:rPr lang="en-US" dirty="0"/>
              <a:t> holds the reference to the previous element.</a:t>
            </a:r>
          </a:p>
          <a:p>
            <a:pPr marL="457200" lvl="1" indent="0">
              <a:buNone/>
            </a:pPr>
            <a:endParaRPr lang="en-US" dirty="0"/>
          </a:p>
          <a:p>
            <a:endParaRPr lang="en-US" dirty="0"/>
          </a:p>
        </p:txBody>
      </p:sp>
    </p:spTree>
    <p:extLst>
      <p:ext uri="{BB962C8B-B14F-4D97-AF65-F5344CB8AC3E}">
        <p14:creationId xmlns:p14="http://schemas.microsoft.com/office/powerpoint/2010/main" val="399679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757-9742-1A48-B93A-BEE86CC5B819}"/>
              </a:ext>
            </a:extLst>
          </p:cNvPr>
          <p:cNvSpPr>
            <a:spLocks noGrp="1"/>
          </p:cNvSpPr>
          <p:nvPr>
            <p:ph type="title"/>
          </p:nvPr>
        </p:nvSpPr>
        <p:spPr/>
        <p:txBody>
          <a:bodyPr/>
          <a:lstStyle/>
          <a:p>
            <a:r>
              <a:rPr lang="en-US" dirty="0"/>
              <a:t>Vector</a:t>
            </a:r>
          </a:p>
        </p:txBody>
      </p:sp>
      <p:sp>
        <p:nvSpPr>
          <p:cNvPr id="3" name="Content Placeholder 2">
            <a:extLst>
              <a:ext uri="{FF2B5EF4-FFF2-40B4-BE49-F238E27FC236}">
                <a16:creationId xmlns:a16="http://schemas.microsoft.com/office/drawing/2014/main" id="{E9C89783-400D-874D-A7EC-5BADF68E4552}"/>
              </a:ext>
            </a:extLst>
          </p:cNvPr>
          <p:cNvSpPr>
            <a:spLocks noGrp="1"/>
          </p:cNvSpPr>
          <p:nvPr>
            <p:ph idx="1"/>
          </p:nvPr>
        </p:nvSpPr>
        <p:spPr/>
        <p:txBody>
          <a:bodyPr/>
          <a:lstStyle/>
          <a:p>
            <a:r>
              <a:rPr lang="en-US" dirty="0"/>
              <a:t>Vector class implements List interface. </a:t>
            </a:r>
          </a:p>
          <a:p>
            <a:r>
              <a:rPr lang="en-US" dirty="0"/>
              <a:t>Vectors are very similar to the </a:t>
            </a:r>
            <a:r>
              <a:rPr lang="en-US" dirty="0" err="1">
                <a:solidFill>
                  <a:srgbClr val="92D050"/>
                </a:solidFill>
              </a:rPr>
              <a:t>ArrayList</a:t>
            </a:r>
            <a:r>
              <a:rPr lang="en-US" dirty="0"/>
              <a:t> but the only difference is that vectors are </a:t>
            </a:r>
            <a:r>
              <a:rPr lang="en-US" dirty="0">
                <a:solidFill>
                  <a:srgbClr val="92D050"/>
                </a:solidFill>
              </a:rPr>
              <a:t>synchronized</a:t>
            </a:r>
            <a:r>
              <a:rPr lang="en-US" dirty="0"/>
              <a:t>. </a:t>
            </a:r>
          </a:p>
          <a:p>
            <a:r>
              <a:rPr lang="en-US" b="1" dirty="0"/>
              <a:t>Important points regarding Increment of vector capacity:</a:t>
            </a:r>
            <a:br>
              <a:rPr lang="en-US" dirty="0"/>
            </a:br>
            <a:r>
              <a:rPr lang="en-US" dirty="0"/>
              <a:t>If increment is specified, Vector will expand according to it in each allocation cycle but if increment is not specified then vector’s capacity get doubled in each allocation cycle.</a:t>
            </a:r>
          </a:p>
          <a:p>
            <a:r>
              <a:rPr lang="en-US" dirty="0"/>
              <a:t>Even Vector class have some inbuilt methods in it like add(), </a:t>
            </a:r>
            <a:r>
              <a:rPr lang="en-US" dirty="0" err="1"/>
              <a:t>addAll</a:t>
            </a:r>
            <a:r>
              <a:rPr lang="en-US" dirty="0"/>
              <a:t>().</a:t>
            </a:r>
          </a:p>
        </p:txBody>
      </p:sp>
    </p:spTree>
    <p:extLst>
      <p:ext uri="{BB962C8B-B14F-4D97-AF65-F5344CB8AC3E}">
        <p14:creationId xmlns:p14="http://schemas.microsoft.com/office/powerpoint/2010/main" val="44546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7CF-600E-0949-8E73-96CD5FF7F734}"/>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8EAC6AA1-1E16-EA40-8FB1-3B8316776CD4}"/>
              </a:ext>
            </a:extLst>
          </p:cNvPr>
          <p:cNvSpPr>
            <a:spLocks noGrp="1"/>
          </p:cNvSpPr>
          <p:nvPr>
            <p:ph idx="1"/>
          </p:nvPr>
        </p:nvSpPr>
        <p:spPr>
          <a:xfrm>
            <a:off x="838200" y="2032453"/>
            <a:ext cx="10515600" cy="4351338"/>
          </a:xfrm>
        </p:spPr>
        <p:txBody>
          <a:bodyPr/>
          <a:lstStyle/>
          <a:p>
            <a:r>
              <a:rPr lang="en-US" dirty="0"/>
              <a:t>The set interface present in the </a:t>
            </a:r>
            <a:r>
              <a:rPr lang="en-US" dirty="0">
                <a:solidFill>
                  <a:srgbClr val="92D050"/>
                </a:solidFill>
                <a:hlinkClick r:id="rId2">
                  <a:extLst>
                    <a:ext uri="{A12FA001-AC4F-418D-AE19-62706E023703}">
                      <ahyp:hlinkClr xmlns:ahyp="http://schemas.microsoft.com/office/drawing/2018/hyperlinkcolor" val="tx"/>
                    </a:ext>
                  </a:extLst>
                </a:hlinkClick>
              </a:rPr>
              <a:t>java.util</a:t>
            </a:r>
            <a:r>
              <a:rPr lang="en-US" dirty="0">
                <a:solidFill>
                  <a:srgbClr val="92D050"/>
                </a:solidFill>
              </a:rPr>
              <a:t> </a:t>
            </a:r>
            <a:r>
              <a:rPr lang="en-US" dirty="0"/>
              <a:t>package and extends the </a:t>
            </a:r>
            <a:r>
              <a:rPr lang="en-US" dirty="0">
                <a:solidFill>
                  <a:srgbClr val="92D050"/>
                </a:solidFill>
                <a:hlinkClick r:id="rId3">
                  <a:extLst>
                    <a:ext uri="{A12FA001-AC4F-418D-AE19-62706E023703}">
                      <ahyp:hlinkClr xmlns:ahyp="http://schemas.microsoft.com/office/drawing/2018/hyperlinkcolor" val="tx"/>
                    </a:ext>
                  </a:extLst>
                </a:hlinkClick>
              </a:rPr>
              <a:t>Collection interface</a:t>
            </a:r>
            <a:r>
              <a:rPr lang="en-US" dirty="0">
                <a:solidFill>
                  <a:srgbClr val="92D050"/>
                </a:solidFill>
              </a:rPr>
              <a:t> </a:t>
            </a:r>
            <a:r>
              <a:rPr lang="en-US" dirty="0"/>
              <a:t>is an unordered collection of objects in which duplicate values cannot be stored. </a:t>
            </a:r>
          </a:p>
          <a:p>
            <a:r>
              <a:rPr lang="en-US" dirty="0"/>
              <a:t>The interface Set, extends the </a:t>
            </a:r>
            <a:r>
              <a:rPr lang="en-US" dirty="0">
                <a:solidFill>
                  <a:srgbClr val="92D050"/>
                </a:solidFill>
              </a:rPr>
              <a:t>Collection</a:t>
            </a:r>
            <a:r>
              <a:rPr lang="en-US" dirty="0"/>
              <a:t> interface which extends </a:t>
            </a:r>
            <a:r>
              <a:rPr lang="en-US" dirty="0" err="1">
                <a:solidFill>
                  <a:srgbClr val="92D050"/>
                </a:solidFill>
              </a:rPr>
              <a:t>Iterable</a:t>
            </a:r>
            <a:r>
              <a:rPr lang="en-US" dirty="0">
                <a:solidFill>
                  <a:srgbClr val="92D050"/>
                </a:solidFill>
              </a:rPr>
              <a:t> </a:t>
            </a:r>
            <a:r>
              <a:rPr lang="en-US" dirty="0"/>
              <a:t>Interface.</a:t>
            </a:r>
          </a:p>
          <a:p>
            <a:r>
              <a:rPr lang="en-US" dirty="0"/>
              <a:t>Set class is further extended by </a:t>
            </a:r>
            <a:r>
              <a:rPr lang="en-US" dirty="0">
                <a:solidFill>
                  <a:srgbClr val="92D050"/>
                </a:solidFill>
              </a:rPr>
              <a:t>HashSet</a:t>
            </a:r>
            <a:r>
              <a:rPr lang="en-US" dirty="0"/>
              <a:t> and </a:t>
            </a:r>
            <a:r>
              <a:rPr lang="en-US" dirty="0" err="1">
                <a:solidFill>
                  <a:srgbClr val="92D050"/>
                </a:solidFill>
              </a:rPr>
              <a:t>LinkedHashSet</a:t>
            </a:r>
            <a:r>
              <a:rPr lang="en-US" dirty="0">
                <a:solidFill>
                  <a:srgbClr val="92D050"/>
                </a:solidFill>
              </a:rPr>
              <a:t>.</a:t>
            </a:r>
            <a:r>
              <a:rPr lang="en-US" dirty="0"/>
              <a:t> </a:t>
            </a:r>
          </a:p>
        </p:txBody>
      </p:sp>
    </p:spTree>
    <p:extLst>
      <p:ext uri="{BB962C8B-B14F-4D97-AF65-F5344CB8AC3E}">
        <p14:creationId xmlns:p14="http://schemas.microsoft.com/office/powerpoint/2010/main" val="3108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DC8F-F4E7-B94E-83AD-3CB0DFF3A03F}"/>
              </a:ext>
            </a:extLst>
          </p:cNvPr>
          <p:cNvSpPr>
            <a:spLocks noGrp="1"/>
          </p:cNvSpPr>
          <p:nvPr>
            <p:ph type="title"/>
          </p:nvPr>
        </p:nvSpPr>
        <p:spPr>
          <a:xfrm>
            <a:off x="838200" y="114754"/>
            <a:ext cx="10515600" cy="1325563"/>
          </a:xfrm>
        </p:spPr>
        <p:txBody>
          <a:bodyPr/>
          <a:lstStyle/>
          <a:p>
            <a:r>
              <a:rPr lang="en-US" dirty="0"/>
              <a:t>HashSet</a:t>
            </a:r>
          </a:p>
        </p:txBody>
      </p:sp>
      <p:sp>
        <p:nvSpPr>
          <p:cNvPr id="3" name="Content Placeholder 2">
            <a:extLst>
              <a:ext uri="{FF2B5EF4-FFF2-40B4-BE49-F238E27FC236}">
                <a16:creationId xmlns:a16="http://schemas.microsoft.com/office/drawing/2014/main" id="{09265125-11C8-9145-A67E-2BC485C621D4}"/>
              </a:ext>
            </a:extLst>
          </p:cNvPr>
          <p:cNvSpPr>
            <a:spLocks noGrp="1"/>
          </p:cNvSpPr>
          <p:nvPr>
            <p:ph idx="1"/>
          </p:nvPr>
        </p:nvSpPr>
        <p:spPr>
          <a:xfrm>
            <a:off x="762000" y="1873817"/>
            <a:ext cx="10515600" cy="4351338"/>
          </a:xfrm>
        </p:spPr>
        <p:txBody>
          <a:bodyPr/>
          <a:lstStyle/>
          <a:p>
            <a:r>
              <a:rPr lang="en-US" dirty="0"/>
              <a:t>The </a:t>
            </a:r>
            <a:r>
              <a:rPr lang="en-US" b="1" dirty="0">
                <a:solidFill>
                  <a:srgbClr val="92D050"/>
                </a:solidFill>
              </a:rPr>
              <a:t>HashSet</a:t>
            </a:r>
            <a:r>
              <a:rPr lang="en-US" dirty="0"/>
              <a:t> class implements the </a:t>
            </a:r>
            <a:r>
              <a:rPr lang="en-US" dirty="0">
                <a:solidFill>
                  <a:srgbClr val="92D050"/>
                </a:solidFill>
                <a:hlinkClick r:id="rId2">
                  <a:extLst>
                    <a:ext uri="{A12FA001-AC4F-418D-AE19-62706E023703}">
                      <ahyp:hlinkClr xmlns:ahyp="http://schemas.microsoft.com/office/drawing/2018/hyperlinkcolor" val="tx"/>
                    </a:ext>
                  </a:extLst>
                </a:hlinkClick>
              </a:rPr>
              <a:t>Set interface</a:t>
            </a:r>
            <a:r>
              <a:rPr lang="en-US" dirty="0"/>
              <a:t>, backed by a hash table which is actually a </a:t>
            </a:r>
            <a:r>
              <a:rPr lang="en-US" dirty="0">
                <a:solidFill>
                  <a:srgbClr val="92D050"/>
                </a:solidFill>
                <a:hlinkClick r:id="rId3">
                  <a:extLst>
                    <a:ext uri="{A12FA001-AC4F-418D-AE19-62706E023703}">
                      <ahyp:hlinkClr xmlns:ahyp="http://schemas.microsoft.com/office/drawing/2018/hyperlinkcolor" val="tx"/>
                    </a:ext>
                  </a:extLst>
                </a:hlinkClick>
              </a:rPr>
              <a:t>HashMap</a:t>
            </a:r>
            <a:r>
              <a:rPr lang="en-US" dirty="0"/>
              <a:t> instance. No guarantee is made as to the iteration order of the set which means that the class does not guarantee the constant order of elements over time. </a:t>
            </a:r>
          </a:p>
          <a:p>
            <a:r>
              <a:rPr lang="en-US" dirty="0"/>
              <a:t>HashSet does not allow the the user to insert duplicate values.</a:t>
            </a:r>
          </a:p>
          <a:p>
            <a:endParaRPr lang="en-US" dirty="0"/>
          </a:p>
        </p:txBody>
      </p:sp>
    </p:spTree>
    <p:extLst>
      <p:ext uri="{BB962C8B-B14F-4D97-AF65-F5344CB8AC3E}">
        <p14:creationId xmlns:p14="http://schemas.microsoft.com/office/powerpoint/2010/main" val="356875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ACB-4402-D24A-8EA8-D33F9EAF885F}"/>
              </a:ext>
            </a:extLst>
          </p:cNvPr>
          <p:cNvSpPr>
            <a:spLocks noGrp="1"/>
          </p:cNvSpPr>
          <p:nvPr>
            <p:ph type="title"/>
          </p:nvPr>
        </p:nvSpPr>
        <p:spPr>
          <a:xfrm>
            <a:off x="838200" y="180068"/>
            <a:ext cx="10515600" cy="1325563"/>
          </a:xfrm>
        </p:spPr>
        <p:txBody>
          <a:bodyPr/>
          <a:lstStyle/>
          <a:p>
            <a:r>
              <a:rPr lang="en-US" dirty="0" err="1"/>
              <a:t>LinkedHashSet</a:t>
            </a:r>
            <a:endParaRPr lang="en-US" dirty="0"/>
          </a:p>
        </p:txBody>
      </p:sp>
      <p:sp>
        <p:nvSpPr>
          <p:cNvPr id="3" name="Content Placeholder 2">
            <a:extLst>
              <a:ext uri="{FF2B5EF4-FFF2-40B4-BE49-F238E27FC236}">
                <a16:creationId xmlns:a16="http://schemas.microsoft.com/office/drawing/2014/main" id="{71995E50-2813-AA4D-B378-591202795AD7}"/>
              </a:ext>
            </a:extLst>
          </p:cNvPr>
          <p:cNvSpPr>
            <a:spLocks noGrp="1"/>
          </p:cNvSpPr>
          <p:nvPr>
            <p:ph idx="1"/>
          </p:nvPr>
        </p:nvSpPr>
        <p:spPr>
          <a:xfrm>
            <a:off x="838200" y="1253331"/>
            <a:ext cx="10515600" cy="4351338"/>
          </a:xfrm>
        </p:spPr>
        <p:txBody>
          <a:bodyPr/>
          <a:lstStyle/>
          <a:p>
            <a:r>
              <a:rPr lang="en-US" dirty="0"/>
              <a:t>The </a:t>
            </a:r>
            <a:r>
              <a:rPr lang="en-US" b="1" dirty="0" err="1">
                <a:solidFill>
                  <a:srgbClr val="92D050"/>
                </a:solidFill>
              </a:rPr>
              <a:t>LinkedHashSet</a:t>
            </a:r>
            <a:r>
              <a:rPr lang="en-US" dirty="0">
                <a:solidFill>
                  <a:srgbClr val="92D050"/>
                </a:solidFill>
              </a:rPr>
              <a:t> </a:t>
            </a:r>
            <a:r>
              <a:rPr lang="en-US" dirty="0"/>
              <a:t>is an ordered version of </a:t>
            </a:r>
            <a:r>
              <a:rPr lang="en-US" dirty="0">
                <a:solidFill>
                  <a:srgbClr val="92D050"/>
                </a:solidFill>
                <a:hlinkClick r:id="rId2">
                  <a:extLst>
                    <a:ext uri="{A12FA001-AC4F-418D-AE19-62706E023703}">
                      <ahyp:hlinkClr xmlns:ahyp="http://schemas.microsoft.com/office/drawing/2018/hyperlinkcolor" val="tx"/>
                    </a:ext>
                  </a:extLst>
                </a:hlinkClick>
              </a:rPr>
              <a:t>HashSet</a:t>
            </a:r>
            <a:r>
              <a:rPr lang="en-US" dirty="0"/>
              <a:t> that maintains a doubly-linked List across all elements. When the iteration order is needed to be maintained this class is used.</a:t>
            </a:r>
          </a:p>
          <a:p>
            <a:r>
              <a:rPr lang="en-US" dirty="0"/>
              <a:t>When iterating through a</a:t>
            </a:r>
            <a:r>
              <a:rPr lang="en-US" dirty="0">
                <a:solidFill>
                  <a:srgbClr val="92D050"/>
                </a:solidFill>
              </a:rPr>
              <a:t> </a:t>
            </a:r>
            <a:r>
              <a:rPr lang="en-US" dirty="0">
                <a:solidFill>
                  <a:srgbClr val="92D050"/>
                </a:solidFill>
                <a:hlinkClick r:id="rId2">
                  <a:extLst>
                    <a:ext uri="{A12FA001-AC4F-418D-AE19-62706E023703}">
                      <ahyp:hlinkClr xmlns:ahyp="http://schemas.microsoft.com/office/drawing/2018/hyperlinkcolor" val="tx"/>
                    </a:ext>
                  </a:extLst>
                </a:hlinkClick>
              </a:rPr>
              <a:t>HashSet</a:t>
            </a:r>
            <a:r>
              <a:rPr lang="en-US" dirty="0">
                <a:solidFill>
                  <a:srgbClr val="92D050"/>
                </a:solidFill>
              </a:rPr>
              <a:t> </a:t>
            </a:r>
            <a:r>
              <a:rPr lang="en-US" dirty="0"/>
              <a:t>the order is unpredictable, while a </a:t>
            </a:r>
            <a:r>
              <a:rPr lang="en-US" dirty="0" err="1">
                <a:solidFill>
                  <a:srgbClr val="92D050"/>
                </a:solidFill>
              </a:rPr>
              <a:t>LinkedHashSet</a:t>
            </a:r>
            <a:r>
              <a:rPr lang="en-US" dirty="0"/>
              <a:t> lets us iterate through the elements in the order in which they were inserted.</a:t>
            </a:r>
          </a:p>
          <a:p>
            <a:endParaRPr lang="en-US" dirty="0"/>
          </a:p>
        </p:txBody>
      </p:sp>
    </p:spTree>
    <p:extLst>
      <p:ext uri="{BB962C8B-B14F-4D97-AF65-F5344CB8AC3E}">
        <p14:creationId xmlns:p14="http://schemas.microsoft.com/office/powerpoint/2010/main" val="206273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1340</Words>
  <Application>Microsoft Macintosh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Collection</vt:lpstr>
      <vt:lpstr>Collection Hierarchy</vt:lpstr>
      <vt:lpstr>PowerPoint Presentation</vt:lpstr>
      <vt:lpstr>ArrayList</vt:lpstr>
      <vt:lpstr>LinkedList</vt:lpstr>
      <vt:lpstr>Vector</vt:lpstr>
      <vt:lpstr>Set</vt:lpstr>
      <vt:lpstr>HashSet</vt:lpstr>
      <vt:lpstr>LinkedHashSet</vt:lpstr>
      <vt:lpstr>TreeSet</vt:lpstr>
      <vt:lpstr>HashMaps</vt:lpstr>
      <vt:lpstr>HashTable</vt:lpstr>
      <vt:lpstr>Queue</vt:lpstr>
      <vt:lpstr>Deque</vt:lpstr>
      <vt:lpstr>Comparable</vt:lpstr>
      <vt:lpstr>Comparator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Coolections</dc:title>
  <dc:creator>Rohan Sunil Joshi</dc:creator>
  <cp:lastModifiedBy>Rohan Sunil Joshi</cp:lastModifiedBy>
  <cp:revision>22</cp:revision>
  <dcterms:created xsi:type="dcterms:W3CDTF">2020-09-18T05:21:13Z</dcterms:created>
  <dcterms:modified xsi:type="dcterms:W3CDTF">2020-09-22T07:09:38Z</dcterms:modified>
</cp:coreProperties>
</file>