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p:restoredTop sz="94694"/>
  </p:normalViewPr>
  <p:slideViewPr>
    <p:cSldViewPr snapToGrid="0" snapToObjects="1">
      <p:cViewPr varScale="1">
        <p:scale>
          <a:sx n="117" d="100"/>
          <a:sy n="117" d="100"/>
        </p:scale>
        <p:origin x="8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1F77-46B5-524D-8F0E-75B9AA0F3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380F12-0E49-6246-870C-0B27BD5A0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93843-13A9-CD4B-BCC9-FA23AFF9D6FC}"/>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5" name="Footer Placeholder 4">
            <a:extLst>
              <a:ext uri="{FF2B5EF4-FFF2-40B4-BE49-F238E27FC236}">
                <a16:creationId xmlns:a16="http://schemas.microsoft.com/office/drawing/2014/main" id="{80BC9F87-993B-BA42-A3C3-41A2E35A7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D1B5-1BDF-A849-BABB-F649A4DD3438}"/>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09277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5065-198F-134F-9128-648686A1D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1C9B2-E419-7445-BFC5-4D451F1E1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71EE3-362D-AD44-A1BE-267EFDEB5571}"/>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5" name="Footer Placeholder 4">
            <a:extLst>
              <a:ext uri="{FF2B5EF4-FFF2-40B4-BE49-F238E27FC236}">
                <a16:creationId xmlns:a16="http://schemas.microsoft.com/office/drawing/2014/main" id="{EF8EA38C-A7FF-DE47-889C-96A2F615B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4A763-B8F6-BB43-80F3-406A563D27C1}"/>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11352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4B07A-0E9D-1240-8046-08CFEA4AC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2B634-763C-E64E-A1CC-29CD1B3F6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68683-DC71-F244-ABD8-65ED35748381}"/>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5" name="Footer Placeholder 4">
            <a:extLst>
              <a:ext uri="{FF2B5EF4-FFF2-40B4-BE49-F238E27FC236}">
                <a16:creationId xmlns:a16="http://schemas.microsoft.com/office/drawing/2014/main" id="{14532E6C-508A-4D46-9507-93FE2374F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723CD-F882-2548-B0BF-7E50EBC5DC6D}"/>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125485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9160-9B41-AE44-AD4D-6B75413DA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98904-3319-694E-938F-9C67A6A4F2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EFA49-69B6-254C-AEFF-639A3CFD2546}"/>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5" name="Footer Placeholder 4">
            <a:extLst>
              <a:ext uri="{FF2B5EF4-FFF2-40B4-BE49-F238E27FC236}">
                <a16:creationId xmlns:a16="http://schemas.microsoft.com/office/drawing/2014/main" id="{3FD4AB05-6499-DD41-8159-65BE622B5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3864B-EEA4-F048-8009-A0C85C371C08}"/>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9497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AEEF-4A5B-294E-9C17-5FCD99047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86760-8B44-1446-9BED-448FCC8CB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1F3D94-B164-6346-9995-2D29ED59545F}"/>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5" name="Footer Placeholder 4">
            <a:extLst>
              <a:ext uri="{FF2B5EF4-FFF2-40B4-BE49-F238E27FC236}">
                <a16:creationId xmlns:a16="http://schemas.microsoft.com/office/drawing/2014/main" id="{59688665-182B-374D-9D85-7AEFD841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489DD-C852-7E4B-9FAE-153F012E2919}"/>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268450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408D-7D71-2B44-BFFE-48BB4CFED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A06D8-090B-874F-A6CA-8473C595B1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767E4-472C-DE49-AEA4-44A1E2FCBE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4397E0-03B7-8D49-8225-32CBBCE41977}"/>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6" name="Footer Placeholder 5">
            <a:extLst>
              <a:ext uri="{FF2B5EF4-FFF2-40B4-BE49-F238E27FC236}">
                <a16:creationId xmlns:a16="http://schemas.microsoft.com/office/drawing/2014/main" id="{2C8AEA57-A1C4-1D41-8AB6-1FA2173E4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36B61-EF31-DD48-8B11-56E2F20F8672}"/>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158929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62C6-EC9B-E748-B18F-5E83C5B9A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9EDB1-9370-D744-AB6F-B0471ABDE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B51F42-29F9-6F48-970B-1DBFF241B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9C05F0-73CA-FE4C-A18D-02D0875D2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5F928-CEFB-8D4D-9834-6BEACF854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1D183-0F6F-5D41-9F90-123EA1B3CFAF}"/>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8" name="Footer Placeholder 7">
            <a:extLst>
              <a:ext uri="{FF2B5EF4-FFF2-40B4-BE49-F238E27FC236}">
                <a16:creationId xmlns:a16="http://schemas.microsoft.com/office/drawing/2014/main" id="{3F3CC883-F76B-CA41-A04C-F50EE397F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CDB75D-0840-7344-BE7F-DEC762C96BE6}"/>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96349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157-C699-5E42-A92A-86BAFD361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043BE-60E5-A240-8B3E-24A23B2225C9}"/>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4" name="Footer Placeholder 3">
            <a:extLst>
              <a:ext uri="{FF2B5EF4-FFF2-40B4-BE49-F238E27FC236}">
                <a16:creationId xmlns:a16="http://schemas.microsoft.com/office/drawing/2014/main" id="{75C3EE39-32C1-E141-B8DE-6E230983F6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A04CB-4211-1049-BC17-6B786CCA1B6A}"/>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58269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9A8AB-A6FF-1441-8E6B-2E4E46033EF9}"/>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3" name="Footer Placeholder 2">
            <a:extLst>
              <a:ext uri="{FF2B5EF4-FFF2-40B4-BE49-F238E27FC236}">
                <a16:creationId xmlns:a16="http://schemas.microsoft.com/office/drawing/2014/main" id="{B3069ED8-80AF-FF40-A573-F380535655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635F1B-3FD6-E844-A405-C6EBC198137D}"/>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24545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66B4-B0B6-2C4F-A940-8640AD766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CC0DA-E565-DA49-A82E-960CD1871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7BD653-96B3-FA4C-8623-36DAF928F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4DAEB-65AE-8143-94F9-EB7AE8289791}"/>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6" name="Footer Placeholder 5">
            <a:extLst>
              <a:ext uri="{FF2B5EF4-FFF2-40B4-BE49-F238E27FC236}">
                <a16:creationId xmlns:a16="http://schemas.microsoft.com/office/drawing/2014/main" id="{9D9B3030-6503-8A45-97CE-E6DB70D7B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22C71-91DA-AF47-9625-00F3016EFFB1}"/>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166378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893E-0B07-A54A-848F-012B5C7BF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E51AD-34FE-C749-8497-9ACAD6CEE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05147-629B-E34E-9A7C-FA9104E36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01C62-2C43-D24D-8AB9-15DFE83C503A}"/>
              </a:ext>
            </a:extLst>
          </p:cNvPr>
          <p:cNvSpPr>
            <a:spLocks noGrp="1"/>
          </p:cNvSpPr>
          <p:nvPr>
            <p:ph type="dt" sz="half" idx="10"/>
          </p:nvPr>
        </p:nvSpPr>
        <p:spPr/>
        <p:txBody>
          <a:bodyPr/>
          <a:lstStyle/>
          <a:p>
            <a:fld id="{135C9E76-9F5A-C24C-B94E-3ED12CE64D0E}" type="datetimeFigureOut">
              <a:rPr lang="en-US" smtClean="0"/>
              <a:t>9/18/20</a:t>
            </a:fld>
            <a:endParaRPr lang="en-US"/>
          </a:p>
        </p:txBody>
      </p:sp>
      <p:sp>
        <p:nvSpPr>
          <p:cNvPr id="6" name="Footer Placeholder 5">
            <a:extLst>
              <a:ext uri="{FF2B5EF4-FFF2-40B4-BE49-F238E27FC236}">
                <a16:creationId xmlns:a16="http://schemas.microsoft.com/office/drawing/2014/main" id="{A9FBB887-E96B-5C4B-9C87-F57C82060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18D4A-6002-9D4D-AEB0-E0C983DD06EE}"/>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102733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8F958-9AA9-9340-815C-813594093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8056E6-75E2-8A49-8CBF-58844ECB2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2869C-3ECD-E348-90AE-88FE40D8C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C9E76-9F5A-C24C-B94E-3ED12CE64D0E}" type="datetimeFigureOut">
              <a:rPr lang="en-US" smtClean="0"/>
              <a:t>9/18/20</a:t>
            </a:fld>
            <a:endParaRPr lang="en-US"/>
          </a:p>
        </p:txBody>
      </p:sp>
      <p:sp>
        <p:nvSpPr>
          <p:cNvPr id="5" name="Footer Placeholder 4">
            <a:extLst>
              <a:ext uri="{FF2B5EF4-FFF2-40B4-BE49-F238E27FC236}">
                <a16:creationId xmlns:a16="http://schemas.microsoft.com/office/drawing/2014/main" id="{19143DFE-D075-D145-BACB-6BF045882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CFEA2-57D9-DC4D-996F-06B01EC1A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3E42-3EB5-7246-BD16-359099A4D283}" type="slidenum">
              <a:rPr lang="en-US" smtClean="0"/>
              <a:t>‹#›</a:t>
            </a:fld>
            <a:endParaRPr lang="en-US"/>
          </a:p>
        </p:txBody>
      </p:sp>
    </p:spTree>
    <p:extLst>
      <p:ext uri="{BB962C8B-B14F-4D97-AF65-F5344CB8AC3E}">
        <p14:creationId xmlns:p14="http://schemas.microsoft.com/office/powerpoint/2010/main" val="82300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eeksforgeeks.org/java-util-hashmap-in-java/" TargetMode="External"/><Relationship Id="rId2" Type="http://schemas.openxmlformats.org/officeDocument/2006/relationships/hyperlink" Target="https://www.geeksforgeeks.org/set-in-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quiz.geeksforgeeks.org/hashset-in-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4B9E-1C6C-3842-9E44-59A7547B6767}"/>
              </a:ext>
            </a:extLst>
          </p:cNvPr>
          <p:cNvSpPr>
            <a:spLocks noGrp="1"/>
          </p:cNvSpPr>
          <p:nvPr>
            <p:ph type="ctrTitle"/>
          </p:nvPr>
        </p:nvSpPr>
        <p:spPr/>
        <p:txBody>
          <a:bodyPr/>
          <a:lstStyle/>
          <a:p>
            <a:r>
              <a:rPr lang="en-US" dirty="0"/>
              <a:t>Collection</a:t>
            </a:r>
          </a:p>
        </p:txBody>
      </p:sp>
      <p:sp>
        <p:nvSpPr>
          <p:cNvPr id="3" name="Subtitle 2">
            <a:extLst>
              <a:ext uri="{FF2B5EF4-FFF2-40B4-BE49-F238E27FC236}">
                <a16:creationId xmlns:a16="http://schemas.microsoft.com/office/drawing/2014/main" id="{B556E1EA-97FD-AE4F-A4DF-9E9F5C27CB8B}"/>
              </a:ext>
            </a:extLst>
          </p:cNvPr>
          <p:cNvSpPr>
            <a:spLocks noGrp="1"/>
          </p:cNvSpPr>
          <p:nvPr>
            <p:ph type="subTitle" idx="1"/>
          </p:nvPr>
        </p:nvSpPr>
        <p:spPr/>
        <p:txBody>
          <a:bodyPr/>
          <a:lstStyle/>
          <a:p>
            <a:r>
              <a:rPr lang="en-US" dirty="0"/>
              <a:t>By: Rohan Joshi</a:t>
            </a:r>
          </a:p>
        </p:txBody>
      </p:sp>
    </p:spTree>
    <p:extLst>
      <p:ext uri="{BB962C8B-B14F-4D97-AF65-F5344CB8AC3E}">
        <p14:creationId xmlns:p14="http://schemas.microsoft.com/office/powerpoint/2010/main" val="291426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EA85-23A3-934F-9DBD-81C8D474F373}"/>
              </a:ext>
            </a:extLst>
          </p:cNvPr>
          <p:cNvSpPr>
            <a:spLocks noGrp="1"/>
          </p:cNvSpPr>
          <p:nvPr>
            <p:ph type="title"/>
          </p:nvPr>
        </p:nvSpPr>
        <p:spPr/>
        <p:txBody>
          <a:bodyPr/>
          <a:lstStyle/>
          <a:p>
            <a:r>
              <a:rPr lang="en-US" dirty="0"/>
              <a:t>Collection Hierarchy</a:t>
            </a:r>
          </a:p>
        </p:txBody>
      </p:sp>
      <p:pic>
        <p:nvPicPr>
          <p:cNvPr id="4" name="Content Placeholder 3">
            <a:extLst>
              <a:ext uri="{FF2B5EF4-FFF2-40B4-BE49-F238E27FC236}">
                <a16:creationId xmlns:a16="http://schemas.microsoft.com/office/drawing/2014/main" id="{CEE365A8-B295-6548-ACBB-D98AC64E3F25}"/>
              </a:ext>
            </a:extLst>
          </p:cNvPr>
          <p:cNvPicPr>
            <a:picLocks noGrp="1" noChangeAspect="1"/>
          </p:cNvPicPr>
          <p:nvPr>
            <p:ph idx="1"/>
          </p:nvPr>
        </p:nvPicPr>
        <p:blipFill>
          <a:blip r:embed="rId2"/>
          <a:stretch>
            <a:fillRect/>
          </a:stretch>
        </p:blipFill>
        <p:spPr>
          <a:xfrm>
            <a:off x="2280213" y="1432085"/>
            <a:ext cx="7430947" cy="4667250"/>
          </a:xfrm>
          <a:prstGeom prst="rect">
            <a:avLst/>
          </a:prstGeom>
        </p:spPr>
      </p:pic>
      <p:sp>
        <p:nvSpPr>
          <p:cNvPr id="5" name="TextBox 4">
            <a:extLst>
              <a:ext uri="{FF2B5EF4-FFF2-40B4-BE49-F238E27FC236}">
                <a16:creationId xmlns:a16="http://schemas.microsoft.com/office/drawing/2014/main" id="{65A1E1BD-E447-484D-9502-6B91FB45943A}"/>
              </a:ext>
            </a:extLst>
          </p:cNvPr>
          <p:cNvSpPr txBox="1"/>
          <p:nvPr/>
        </p:nvSpPr>
        <p:spPr>
          <a:xfrm>
            <a:off x="1337162" y="6324447"/>
            <a:ext cx="10242219" cy="738664"/>
          </a:xfrm>
          <a:prstGeom prst="rect">
            <a:avLst/>
          </a:prstGeom>
          <a:noFill/>
        </p:spPr>
        <p:txBody>
          <a:bodyPr wrap="square" rtlCol="0">
            <a:spAutoFit/>
          </a:bodyPr>
          <a:lstStyle/>
          <a:p>
            <a:r>
              <a:rPr lang="en-US" sz="1400" dirty="0"/>
              <a:t>Retrieved from: </a:t>
            </a:r>
            <a:r>
              <a:rPr lang="en-US" sz="1400" dirty="0" err="1"/>
              <a:t>Scientech</a:t>
            </a:r>
            <a:r>
              <a:rPr lang="en-US" sz="1400" dirty="0"/>
              <a:t> Easy, </a:t>
            </a:r>
            <a:r>
              <a:rPr lang="en-US" sz="1400" b="1" dirty="0"/>
              <a:t>Collection Hierarchy in Java | Collection Interface. https://</a:t>
            </a:r>
            <a:r>
              <a:rPr lang="en-US" sz="1400" b="1" dirty="0" err="1"/>
              <a:t>www.scientecheasy.com</a:t>
            </a:r>
            <a:r>
              <a:rPr lang="en-US" sz="1400" b="1" dirty="0"/>
              <a:t>/2020/09/collection-hierarchy-in-</a:t>
            </a:r>
            <a:r>
              <a:rPr lang="en-US" sz="1400" b="1" dirty="0" err="1"/>
              <a:t>java.html</a:t>
            </a:r>
            <a:r>
              <a:rPr lang="en-US" sz="1400" b="1" dirty="0"/>
              <a:t>/</a:t>
            </a:r>
          </a:p>
          <a:p>
            <a:endParaRPr lang="en-US" sz="1400" dirty="0"/>
          </a:p>
        </p:txBody>
      </p:sp>
    </p:spTree>
    <p:extLst>
      <p:ext uri="{BB962C8B-B14F-4D97-AF65-F5344CB8AC3E}">
        <p14:creationId xmlns:p14="http://schemas.microsoft.com/office/powerpoint/2010/main" val="323906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9BC04-338E-9C41-A755-23DBA549D5C1}"/>
              </a:ext>
            </a:extLst>
          </p:cNvPr>
          <p:cNvSpPr>
            <a:spLocks noGrp="1"/>
          </p:cNvSpPr>
          <p:nvPr>
            <p:ph idx="1"/>
          </p:nvPr>
        </p:nvSpPr>
        <p:spPr>
          <a:xfrm>
            <a:off x="457955" y="395176"/>
            <a:ext cx="10515600" cy="5933195"/>
          </a:xfrm>
        </p:spPr>
        <p:txBody>
          <a:bodyPr>
            <a:normAutofit lnSpcReduction="10000"/>
          </a:bodyPr>
          <a:lstStyle/>
          <a:p>
            <a:r>
              <a:rPr lang="en-US" dirty="0">
                <a:solidFill>
                  <a:schemeClr val="accent2">
                    <a:lumMod val="75000"/>
                  </a:schemeClr>
                </a:solidFill>
              </a:rPr>
              <a:t>Collection is an Interface not a Class</a:t>
            </a:r>
          </a:p>
          <a:p>
            <a:r>
              <a:rPr lang="en-US" dirty="0">
                <a:solidFill>
                  <a:schemeClr val="accent2">
                    <a:lumMod val="75000"/>
                  </a:schemeClr>
                </a:solidFill>
              </a:rPr>
              <a:t>What is an Interface? </a:t>
            </a:r>
            <a:r>
              <a:rPr lang="en-US" dirty="0"/>
              <a:t>An interface is a completely "</a:t>
            </a:r>
            <a:r>
              <a:rPr lang="en-US" b="1" dirty="0"/>
              <a:t>abstract class</a:t>
            </a:r>
            <a:r>
              <a:rPr lang="en-US" dirty="0"/>
              <a:t>" that is used to group related methods with empty bodies</a:t>
            </a:r>
          </a:p>
          <a:p>
            <a:r>
              <a:rPr lang="en-US" dirty="0"/>
              <a:t>To access the interface methods, the interface must be "implemented" by another class with the implements keyword (instead of extends). The body of the interface method is provided by the "implement" class</a:t>
            </a:r>
          </a:p>
          <a:p>
            <a:r>
              <a:rPr lang="en-US" dirty="0">
                <a:solidFill>
                  <a:schemeClr val="accent2">
                    <a:lumMod val="75000"/>
                  </a:schemeClr>
                </a:solidFill>
              </a:rPr>
              <a:t>Why not to implement the interface directly, why to extend other classes that implement interface?</a:t>
            </a:r>
          </a:p>
          <a:p>
            <a:r>
              <a:rPr lang="en-US" dirty="0"/>
              <a:t>It is necessary that we should override all the methods from an Interface and the class we create may not need all the methods. All the classes like </a:t>
            </a:r>
            <a:r>
              <a:rPr lang="en-US" dirty="0" err="1"/>
              <a:t>ArrayList</a:t>
            </a:r>
            <a:r>
              <a:rPr lang="en-US" dirty="0"/>
              <a:t>, </a:t>
            </a:r>
            <a:r>
              <a:rPr lang="en-US" dirty="0" err="1"/>
              <a:t>Treeset</a:t>
            </a:r>
            <a:r>
              <a:rPr lang="en-US" dirty="0"/>
              <a:t> override all these methods from their particular Interfaces and then we can easily pick methods from the Parent class.</a:t>
            </a:r>
          </a:p>
        </p:txBody>
      </p:sp>
    </p:spTree>
    <p:extLst>
      <p:ext uri="{BB962C8B-B14F-4D97-AF65-F5344CB8AC3E}">
        <p14:creationId xmlns:p14="http://schemas.microsoft.com/office/powerpoint/2010/main" val="21803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D998-A299-254E-8CAA-1F6ED51C9821}"/>
              </a:ext>
            </a:extLst>
          </p:cNvPr>
          <p:cNvSpPr>
            <a:spLocks noGrp="1"/>
          </p:cNvSpPr>
          <p:nvPr>
            <p:ph type="title"/>
          </p:nvPr>
        </p:nvSpPr>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7E4CE21-9B4C-104D-8516-4AB270833123}"/>
              </a:ext>
            </a:extLst>
          </p:cNvPr>
          <p:cNvSpPr>
            <a:spLocks noGrp="1"/>
          </p:cNvSpPr>
          <p:nvPr>
            <p:ph idx="1"/>
          </p:nvPr>
        </p:nvSpPr>
        <p:spPr>
          <a:xfrm>
            <a:off x="711451" y="1336738"/>
            <a:ext cx="10515600" cy="4351338"/>
          </a:xfrm>
        </p:spPr>
        <p:txBody>
          <a:bodyPr/>
          <a:lstStyle/>
          <a:p>
            <a:r>
              <a:rPr lang="en-US" dirty="0" err="1"/>
              <a:t>Arraylist</a:t>
            </a:r>
            <a:r>
              <a:rPr lang="en-US" dirty="0"/>
              <a:t> is class that </a:t>
            </a:r>
            <a:r>
              <a:rPr lang="en-US" dirty="0">
                <a:solidFill>
                  <a:srgbClr val="92D050"/>
                </a:solidFill>
              </a:rPr>
              <a:t>implements</a:t>
            </a:r>
            <a:r>
              <a:rPr lang="en-US" dirty="0"/>
              <a:t> List Interface.</a:t>
            </a:r>
          </a:p>
          <a:p>
            <a:r>
              <a:rPr lang="en-US" dirty="0"/>
              <a:t>Unlike built in arrays, </a:t>
            </a:r>
            <a:r>
              <a:rPr lang="en-US" dirty="0" err="1"/>
              <a:t>ArrayList</a:t>
            </a:r>
            <a:r>
              <a:rPr lang="en-US" dirty="0"/>
              <a:t> is resizable and comes with many methods which are then used to manipulate this </a:t>
            </a:r>
            <a:r>
              <a:rPr lang="en-US" dirty="0" err="1"/>
              <a:t>ArrayList</a:t>
            </a:r>
            <a:r>
              <a:rPr lang="en-US" dirty="0"/>
              <a:t>.</a:t>
            </a:r>
          </a:p>
          <a:p>
            <a:r>
              <a:rPr lang="en-US" dirty="0"/>
              <a:t>We can perform many operations on </a:t>
            </a:r>
            <a:r>
              <a:rPr lang="en-US" dirty="0" err="1"/>
              <a:t>ArrayList</a:t>
            </a:r>
            <a:r>
              <a:rPr lang="en-US" dirty="0"/>
              <a:t> with methods like add(), remove(), get(), set().</a:t>
            </a:r>
          </a:p>
          <a:p>
            <a:r>
              <a:rPr lang="en-US" dirty="0"/>
              <a:t> We can set the datatype of an </a:t>
            </a:r>
            <a:r>
              <a:rPr lang="en-US" dirty="0" err="1"/>
              <a:t>ArrayList</a:t>
            </a:r>
            <a:r>
              <a:rPr lang="en-US" dirty="0"/>
              <a:t> as shown in the example </a:t>
            </a:r>
            <a:r>
              <a:rPr lang="en-US" dirty="0" err="1"/>
              <a:t>ArrayList</a:t>
            </a:r>
            <a:r>
              <a:rPr lang="en-US" dirty="0"/>
              <a:t>&lt;</a:t>
            </a:r>
            <a:r>
              <a:rPr lang="en-US" dirty="0">
                <a:solidFill>
                  <a:srgbClr val="92D050"/>
                </a:solidFill>
              </a:rPr>
              <a:t>String</a:t>
            </a:r>
            <a:r>
              <a:rPr lang="en-US" dirty="0"/>
              <a:t>&gt; cars = new </a:t>
            </a:r>
            <a:r>
              <a:rPr lang="en-US" dirty="0" err="1"/>
              <a:t>ArrayList</a:t>
            </a:r>
            <a:r>
              <a:rPr lang="en-US" dirty="0"/>
              <a:t>&lt;</a:t>
            </a:r>
            <a:r>
              <a:rPr lang="en-US" dirty="0">
                <a:solidFill>
                  <a:srgbClr val="92D050"/>
                </a:solidFill>
              </a:rPr>
              <a:t>String</a:t>
            </a:r>
            <a:r>
              <a:rPr lang="en-US" dirty="0"/>
              <a:t>&gt;</a:t>
            </a:r>
          </a:p>
          <a:p>
            <a:r>
              <a:rPr lang="en-US" dirty="0" err="1"/>
              <a:t>ArrayList</a:t>
            </a:r>
            <a:r>
              <a:rPr lang="en-US" dirty="0"/>
              <a:t> could be of any datatype String, Integer, Object.</a:t>
            </a:r>
          </a:p>
        </p:txBody>
      </p:sp>
    </p:spTree>
    <p:extLst>
      <p:ext uri="{BB962C8B-B14F-4D97-AF65-F5344CB8AC3E}">
        <p14:creationId xmlns:p14="http://schemas.microsoft.com/office/powerpoint/2010/main" val="173271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6B25-5620-FA43-A604-0D115FFB0076}"/>
              </a:ext>
            </a:extLst>
          </p:cNvPr>
          <p:cNvSpPr>
            <a:spLocks noGrp="1"/>
          </p:cNvSpPr>
          <p:nvPr>
            <p:ph type="title"/>
          </p:nvPr>
        </p:nvSpPr>
        <p:spPr>
          <a:xfrm>
            <a:off x="838200" y="101709"/>
            <a:ext cx="10515600" cy="1325563"/>
          </a:xfrm>
        </p:spPr>
        <p:txBody>
          <a:bodyPr/>
          <a:lstStyle/>
          <a:p>
            <a:r>
              <a:rPr lang="en-US" dirty="0"/>
              <a:t>LinkedList</a:t>
            </a:r>
          </a:p>
        </p:txBody>
      </p:sp>
      <p:sp>
        <p:nvSpPr>
          <p:cNvPr id="3" name="Content Placeholder 2">
            <a:extLst>
              <a:ext uri="{FF2B5EF4-FFF2-40B4-BE49-F238E27FC236}">
                <a16:creationId xmlns:a16="http://schemas.microsoft.com/office/drawing/2014/main" id="{0A964116-2B02-2D42-AFCB-795597BD941B}"/>
              </a:ext>
            </a:extLst>
          </p:cNvPr>
          <p:cNvSpPr>
            <a:spLocks noGrp="1"/>
          </p:cNvSpPr>
          <p:nvPr>
            <p:ph idx="1"/>
          </p:nvPr>
        </p:nvSpPr>
        <p:spPr>
          <a:xfrm>
            <a:off x="838200" y="1037973"/>
            <a:ext cx="10515600" cy="5281346"/>
          </a:xfrm>
        </p:spPr>
        <p:txBody>
          <a:bodyPr>
            <a:normAutofit/>
          </a:bodyPr>
          <a:lstStyle/>
          <a:p>
            <a:r>
              <a:rPr lang="en-US" dirty="0"/>
              <a:t>LinkedList is just like an </a:t>
            </a:r>
            <a:r>
              <a:rPr lang="en-US" dirty="0" err="1"/>
              <a:t>ArrayList</a:t>
            </a:r>
            <a:r>
              <a:rPr lang="en-US" dirty="0"/>
              <a:t> in which previous element holds the reference to the next element.</a:t>
            </a:r>
          </a:p>
          <a:p>
            <a:r>
              <a:rPr lang="en-US" dirty="0"/>
              <a:t>When to use </a:t>
            </a:r>
            <a:r>
              <a:rPr lang="en-US" dirty="0" err="1"/>
              <a:t>ArrayList</a:t>
            </a:r>
            <a:endParaRPr lang="en-US" dirty="0"/>
          </a:p>
          <a:p>
            <a:pPr lvl="1"/>
            <a:r>
              <a:rPr lang="en-US" dirty="0"/>
              <a:t>You want to access random items frequently</a:t>
            </a:r>
          </a:p>
          <a:p>
            <a:pPr lvl="1"/>
            <a:r>
              <a:rPr lang="en-US" dirty="0"/>
              <a:t>You only need to add or remove elements at the end of the list</a:t>
            </a:r>
          </a:p>
          <a:p>
            <a:r>
              <a:rPr lang="en-US" dirty="0"/>
              <a:t>When to use a LinkedList</a:t>
            </a:r>
          </a:p>
          <a:p>
            <a:pPr lvl="1"/>
            <a:r>
              <a:rPr lang="en-US" dirty="0"/>
              <a:t>You only use the list by looping through it instead of accessing random items</a:t>
            </a:r>
          </a:p>
          <a:p>
            <a:pPr lvl="1"/>
            <a:r>
              <a:rPr lang="en-US" dirty="0"/>
              <a:t>You frequently need to add and remove items from the beginning or middle of the list</a:t>
            </a:r>
          </a:p>
          <a:p>
            <a:r>
              <a:rPr lang="en-US" dirty="0"/>
              <a:t>There are two types of </a:t>
            </a:r>
            <a:r>
              <a:rPr lang="en-US" dirty="0" err="1"/>
              <a:t>LikedLists</a:t>
            </a:r>
            <a:r>
              <a:rPr lang="en-US" dirty="0"/>
              <a:t>. </a:t>
            </a:r>
            <a:r>
              <a:rPr lang="en-US" dirty="0">
                <a:solidFill>
                  <a:srgbClr val="92D050"/>
                </a:solidFill>
              </a:rPr>
              <a:t>Singly LinkedList </a:t>
            </a:r>
            <a:r>
              <a:rPr lang="en-US" dirty="0"/>
              <a:t>and </a:t>
            </a:r>
            <a:r>
              <a:rPr lang="en-US" dirty="0">
                <a:solidFill>
                  <a:srgbClr val="92D050"/>
                </a:solidFill>
              </a:rPr>
              <a:t>Doubly LinkedList</a:t>
            </a:r>
            <a:r>
              <a:rPr lang="en-US" dirty="0"/>
              <a:t>. Doubly </a:t>
            </a:r>
            <a:r>
              <a:rPr lang="en-US" dirty="0" err="1"/>
              <a:t>linkedlist</a:t>
            </a:r>
            <a:r>
              <a:rPr lang="en-US" dirty="0"/>
              <a:t> holds the reference to the previous element.</a:t>
            </a:r>
          </a:p>
          <a:p>
            <a:pPr marL="457200" lvl="1" indent="0">
              <a:buNone/>
            </a:pPr>
            <a:endParaRPr lang="en-US" dirty="0"/>
          </a:p>
          <a:p>
            <a:endParaRPr lang="en-US" dirty="0"/>
          </a:p>
        </p:txBody>
      </p:sp>
    </p:spTree>
    <p:extLst>
      <p:ext uri="{BB962C8B-B14F-4D97-AF65-F5344CB8AC3E}">
        <p14:creationId xmlns:p14="http://schemas.microsoft.com/office/powerpoint/2010/main" val="399679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E757-9742-1A48-B93A-BEE86CC5B819}"/>
              </a:ext>
            </a:extLst>
          </p:cNvPr>
          <p:cNvSpPr>
            <a:spLocks noGrp="1"/>
          </p:cNvSpPr>
          <p:nvPr>
            <p:ph type="title"/>
          </p:nvPr>
        </p:nvSpPr>
        <p:spPr/>
        <p:txBody>
          <a:bodyPr/>
          <a:lstStyle/>
          <a:p>
            <a:r>
              <a:rPr lang="en-US" dirty="0"/>
              <a:t>Vector</a:t>
            </a:r>
          </a:p>
        </p:txBody>
      </p:sp>
      <p:sp>
        <p:nvSpPr>
          <p:cNvPr id="3" name="Content Placeholder 2">
            <a:extLst>
              <a:ext uri="{FF2B5EF4-FFF2-40B4-BE49-F238E27FC236}">
                <a16:creationId xmlns:a16="http://schemas.microsoft.com/office/drawing/2014/main" id="{E9C89783-400D-874D-A7EC-5BADF68E4552}"/>
              </a:ext>
            </a:extLst>
          </p:cNvPr>
          <p:cNvSpPr>
            <a:spLocks noGrp="1"/>
          </p:cNvSpPr>
          <p:nvPr>
            <p:ph idx="1"/>
          </p:nvPr>
        </p:nvSpPr>
        <p:spPr/>
        <p:txBody>
          <a:bodyPr/>
          <a:lstStyle/>
          <a:p>
            <a:r>
              <a:rPr lang="en-US" dirty="0"/>
              <a:t>Vector class implements List interface. </a:t>
            </a:r>
          </a:p>
          <a:p>
            <a:r>
              <a:rPr lang="en-US" dirty="0"/>
              <a:t>Vectors are very similar to the </a:t>
            </a:r>
            <a:r>
              <a:rPr lang="en-US" dirty="0" err="1">
                <a:solidFill>
                  <a:srgbClr val="92D050"/>
                </a:solidFill>
              </a:rPr>
              <a:t>ArrayList</a:t>
            </a:r>
            <a:r>
              <a:rPr lang="en-US" dirty="0"/>
              <a:t> but the only difference is that vectors are </a:t>
            </a:r>
            <a:r>
              <a:rPr lang="en-US" dirty="0">
                <a:solidFill>
                  <a:srgbClr val="92D050"/>
                </a:solidFill>
              </a:rPr>
              <a:t>synchronized</a:t>
            </a:r>
            <a:r>
              <a:rPr lang="en-US" dirty="0"/>
              <a:t>. </a:t>
            </a:r>
          </a:p>
          <a:p>
            <a:r>
              <a:rPr lang="en-US" b="1" dirty="0"/>
              <a:t>Important points regarding Increment of vector capacity:</a:t>
            </a:r>
            <a:br>
              <a:rPr lang="en-US" dirty="0"/>
            </a:br>
            <a:r>
              <a:rPr lang="en-US" dirty="0"/>
              <a:t>If increment is specified, Vector will expand according to it in each allocation cycle but if increment is not specified then vector’s capacity get doubled in each allocation cycle.</a:t>
            </a:r>
          </a:p>
          <a:p>
            <a:r>
              <a:rPr lang="en-US" dirty="0"/>
              <a:t>Even Vector class have some inbuilt methods in it like add(), </a:t>
            </a:r>
            <a:r>
              <a:rPr lang="en-US" dirty="0" err="1"/>
              <a:t>addAll</a:t>
            </a:r>
            <a:r>
              <a:rPr lang="en-US" dirty="0"/>
              <a:t>().</a:t>
            </a:r>
          </a:p>
        </p:txBody>
      </p:sp>
    </p:spTree>
    <p:extLst>
      <p:ext uri="{BB962C8B-B14F-4D97-AF65-F5344CB8AC3E}">
        <p14:creationId xmlns:p14="http://schemas.microsoft.com/office/powerpoint/2010/main" val="44546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17CF-600E-0949-8E73-96CD5FF7F734}"/>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8EAC6AA1-1E16-EA40-8FB1-3B8316776CD4}"/>
              </a:ext>
            </a:extLst>
          </p:cNvPr>
          <p:cNvSpPr>
            <a:spLocks noGrp="1"/>
          </p:cNvSpPr>
          <p:nvPr>
            <p:ph idx="1"/>
          </p:nvPr>
        </p:nvSpPr>
        <p:spPr>
          <a:xfrm>
            <a:off x="838200" y="2032453"/>
            <a:ext cx="10515600" cy="4351338"/>
          </a:xfrm>
        </p:spPr>
        <p:txBody>
          <a:bodyPr/>
          <a:lstStyle/>
          <a:p>
            <a:r>
              <a:rPr lang="en-US" dirty="0"/>
              <a:t>The set interface present in the </a:t>
            </a:r>
            <a:r>
              <a:rPr lang="en-US" dirty="0">
                <a:solidFill>
                  <a:srgbClr val="92D050"/>
                </a:solidFill>
                <a:hlinkClick r:id="rId2">
                  <a:extLst>
                    <a:ext uri="{A12FA001-AC4F-418D-AE19-62706E023703}">
                      <ahyp:hlinkClr xmlns:ahyp="http://schemas.microsoft.com/office/drawing/2018/hyperlinkcolor" val="tx"/>
                    </a:ext>
                  </a:extLst>
                </a:hlinkClick>
              </a:rPr>
              <a:t>java.util</a:t>
            </a:r>
            <a:r>
              <a:rPr lang="en-US" dirty="0">
                <a:solidFill>
                  <a:srgbClr val="92D050"/>
                </a:solidFill>
              </a:rPr>
              <a:t> </a:t>
            </a:r>
            <a:r>
              <a:rPr lang="en-US" dirty="0"/>
              <a:t>package and extends the </a:t>
            </a:r>
            <a:r>
              <a:rPr lang="en-US" dirty="0">
                <a:solidFill>
                  <a:srgbClr val="92D050"/>
                </a:solidFill>
                <a:hlinkClick r:id="rId3">
                  <a:extLst>
                    <a:ext uri="{A12FA001-AC4F-418D-AE19-62706E023703}">
                      <ahyp:hlinkClr xmlns:ahyp="http://schemas.microsoft.com/office/drawing/2018/hyperlinkcolor" val="tx"/>
                    </a:ext>
                  </a:extLst>
                </a:hlinkClick>
              </a:rPr>
              <a:t>Collection interface</a:t>
            </a:r>
            <a:r>
              <a:rPr lang="en-US" dirty="0">
                <a:solidFill>
                  <a:srgbClr val="92D050"/>
                </a:solidFill>
              </a:rPr>
              <a:t> </a:t>
            </a:r>
            <a:r>
              <a:rPr lang="en-US" dirty="0"/>
              <a:t>is an unordered collection of objects in which duplicate values cannot be stored. </a:t>
            </a:r>
          </a:p>
          <a:p>
            <a:r>
              <a:rPr lang="en-US" dirty="0"/>
              <a:t>The interface Set, extends the </a:t>
            </a:r>
            <a:r>
              <a:rPr lang="en-US" dirty="0">
                <a:solidFill>
                  <a:srgbClr val="92D050"/>
                </a:solidFill>
              </a:rPr>
              <a:t>Collection</a:t>
            </a:r>
            <a:r>
              <a:rPr lang="en-US" dirty="0"/>
              <a:t> interface which extends </a:t>
            </a:r>
            <a:r>
              <a:rPr lang="en-US" dirty="0" err="1">
                <a:solidFill>
                  <a:srgbClr val="92D050"/>
                </a:solidFill>
              </a:rPr>
              <a:t>Iterable</a:t>
            </a:r>
            <a:r>
              <a:rPr lang="en-US" dirty="0">
                <a:solidFill>
                  <a:srgbClr val="92D050"/>
                </a:solidFill>
              </a:rPr>
              <a:t> </a:t>
            </a:r>
            <a:r>
              <a:rPr lang="en-US" dirty="0"/>
              <a:t>Interface.</a:t>
            </a:r>
          </a:p>
          <a:p>
            <a:r>
              <a:rPr lang="en-US" dirty="0"/>
              <a:t>Set class is further extended by </a:t>
            </a:r>
            <a:r>
              <a:rPr lang="en-US" dirty="0">
                <a:solidFill>
                  <a:srgbClr val="92D050"/>
                </a:solidFill>
              </a:rPr>
              <a:t>HashSet</a:t>
            </a:r>
            <a:r>
              <a:rPr lang="en-US" dirty="0"/>
              <a:t> and </a:t>
            </a:r>
            <a:r>
              <a:rPr lang="en-US" dirty="0" err="1">
                <a:solidFill>
                  <a:srgbClr val="92D050"/>
                </a:solidFill>
              </a:rPr>
              <a:t>LinkedHashSet</a:t>
            </a:r>
            <a:r>
              <a:rPr lang="en-US" dirty="0">
                <a:solidFill>
                  <a:srgbClr val="92D050"/>
                </a:solidFill>
              </a:rPr>
              <a:t>.</a:t>
            </a:r>
            <a:r>
              <a:rPr lang="en-US" dirty="0"/>
              <a:t> </a:t>
            </a:r>
          </a:p>
        </p:txBody>
      </p:sp>
    </p:spTree>
    <p:extLst>
      <p:ext uri="{BB962C8B-B14F-4D97-AF65-F5344CB8AC3E}">
        <p14:creationId xmlns:p14="http://schemas.microsoft.com/office/powerpoint/2010/main" val="31085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DC8F-F4E7-B94E-83AD-3CB0DFF3A03F}"/>
              </a:ext>
            </a:extLst>
          </p:cNvPr>
          <p:cNvSpPr>
            <a:spLocks noGrp="1"/>
          </p:cNvSpPr>
          <p:nvPr>
            <p:ph type="title"/>
          </p:nvPr>
        </p:nvSpPr>
        <p:spPr>
          <a:xfrm>
            <a:off x="838200" y="114754"/>
            <a:ext cx="10515600" cy="1325563"/>
          </a:xfrm>
        </p:spPr>
        <p:txBody>
          <a:bodyPr/>
          <a:lstStyle/>
          <a:p>
            <a:r>
              <a:rPr lang="en-US" dirty="0"/>
              <a:t>HashSet</a:t>
            </a:r>
          </a:p>
        </p:txBody>
      </p:sp>
      <p:sp>
        <p:nvSpPr>
          <p:cNvPr id="3" name="Content Placeholder 2">
            <a:extLst>
              <a:ext uri="{FF2B5EF4-FFF2-40B4-BE49-F238E27FC236}">
                <a16:creationId xmlns:a16="http://schemas.microsoft.com/office/drawing/2014/main" id="{09265125-11C8-9145-A67E-2BC485C621D4}"/>
              </a:ext>
            </a:extLst>
          </p:cNvPr>
          <p:cNvSpPr>
            <a:spLocks noGrp="1"/>
          </p:cNvSpPr>
          <p:nvPr>
            <p:ph idx="1"/>
          </p:nvPr>
        </p:nvSpPr>
        <p:spPr>
          <a:xfrm>
            <a:off x="762000" y="1873817"/>
            <a:ext cx="10515600" cy="4351338"/>
          </a:xfrm>
        </p:spPr>
        <p:txBody>
          <a:bodyPr/>
          <a:lstStyle/>
          <a:p>
            <a:r>
              <a:rPr lang="en-US" dirty="0"/>
              <a:t>The </a:t>
            </a:r>
            <a:r>
              <a:rPr lang="en-US" b="1" dirty="0">
                <a:solidFill>
                  <a:srgbClr val="92D050"/>
                </a:solidFill>
              </a:rPr>
              <a:t>HashSet</a:t>
            </a:r>
            <a:r>
              <a:rPr lang="en-US" dirty="0"/>
              <a:t> class implements the </a:t>
            </a:r>
            <a:r>
              <a:rPr lang="en-US" dirty="0">
                <a:solidFill>
                  <a:srgbClr val="92D050"/>
                </a:solidFill>
                <a:hlinkClick r:id="rId2">
                  <a:extLst>
                    <a:ext uri="{A12FA001-AC4F-418D-AE19-62706E023703}">
                      <ahyp:hlinkClr xmlns:ahyp="http://schemas.microsoft.com/office/drawing/2018/hyperlinkcolor" val="tx"/>
                    </a:ext>
                  </a:extLst>
                </a:hlinkClick>
              </a:rPr>
              <a:t>Set interface</a:t>
            </a:r>
            <a:r>
              <a:rPr lang="en-US" dirty="0"/>
              <a:t>, backed by a hash table which is actually a </a:t>
            </a:r>
            <a:r>
              <a:rPr lang="en-US" dirty="0">
                <a:solidFill>
                  <a:srgbClr val="92D050"/>
                </a:solidFill>
                <a:hlinkClick r:id="rId3">
                  <a:extLst>
                    <a:ext uri="{A12FA001-AC4F-418D-AE19-62706E023703}">
                      <ahyp:hlinkClr xmlns:ahyp="http://schemas.microsoft.com/office/drawing/2018/hyperlinkcolor" val="tx"/>
                    </a:ext>
                  </a:extLst>
                </a:hlinkClick>
              </a:rPr>
              <a:t>HashMap</a:t>
            </a:r>
            <a:r>
              <a:rPr lang="en-US" dirty="0"/>
              <a:t> instance. No guarantee is made as to the iteration order of the set which means that the class does not guarantee the constant order of elements over time. </a:t>
            </a:r>
          </a:p>
          <a:p>
            <a:r>
              <a:rPr lang="en-US" dirty="0"/>
              <a:t>HashSet does not allow the the user to insert duplicate values.</a:t>
            </a:r>
          </a:p>
          <a:p>
            <a:endParaRPr lang="en-US" dirty="0"/>
          </a:p>
        </p:txBody>
      </p:sp>
    </p:spTree>
    <p:extLst>
      <p:ext uri="{BB962C8B-B14F-4D97-AF65-F5344CB8AC3E}">
        <p14:creationId xmlns:p14="http://schemas.microsoft.com/office/powerpoint/2010/main" val="356875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8ACB-4402-D24A-8EA8-D33F9EAF885F}"/>
              </a:ext>
            </a:extLst>
          </p:cNvPr>
          <p:cNvSpPr>
            <a:spLocks noGrp="1"/>
          </p:cNvSpPr>
          <p:nvPr>
            <p:ph type="title"/>
          </p:nvPr>
        </p:nvSpPr>
        <p:spPr>
          <a:xfrm>
            <a:off x="838200" y="180068"/>
            <a:ext cx="10515600" cy="1325563"/>
          </a:xfrm>
        </p:spPr>
        <p:txBody>
          <a:bodyPr/>
          <a:lstStyle/>
          <a:p>
            <a:r>
              <a:rPr lang="en-US" dirty="0" err="1"/>
              <a:t>LinkedHashSet</a:t>
            </a:r>
            <a:endParaRPr lang="en-US" dirty="0"/>
          </a:p>
        </p:txBody>
      </p:sp>
      <p:sp>
        <p:nvSpPr>
          <p:cNvPr id="3" name="Content Placeholder 2">
            <a:extLst>
              <a:ext uri="{FF2B5EF4-FFF2-40B4-BE49-F238E27FC236}">
                <a16:creationId xmlns:a16="http://schemas.microsoft.com/office/drawing/2014/main" id="{71995E50-2813-AA4D-B378-591202795AD7}"/>
              </a:ext>
            </a:extLst>
          </p:cNvPr>
          <p:cNvSpPr>
            <a:spLocks noGrp="1"/>
          </p:cNvSpPr>
          <p:nvPr>
            <p:ph idx="1"/>
          </p:nvPr>
        </p:nvSpPr>
        <p:spPr>
          <a:xfrm>
            <a:off x="838200" y="1253331"/>
            <a:ext cx="10515600" cy="4351338"/>
          </a:xfrm>
        </p:spPr>
        <p:txBody>
          <a:bodyPr/>
          <a:lstStyle/>
          <a:p>
            <a:r>
              <a:rPr lang="en-US" dirty="0"/>
              <a:t>The </a:t>
            </a:r>
            <a:r>
              <a:rPr lang="en-US" b="1" dirty="0" err="1">
                <a:solidFill>
                  <a:srgbClr val="92D050"/>
                </a:solidFill>
              </a:rPr>
              <a:t>LinkedHashSet</a:t>
            </a:r>
            <a:r>
              <a:rPr lang="en-US" dirty="0">
                <a:solidFill>
                  <a:srgbClr val="92D050"/>
                </a:solidFill>
              </a:rPr>
              <a:t> </a:t>
            </a:r>
            <a:r>
              <a:rPr lang="en-US" dirty="0"/>
              <a:t>is an ordered version of </a:t>
            </a:r>
            <a:r>
              <a:rPr lang="en-US" dirty="0">
                <a:solidFill>
                  <a:srgbClr val="92D050"/>
                </a:solidFill>
                <a:hlinkClick r:id="rId2">
                  <a:extLst>
                    <a:ext uri="{A12FA001-AC4F-418D-AE19-62706E023703}">
                      <ahyp:hlinkClr xmlns:ahyp="http://schemas.microsoft.com/office/drawing/2018/hyperlinkcolor" val="tx"/>
                    </a:ext>
                  </a:extLst>
                </a:hlinkClick>
              </a:rPr>
              <a:t>HashSet</a:t>
            </a:r>
            <a:r>
              <a:rPr lang="en-US" dirty="0"/>
              <a:t> that maintains a doubly-linked List across all elements. When the iteration order is needed to be maintained this class is used.</a:t>
            </a:r>
          </a:p>
          <a:p>
            <a:r>
              <a:rPr lang="en-US" dirty="0"/>
              <a:t>When iterating through a</a:t>
            </a:r>
            <a:r>
              <a:rPr lang="en-US" dirty="0">
                <a:solidFill>
                  <a:srgbClr val="92D050"/>
                </a:solidFill>
              </a:rPr>
              <a:t> </a:t>
            </a:r>
            <a:r>
              <a:rPr lang="en-US" dirty="0">
                <a:solidFill>
                  <a:srgbClr val="92D050"/>
                </a:solidFill>
                <a:hlinkClick r:id="rId2">
                  <a:extLst>
                    <a:ext uri="{A12FA001-AC4F-418D-AE19-62706E023703}">
                      <ahyp:hlinkClr xmlns:ahyp="http://schemas.microsoft.com/office/drawing/2018/hyperlinkcolor" val="tx"/>
                    </a:ext>
                  </a:extLst>
                </a:hlinkClick>
              </a:rPr>
              <a:t>HashSet</a:t>
            </a:r>
            <a:r>
              <a:rPr lang="en-US" dirty="0">
                <a:solidFill>
                  <a:srgbClr val="92D050"/>
                </a:solidFill>
              </a:rPr>
              <a:t> </a:t>
            </a:r>
            <a:r>
              <a:rPr lang="en-US" dirty="0"/>
              <a:t>the order is unpredictable, while a </a:t>
            </a:r>
            <a:r>
              <a:rPr lang="en-US" dirty="0" err="1">
                <a:solidFill>
                  <a:srgbClr val="92D050"/>
                </a:solidFill>
              </a:rPr>
              <a:t>LinkedHashSet</a:t>
            </a:r>
            <a:r>
              <a:rPr lang="en-US" dirty="0"/>
              <a:t> lets us iterate through the elements in the order in which they were inserted.</a:t>
            </a:r>
          </a:p>
          <a:p>
            <a:endParaRPr lang="en-US" dirty="0"/>
          </a:p>
        </p:txBody>
      </p:sp>
    </p:spTree>
    <p:extLst>
      <p:ext uri="{BB962C8B-B14F-4D97-AF65-F5344CB8AC3E}">
        <p14:creationId xmlns:p14="http://schemas.microsoft.com/office/powerpoint/2010/main" val="2062730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614</Words>
  <Application>Microsoft Macintosh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Collection</vt:lpstr>
      <vt:lpstr>Collection Hierarchy</vt:lpstr>
      <vt:lpstr>PowerPoint Presentation</vt:lpstr>
      <vt:lpstr>ArrayList</vt:lpstr>
      <vt:lpstr>LinkedList</vt:lpstr>
      <vt:lpstr>Vector</vt:lpstr>
      <vt:lpstr>Set</vt:lpstr>
      <vt:lpstr>HashSet</vt:lpstr>
      <vt:lpstr>LinkedHashSet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Coolections</dc:title>
  <dc:creator>Rohan Sunil Joshi</dc:creator>
  <cp:lastModifiedBy>Rohan Sunil Joshi</cp:lastModifiedBy>
  <cp:revision>12</cp:revision>
  <dcterms:created xsi:type="dcterms:W3CDTF">2020-09-18T05:21:13Z</dcterms:created>
  <dcterms:modified xsi:type="dcterms:W3CDTF">2020-09-18T20:52:15Z</dcterms:modified>
</cp:coreProperties>
</file>