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Roboto"/>
      <p:regular r:id="rId28"/>
      <p:bold r:id="rId29"/>
      <p:italic r:id="rId30"/>
      <p:boldItalic r:id="rId31"/>
    </p:embeddedFont>
    <p:embeddedFont>
      <p:font typeface="Montserrat"/>
      <p:regular r:id="rId32"/>
      <p:bold r:id="rId33"/>
      <p:italic r:id="rId34"/>
      <p:boldItalic r:id="rId35"/>
    </p:embeddedFont>
    <p:embeddedFont>
      <p:font typeface="Noto Sans Symbols"/>
      <p:regular r:id="rId36"/>
      <p:bold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j9NnpAOsQBOvhMUNFQQBUZEY9/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font" Target="fonts/OpenSans-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Montserrat-bold.fntdata"/><Relationship Id="rId10" Type="http://schemas.openxmlformats.org/officeDocument/2006/relationships/slide" Target="slides/slide6.xml"/><Relationship Id="rId32" Type="http://schemas.openxmlformats.org/officeDocument/2006/relationships/font" Target="fonts/Montserrat-regular.fntdata"/><Relationship Id="rId13" Type="http://schemas.openxmlformats.org/officeDocument/2006/relationships/slide" Target="slides/slide9.xml"/><Relationship Id="rId35" Type="http://schemas.openxmlformats.org/officeDocument/2006/relationships/font" Target="fonts/Montserrat-boldItalic.fntdata"/><Relationship Id="rId12" Type="http://schemas.openxmlformats.org/officeDocument/2006/relationships/slide" Target="slides/slide8.xml"/><Relationship Id="rId34" Type="http://schemas.openxmlformats.org/officeDocument/2006/relationships/font" Target="fonts/Montserrat-italic.fntdata"/><Relationship Id="rId15" Type="http://schemas.openxmlformats.org/officeDocument/2006/relationships/slide" Target="slides/slide11.xml"/><Relationship Id="rId37" Type="http://schemas.openxmlformats.org/officeDocument/2006/relationships/font" Target="fonts/NotoSansSymbols-bold.fntdata"/><Relationship Id="rId14" Type="http://schemas.openxmlformats.org/officeDocument/2006/relationships/slide" Target="slides/slide10.xml"/><Relationship Id="rId36" Type="http://schemas.openxmlformats.org/officeDocument/2006/relationships/font" Target="fonts/NotoSansSymbols-regular.fntdata"/><Relationship Id="rId17" Type="http://schemas.openxmlformats.org/officeDocument/2006/relationships/slide" Target="slides/slide13.xml"/><Relationship Id="rId39" Type="http://schemas.openxmlformats.org/officeDocument/2006/relationships/font" Target="fonts/OpenSans-bold.fntdata"/><Relationship Id="rId16" Type="http://schemas.openxmlformats.org/officeDocument/2006/relationships/slide" Target="slides/slide12.xml"/><Relationship Id="rId38" Type="http://schemas.openxmlformats.org/officeDocument/2006/relationships/font" Target="fonts/OpenSans-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3"/>
          <p:cNvSpPr/>
          <p:nvPr>
            <p:ph idx="2" type="pic"/>
          </p:nvPr>
        </p:nvSpPr>
        <p:spPr>
          <a:xfrm>
            <a:off x="5183188" y="987425"/>
            <a:ext cx="6172200" cy="4873625"/>
          </a:xfrm>
          <a:prstGeom prst="rect">
            <a:avLst/>
          </a:prstGeom>
          <a:noFill/>
          <a:ln>
            <a:noFill/>
          </a:ln>
        </p:spPr>
      </p:sp>
      <p:sp>
        <p:nvSpPr>
          <p:cNvPr id="64" name="Google Shape;64;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447472"/>
            <a:ext cx="9144000" cy="280849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u="sng"/>
              <a:t>AIML Project</a:t>
            </a:r>
            <a:br>
              <a:rPr b="1" lang="en-US"/>
            </a:br>
            <a:r>
              <a:rPr b="1" lang="en-US"/>
              <a:t>Predicting Stock Prizes</a:t>
            </a:r>
            <a:endParaRPr/>
          </a:p>
        </p:txBody>
      </p:sp>
      <p:sp>
        <p:nvSpPr>
          <p:cNvPr id="85" name="Google Shape;85;p1"/>
          <p:cNvSpPr txBox="1"/>
          <p:nvPr>
            <p:ph idx="1" type="subTitle"/>
          </p:nvPr>
        </p:nvSpPr>
        <p:spPr>
          <a:xfrm>
            <a:off x="1300264" y="3852152"/>
            <a:ext cx="9144000" cy="210117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chemeClr val="dk1"/>
              </a:buClr>
              <a:buSzPct val="100000"/>
              <a:buNone/>
            </a:pPr>
            <a:r>
              <a:rPr lang="en-US" u="sng"/>
              <a:t>Team Members</a:t>
            </a:r>
            <a:endParaRPr/>
          </a:p>
          <a:p>
            <a:pPr indent="0" lvl="0" marL="0" rtl="0" algn="ctr">
              <a:lnSpc>
                <a:spcPct val="90000"/>
              </a:lnSpc>
              <a:spcBef>
                <a:spcPts val="1000"/>
              </a:spcBef>
              <a:spcAft>
                <a:spcPts val="0"/>
              </a:spcAft>
              <a:buClr>
                <a:schemeClr val="dk1"/>
              </a:buClr>
              <a:buSzPct val="100000"/>
              <a:buNone/>
            </a:pPr>
            <a:r>
              <a:t/>
            </a:r>
            <a:endParaRPr/>
          </a:p>
          <a:p>
            <a:pPr indent="0" lvl="7" marL="2286000" rtl="0" algn="l">
              <a:lnSpc>
                <a:spcPct val="90000"/>
              </a:lnSpc>
              <a:spcBef>
                <a:spcPts val="500"/>
              </a:spcBef>
              <a:spcAft>
                <a:spcPts val="0"/>
              </a:spcAft>
              <a:buClr>
                <a:srgbClr val="222222"/>
              </a:buClr>
              <a:buSzPct val="84210"/>
              <a:buNone/>
            </a:pPr>
            <a:r>
              <a:rPr b="0" i="0" lang="en-US" sz="1900">
                <a:solidFill>
                  <a:srgbClr val="222222"/>
                </a:solidFill>
                <a:latin typeface="Arial"/>
                <a:ea typeface="Arial"/>
                <a:cs typeface="Arial"/>
                <a:sym typeface="Arial"/>
              </a:rPr>
              <a:t>Team Member 1: 2210990738 (Rohan Kapoor)</a:t>
            </a:r>
            <a:endParaRPr sz="1900"/>
          </a:p>
          <a:p>
            <a:pPr indent="0" lvl="7" marL="2286000" rtl="0" algn="l">
              <a:lnSpc>
                <a:spcPct val="90000"/>
              </a:lnSpc>
              <a:spcBef>
                <a:spcPts val="500"/>
              </a:spcBef>
              <a:spcAft>
                <a:spcPts val="0"/>
              </a:spcAft>
              <a:buClr>
                <a:srgbClr val="222222"/>
              </a:buClr>
              <a:buSzPct val="84210"/>
              <a:buNone/>
            </a:pPr>
            <a:r>
              <a:rPr b="0" i="0" lang="en-US" sz="1900">
                <a:solidFill>
                  <a:srgbClr val="222222"/>
                </a:solidFill>
                <a:latin typeface="Arial"/>
                <a:ea typeface="Arial"/>
                <a:cs typeface="Arial"/>
                <a:sym typeface="Arial"/>
              </a:rPr>
              <a:t>Team Member 2: 2210990722 (Rhythm Trehan)</a:t>
            </a:r>
            <a:endParaRPr sz="1900"/>
          </a:p>
          <a:p>
            <a:pPr indent="0" lvl="7" marL="2286000" rtl="0" algn="l">
              <a:lnSpc>
                <a:spcPct val="90000"/>
              </a:lnSpc>
              <a:spcBef>
                <a:spcPts val="500"/>
              </a:spcBef>
              <a:spcAft>
                <a:spcPts val="0"/>
              </a:spcAft>
              <a:buClr>
                <a:srgbClr val="222222"/>
              </a:buClr>
              <a:buSzPct val="84210"/>
              <a:buNone/>
            </a:pPr>
            <a:r>
              <a:rPr b="0" i="0" lang="en-US" sz="1900">
                <a:solidFill>
                  <a:srgbClr val="222222"/>
                </a:solidFill>
                <a:latin typeface="Arial"/>
                <a:ea typeface="Arial"/>
                <a:cs typeface="Arial"/>
                <a:sym typeface="Arial"/>
              </a:rPr>
              <a:t>Team Member 3: 2210990129 (Anmol Singla)</a:t>
            </a:r>
            <a:endParaRPr sz="1900"/>
          </a:p>
          <a:p>
            <a:pPr indent="0" lvl="7" marL="2286000" rtl="0" algn="l">
              <a:lnSpc>
                <a:spcPct val="90000"/>
              </a:lnSpc>
              <a:spcBef>
                <a:spcPts val="500"/>
              </a:spcBef>
              <a:spcAft>
                <a:spcPts val="0"/>
              </a:spcAft>
              <a:buClr>
                <a:srgbClr val="222222"/>
              </a:buClr>
              <a:buSzPct val="84210"/>
              <a:buNone/>
            </a:pPr>
            <a:r>
              <a:rPr b="0" i="0" lang="en-US" sz="1900">
                <a:solidFill>
                  <a:srgbClr val="222222"/>
                </a:solidFill>
                <a:latin typeface="Arial"/>
                <a:ea typeface="Arial"/>
                <a:cs typeface="Arial"/>
                <a:sym typeface="Arial"/>
              </a:rPr>
              <a:t>Team Member 4: 2210990136 (Ansh Khurana)</a:t>
            </a:r>
            <a:endParaRPr sz="1900"/>
          </a:p>
          <a:p>
            <a:pPr indent="0" lvl="0" marL="0" rtl="0" algn="ctr">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nvSpPr>
        <p:spPr>
          <a:xfrm>
            <a:off x="810600" y="176775"/>
            <a:ext cx="10779900" cy="80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FF0000"/>
                </a:solidFill>
                <a:latin typeface="Arial"/>
                <a:ea typeface="Arial"/>
                <a:cs typeface="Arial"/>
                <a:sym typeface="Arial"/>
              </a:rPr>
              <a:t>Line </a:t>
            </a:r>
            <a:r>
              <a:rPr b="1" i="0" lang="en-US" sz="2800">
                <a:solidFill>
                  <a:srgbClr val="FF0000"/>
                </a:solidFill>
                <a:latin typeface="Arial"/>
                <a:ea typeface="Arial"/>
                <a:cs typeface="Arial"/>
                <a:sym typeface="Arial"/>
              </a:rPr>
              <a:t>plot to visualize the closing prices over time</a:t>
            </a:r>
            <a:r>
              <a:rPr i="0" lang="en-US" sz="1800">
                <a:solidFill>
                  <a:srgbClr val="FF0000"/>
                </a:solidFill>
                <a:latin typeface="Arial"/>
                <a:ea typeface="Arial"/>
                <a:cs typeface="Arial"/>
                <a:sym typeface="Arial"/>
              </a:rPr>
              <a:t>.</a:t>
            </a:r>
            <a:br>
              <a:rPr lang="en-US" sz="1800">
                <a:solidFill>
                  <a:schemeClr val="lt2"/>
                </a:solidFill>
                <a:latin typeface="Calibri"/>
                <a:ea typeface="Calibri"/>
                <a:cs typeface="Calibri"/>
                <a:sym typeface="Calibri"/>
              </a:rPr>
            </a:br>
            <a:endParaRPr sz="1800">
              <a:solidFill>
                <a:schemeClr val="lt2"/>
              </a:solidFill>
              <a:latin typeface="Calibri"/>
              <a:ea typeface="Calibri"/>
              <a:cs typeface="Calibri"/>
              <a:sym typeface="Calibri"/>
            </a:endParaRPr>
          </a:p>
        </p:txBody>
      </p:sp>
      <p:pic>
        <p:nvPicPr>
          <p:cNvPr id="149" name="Google Shape;149;p10"/>
          <p:cNvPicPr preferRelativeResize="0"/>
          <p:nvPr/>
        </p:nvPicPr>
        <p:blipFill rotWithShape="1">
          <a:blip r:embed="rId3">
            <a:alphaModFix/>
          </a:blip>
          <a:srcRect b="0" l="0" r="0" t="0"/>
          <a:stretch/>
        </p:blipFill>
        <p:spPr>
          <a:xfrm>
            <a:off x="2489200" y="3317700"/>
            <a:ext cx="7213600" cy="3272993"/>
          </a:xfrm>
          <a:prstGeom prst="rect">
            <a:avLst/>
          </a:prstGeom>
          <a:noFill/>
          <a:ln>
            <a:noFill/>
          </a:ln>
        </p:spPr>
      </p:pic>
      <p:sp>
        <p:nvSpPr>
          <p:cNvPr id="150" name="Google Shape;150;p10"/>
          <p:cNvSpPr txBox="1"/>
          <p:nvPr/>
        </p:nvSpPr>
        <p:spPr>
          <a:xfrm>
            <a:off x="528320" y="843726"/>
            <a:ext cx="10779900" cy="2632200"/>
          </a:xfrm>
          <a:prstGeom prst="rect">
            <a:avLst/>
          </a:prstGeom>
          <a:noFill/>
          <a:ln>
            <a:noFill/>
          </a:ln>
        </p:spPr>
        <p:txBody>
          <a:bodyPr anchorCtr="0" anchor="t" bIns="45700" lIns="91425" spcFirstLastPara="1" rIns="91425" wrap="square" tIns="45700">
            <a:spAutoFit/>
          </a:bodyPr>
          <a:lstStyle/>
          <a:p>
            <a:pPr indent="-107950" lvl="0" marL="0" marR="0" rtl="0" algn="l">
              <a:spcBef>
                <a:spcPts val="0"/>
              </a:spcBef>
              <a:spcAft>
                <a:spcPts val="0"/>
              </a:spcAft>
              <a:buClr>
                <a:srgbClr val="D5D5D5"/>
              </a:buClr>
              <a:buSzPts val="1700"/>
              <a:buFont typeface="Arial"/>
              <a:buChar char="•"/>
            </a:pPr>
            <a:r>
              <a:rPr i="0" lang="en-US" sz="1700">
                <a:solidFill>
                  <a:srgbClr val="D5D5D5"/>
                </a:solidFill>
                <a:latin typeface="Times New Roman"/>
                <a:ea typeface="Times New Roman"/>
                <a:cs typeface="Times New Roman"/>
                <a:sym typeface="Times New Roman"/>
              </a:rPr>
              <a:t>     </a:t>
            </a:r>
            <a:r>
              <a:rPr b="1" i="0" lang="en-US" sz="1700">
                <a:solidFill>
                  <a:schemeClr val="dk1"/>
                </a:solidFill>
                <a:latin typeface="Times New Roman"/>
                <a:ea typeface="Times New Roman"/>
                <a:cs typeface="Times New Roman"/>
                <a:sym typeface="Times New Roman"/>
              </a:rPr>
              <a:t>Line plots </a:t>
            </a:r>
            <a:r>
              <a:rPr i="0" lang="en-US" sz="1700">
                <a:solidFill>
                  <a:schemeClr val="dk1"/>
                </a:solidFill>
                <a:latin typeface="Times New Roman"/>
                <a:ea typeface="Times New Roman"/>
                <a:cs typeface="Times New Roman"/>
                <a:sym typeface="Times New Roman"/>
              </a:rPr>
              <a:t>are suitable for showing how a particular variable changes over a continuous range of values.</a:t>
            </a:r>
            <a:endParaRPr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400">
              <a:latin typeface="Times New Roman"/>
              <a:ea typeface="Times New Roman"/>
              <a:cs typeface="Times New Roman"/>
              <a:sym typeface="Times New Roman"/>
            </a:endParaRPr>
          </a:p>
          <a:p>
            <a:pPr indent="-107950" lvl="0" marL="342900" marR="0" rtl="0" algn="l">
              <a:spcBef>
                <a:spcPts val="0"/>
              </a:spcBef>
              <a:spcAft>
                <a:spcPts val="0"/>
              </a:spcAft>
              <a:buClr>
                <a:srgbClr val="212121"/>
              </a:buClr>
              <a:buSzPts val="1700"/>
              <a:buFont typeface="Arial"/>
              <a:buChar char="•"/>
            </a:pPr>
            <a:r>
              <a:rPr b="1" lang="en-US" sz="1700">
                <a:solidFill>
                  <a:srgbClr val="212121"/>
                </a:solidFill>
                <a:latin typeface="Times New Roman"/>
                <a:ea typeface="Times New Roman"/>
                <a:cs typeface="Times New Roman"/>
                <a:sym typeface="Times New Roman"/>
              </a:rPr>
              <a:t> </a:t>
            </a:r>
            <a:r>
              <a:rPr b="1" i="0" lang="en-US" sz="1700" u="none" strike="noStrike">
                <a:solidFill>
                  <a:srgbClr val="212121"/>
                </a:solidFill>
                <a:latin typeface="Times New Roman"/>
                <a:ea typeface="Times New Roman"/>
                <a:cs typeface="Times New Roman"/>
                <a:sym typeface="Times New Roman"/>
              </a:rPr>
              <a:t>Positive Business </a:t>
            </a:r>
            <a:r>
              <a:rPr b="1" i="0" lang="en-US" sz="1700" u="none" strike="noStrike">
                <a:solidFill>
                  <a:srgbClr val="212121"/>
                </a:solidFill>
                <a:latin typeface="Times New Roman"/>
                <a:ea typeface="Times New Roman"/>
                <a:cs typeface="Times New Roman"/>
                <a:sym typeface="Times New Roman"/>
              </a:rPr>
              <a:t>Impact</a:t>
            </a:r>
            <a:r>
              <a:rPr b="1" lang="en-US" sz="1700">
                <a:solidFill>
                  <a:srgbClr val="212121"/>
                </a:solidFill>
                <a:latin typeface="Times New Roman"/>
                <a:ea typeface="Times New Roman"/>
                <a:cs typeface="Times New Roman"/>
                <a:sym typeface="Times New Roman"/>
              </a:rPr>
              <a:t>:</a:t>
            </a:r>
            <a:r>
              <a:rPr i="0" lang="en-US" sz="1700" u="none" strike="noStrike">
                <a:solidFill>
                  <a:srgbClr val="212121"/>
                </a:solidFill>
                <a:latin typeface="Times New Roman"/>
                <a:ea typeface="Times New Roman"/>
                <a:cs typeface="Times New Roman"/>
                <a:sym typeface="Times New Roman"/>
              </a:rPr>
              <a:t> By understanding the trend, volatility, and key turning points in the stock's price movement, investors and traders can make more informed decisions about when to buy, sell, or hold the stock. This can potentially lead to better investment outcomes and increased profitability.</a:t>
            </a:r>
            <a:endParaRPr sz="1700">
              <a:latin typeface="Times New Roman"/>
              <a:ea typeface="Times New Roman"/>
              <a:cs typeface="Times New Roman"/>
              <a:sym typeface="Times New Roman"/>
            </a:endParaRPr>
          </a:p>
          <a:p>
            <a:pPr indent="0" lvl="0" marL="457200" marR="0" rtl="0" algn="l">
              <a:spcBef>
                <a:spcPts val="0"/>
              </a:spcBef>
              <a:spcAft>
                <a:spcPts val="0"/>
              </a:spcAft>
              <a:buNone/>
            </a:pPr>
            <a:r>
              <a:t/>
            </a:r>
            <a:endParaRPr sz="800">
              <a:latin typeface="Times New Roman"/>
              <a:ea typeface="Times New Roman"/>
              <a:cs typeface="Times New Roman"/>
              <a:sym typeface="Times New Roman"/>
            </a:endParaRPr>
          </a:p>
          <a:p>
            <a:pPr indent="-107950" lvl="0" marL="342900" marR="0" rtl="0" algn="l">
              <a:spcBef>
                <a:spcPts val="0"/>
              </a:spcBef>
              <a:spcAft>
                <a:spcPts val="0"/>
              </a:spcAft>
              <a:buClr>
                <a:srgbClr val="212121"/>
              </a:buClr>
              <a:buSzPts val="1700"/>
              <a:buFont typeface="Arial"/>
              <a:buChar char="•"/>
            </a:pPr>
            <a:r>
              <a:rPr b="1" lang="en-US" sz="1700">
                <a:solidFill>
                  <a:srgbClr val="212121"/>
                </a:solidFill>
                <a:latin typeface="Times New Roman"/>
                <a:ea typeface="Times New Roman"/>
                <a:cs typeface="Times New Roman"/>
                <a:sym typeface="Times New Roman"/>
              </a:rPr>
              <a:t> Negative Business Impact: </a:t>
            </a:r>
            <a:r>
              <a:rPr lang="en-US" sz="1700">
                <a:solidFill>
                  <a:srgbClr val="212121"/>
                </a:solidFill>
                <a:latin typeface="Times New Roman"/>
                <a:ea typeface="Times New Roman"/>
                <a:cs typeface="Times New Roman"/>
                <a:sym typeface="Times New Roman"/>
              </a:rPr>
              <a:t>I</a:t>
            </a:r>
            <a:r>
              <a:rPr i="0" lang="en-US" sz="1700" u="none" strike="noStrike">
                <a:solidFill>
                  <a:srgbClr val="212121"/>
                </a:solidFill>
                <a:latin typeface="Times New Roman"/>
                <a:ea typeface="Times New Roman"/>
                <a:cs typeface="Times New Roman"/>
                <a:sym typeface="Times New Roman"/>
              </a:rPr>
              <a:t>nsights might lead to negative growth of the company as well. For ex: if the chart reveals a consistent downtrend or encounters resistance at key price levels, it may signal underlying weaknesses in the company's fundamentals or market sentiment. This could result in negative growth as investors lose confidence in the stock's potential for future appreciation.</a:t>
            </a:r>
            <a:br>
              <a:rPr lang="en-US" sz="1700">
                <a:solidFill>
                  <a:schemeClr val="dk1"/>
                </a:solidFill>
                <a:latin typeface="Times New Roman"/>
                <a:ea typeface="Times New Roman"/>
                <a:cs typeface="Times New Roman"/>
                <a:sym typeface="Times New Roman"/>
              </a:rPr>
            </a:b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nvSpPr>
        <p:spPr>
          <a:xfrm>
            <a:off x="1554480" y="180271"/>
            <a:ext cx="9255760" cy="80021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FF0000"/>
                </a:solidFill>
                <a:latin typeface="Arial"/>
                <a:ea typeface="Arial"/>
                <a:cs typeface="Arial"/>
                <a:sym typeface="Arial"/>
              </a:rPr>
              <a:t>B</a:t>
            </a:r>
            <a:r>
              <a:rPr b="1" i="0" lang="en-US" sz="2800">
                <a:solidFill>
                  <a:srgbClr val="FF0000"/>
                </a:solidFill>
                <a:latin typeface="Arial"/>
                <a:ea typeface="Arial"/>
                <a:cs typeface="Arial"/>
                <a:sym typeface="Arial"/>
              </a:rPr>
              <a:t>ar plot to visualize the trading volume over time</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56" name="Google Shape;156;p11"/>
          <p:cNvPicPr preferRelativeResize="0"/>
          <p:nvPr/>
        </p:nvPicPr>
        <p:blipFill rotWithShape="1">
          <a:blip r:embed="rId3">
            <a:alphaModFix/>
          </a:blip>
          <a:srcRect b="0" l="0" r="0" t="0"/>
          <a:stretch/>
        </p:blipFill>
        <p:spPr>
          <a:xfrm>
            <a:off x="1402075" y="3313525"/>
            <a:ext cx="9387850" cy="3379625"/>
          </a:xfrm>
          <a:prstGeom prst="rect">
            <a:avLst/>
          </a:prstGeom>
          <a:noFill/>
          <a:ln>
            <a:noFill/>
          </a:ln>
        </p:spPr>
      </p:pic>
      <p:sp>
        <p:nvSpPr>
          <p:cNvPr id="157" name="Google Shape;157;p11"/>
          <p:cNvSpPr txBox="1"/>
          <p:nvPr/>
        </p:nvSpPr>
        <p:spPr>
          <a:xfrm>
            <a:off x="781775" y="743750"/>
            <a:ext cx="10599900" cy="3570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B</a:t>
            </a:r>
            <a:r>
              <a:rPr b="1" i="0" lang="en-US" sz="1700">
                <a:solidFill>
                  <a:schemeClr val="dk1"/>
                </a:solidFill>
                <a:latin typeface="Times New Roman"/>
                <a:ea typeface="Times New Roman"/>
                <a:cs typeface="Times New Roman"/>
                <a:sym typeface="Times New Roman"/>
              </a:rPr>
              <a:t>ar chart </a:t>
            </a:r>
            <a:r>
              <a:rPr i="0" lang="en-US" sz="1700">
                <a:solidFill>
                  <a:schemeClr val="dk1"/>
                </a:solidFill>
                <a:latin typeface="Times New Roman"/>
                <a:ea typeface="Times New Roman"/>
                <a:cs typeface="Times New Roman"/>
                <a:sym typeface="Times New Roman"/>
              </a:rPr>
              <a:t>to visualize the trading volume over time because it effectively displays the level of trading activity for the stock on each trading day. </a:t>
            </a:r>
            <a:r>
              <a:rPr b="1" lang="en-US" sz="1700">
                <a:solidFill>
                  <a:schemeClr val="dk1"/>
                </a:solidFill>
                <a:latin typeface="Times New Roman"/>
                <a:ea typeface="Times New Roman"/>
                <a:cs typeface="Times New Roman"/>
                <a:sym typeface="Times New Roman"/>
              </a:rPr>
              <a:t>W</a:t>
            </a:r>
            <a:r>
              <a:rPr b="1" i="0" lang="en-US" sz="1700">
                <a:solidFill>
                  <a:schemeClr val="dk1"/>
                </a:solidFill>
                <a:latin typeface="Times New Roman"/>
                <a:ea typeface="Times New Roman"/>
                <a:cs typeface="Times New Roman"/>
                <a:sym typeface="Times New Roman"/>
              </a:rPr>
              <a:t>hy this chart was chosen</a:t>
            </a:r>
            <a:r>
              <a:rPr b="1" lang="en-US" sz="1700">
                <a:solidFill>
                  <a:schemeClr val="dk1"/>
                </a:solidFill>
                <a:latin typeface="Times New Roman"/>
                <a:ea typeface="Times New Roman"/>
                <a:cs typeface="Times New Roman"/>
                <a:sym typeface="Times New Roman"/>
              </a:rPr>
              <a:t>:</a:t>
            </a:r>
            <a:endParaRPr b="1" sz="1700">
              <a:latin typeface="Times New Roman"/>
              <a:ea typeface="Times New Roman"/>
              <a:cs typeface="Times New Roman"/>
              <a:sym typeface="Times New Roman"/>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 1)	</a:t>
            </a:r>
            <a:r>
              <a:rPr i="0" lang="en-US" sz="1700">
                <a:solidFill>
                  <a:schemeClr val="dk1"/>
                </a:solidFill>
                <a:latin typeface="Times New Roman"/>
                <a:ea typeface="Times New Roman"/>
                <a:cs typeface="Times New Roman"/>
                <a:sym typeface="Times New Roman"/>
              </a:rPr>
              <a:t>Quantitative Comparison</a:t>
            </a:r>
            <a:r>
              <a:rPr lang="en-US" sz="1700">
                <a:solidFill>
                  <a:schemeClr val="dk1"/>
                </a:solidFill>
                <a:latin typeface="Times New Roman"/>
                <a:ea typeface="Times New Roman"/>
                <a:cs typeface="Times New Roman"/>
                <a:sym typeface="Times New Roman"/>
              </a:rPr>
              <a:t>                                              2)	</a:t>
            </a:r>
            <a:r>
              <a:rPr i="0" lang="en-US" sz="1700">
                <a:solidFill>
                  <a:schemeClr val="dk1"/>
                </a:solidFill>
                <a:latin typeface="Times New Roman"/>
                <a:ea typeface="Times New Roman"/>
                <a:cs typeface="Times New Roman"/>
                <a:sym typeface="Times New Roman"/>
              </a:rPr>
              <a:t>Highlighting Peaks and Troughs</a:t>
            </a:r>
            <a:endParaRPr sz="1700">
              <a:latin typeface="Times New Roman"/>
              <a:ea typeface="Times New Roman"/>
              <a:cs typeface="Times New Roman"/>
              <a:sym typeface="Times New Roman"/>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 3)	</a:t>
            </a:r>
            <a:r>
              <a:rPr i="0" lang="en-US" sz="1700">
                <a:solidFill>
                  <a:schemeClr val="dk1"/>
                </a:solidFill>
                <a:latin typeface="Times New Roman"/>
                <a:ea typeface="Times New Roman"/>
                <a:cs typeface="Times New Roman"/>
                <a:sym typeface="Times New Roman"/>
              </a:rPr>
              <a:t>Simple and Intuitive</a:t>
            </a:r>
            <a:r>
              <a:rPr lang="en-US" sz="1700">
                <a:latin typeface="Times New Roman"/>
                <a:ea typeface="Times New Roman"/>
                <a:cs typeface="Times New Roman"/>
                <a:sym typeface="Times New Roman"/>
              </a:rPr>
              <a:t>							 4)	</a:t>
            </a:r>
            <a:r>
              <a:rPr i="0" lang="en-US" sz="1700">
                <a:solidFill>
                  <a:schemeClr val="dk1"/>
                </a:solidFill>
                <a:latin typeface="Times New Roman"/>
                <a:ea typeface="Times New Roman"/>
                <a:cs typeface="Times New Roman"/>
                <a:sym typeface="Times New Roman"/>
              </a:rPr>
              <a:t>Clear Presentation of Data</a:t>
            </a:r>
            <a:endParaRPr i="0"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5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A</a:t>
            </a:r>
            <a:r>
              <a:rPr b="1" i="0" lang="en-US" sz="1700">
                <a:solidFill>
                  <a:schemeClr val="dk1"/>
                </a:solidFill>
                <a:latin typeface="Times New Roman"/>
                <a:ea typeface="Times New Roman"/>
                <a:cs typeface="Times New Roman"/>
                <a:sym typeface="Times New Roman"/>
              </a:rPr>
              <a:t>ny insights that lead to negative growth?</a:t>
            </a:r>
            <a:endParaRPr sz="1700">
              <a:latin typeface="Times New Roman"/>
              <a:ea typeface="Times New Roman"/>
              <a:cs typeface="Times New Roman"/>
              <a:sym typeface="Times New Roman"/>
            </a:endParaRPr>
          </a:p>
          <a:p>
            <a:pPr indent="0" lvl="0" marL="0" marR="0" rtl="0" algn="l">
              <a:spcBef>
                <a:spcPts val="0"/>
              </a:spcBef>
              <a:spcAft>
                <a:spcPts val="0"/>
              </a:spcAft>
              <a:buNone/>
            </a:pPr>
            <a:r>
              <a:rPr i="0" lang="en-US" sz="1700">
                <a:solidFill>
                  <a:schemeClr val="dk1"/>
                </a:solidFill>
                <a:latin typeface="Times New Roman"/>
                <a:ea typeface="Times New Roman"/>
                <a:cs typeface="Times New Roman"/>
                <a:sym typeface="Times New Roman"/>
              </a:rPr>
              <a:t>There can be a negative growth impact from the plot as for ex: persistent low trading volumes, especially during price declines, may indicate a lack of investor interest or support for the stock. This could lead to negative growth as reduced trading activity may result in wider bid-ask spreads, making it more challenging for investors to execute trades at favorable prices.</a:t>
            </a:r>
            <a:endParaRPr i="0"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i="0"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i="0" sz="17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2"/>
          <p:cNvPicPr preferRelativeResize="0"/>
          <p:nvPr/>
        </p:nvPicPr>
        <p:blipFill rotWithShape="1">
          <a:blip r:embed="rId3">
            <a:alphaModFix/>
          </a:blip>
          <a:srcRect b="0" l="0" r="0" t="0"/>
          <a:stretch/>
        </p:blipFill>
        <p:spPr>
          <a:xfrm>
            <a:off x="1759675" y="2977875"/>
            <a:ext cx="8722426" cy="3606076"/>
          </a:xfrm>
          <a:prstGeom prst="rect">
            <a:avLst/>
          </a:prstGeom>
          <a:noFill/>
          <a:ln>
            <a:noFill/>
          </a:ln>
        </p:spPr>
      </p:pic>
      <p:sp>
        <p:nvSpPr>
          <p:cNvPr id="163" name="Google Shape;163;p12"/>
          <p:cNvSpPr txBox="1"/>
          <p:nvPr/>
        </p:nvSpPr>
        <p:spPr>
          <a:xfrm>
            <a:off x="1493003" y="190431"/>
            <a:ext cx="9255760" cy="80021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FF0000"/>
                </a:solidFill>
                <a:latin typeface="Calibri"/>
                <a:ea typeface="Calibri"/>
                <a:cs typeface="Calibri"/>
                <a:sym typeface="Calibri"/>
              </a:rPr>
              <a:t>Scatter Plot - Opening vs Closing Prices</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64" name="Google Shape;164;p12"/>
          <p:cNvSpPr txBox="1"/>
          <p:nvPr/>
        </p:nvSpPr>
        <p:spPr>
          <a:xfrm>
            <a:off x="1096775" y="663850"/>
            <a:ext cx="9651900" cy="252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S</a:t>
            </a:r>
            <a:r>
              <a:rPr b="1" i="0" lang="en-US" sz="1700">
                <a:solidFill>
                  <a:schemeClr val="dk1"/>
                </a:solidFill>
                <a:latin typeface="Times New Roman"/>
                <a:ea typeface="Times New Roman"/>
                <a:cs typeface="Times New Roman"/>
                <a:sym typeface="Times New Roman"/>
              </a:rPr>
              <a:t>catter plot </a:t>
            </a:r>
            <a:r>
              <a:rPr i="0" lang="en-US" sz="1700">
                <a:solidFill>
                  <a:schemeClr val="dk1"/>
                </a:solidFill>
                <a:latin typeface="Times New Roman"/>
                <a:ea typeface="Times New Roman"/>
                <a:cs typeface="Times New Roman"/>
                <a:sym typeface="Times New Roman"/>
              </a:rPr>
              <a:t>to visualize the relationship between opening and closing prices because it allows us to explore the correlation between these two variables for each trading day.</a:t>
            </a:r>
            <a:endParaRPr i="0"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5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i="0" lang="en-US" sz="1700">
                <a:solidFill>
                  <a:schemeClr val="dk1"/>
                </a:solidFill>
                <a:latin typeface="Times New Roman"/>
                <a:ea typeface="Times New Roman"/>
                <a:cs typeface="Times New Roman"/>
                <a:sym typeface="Times New Roman"/>
              </a:rPr>
              <a:t>From the scatter plot showing the relationship between opening and closing prices, several </a:t>
            </a:r>
            <a:r>
              <a:rPr b="1" i="0" lang="en-US" sz="1700">
                <a:solidFill>
                  <a:schemeClr val="dk1"/>
                </a:solidFill>
                <a:latin typeface="Times New Roman"/>
                <a:ea typeface="Times New Roman"/>
                <a:cs typeface="Times New Roman"/>
                <a:sym typeface="Times New Roman"/>
              </a:rPr>
              <a:t>insights</a:t>
            </a:r>
            <a:r>
              <a:rPr i="0" lang="en-US" sz="1700">
                <a:solidFill>
                  <a:schemeClr val="dk1"/>
                </a:solidFill>
                <a:latin typeface="Times New Roman"/>
                <a:ea typeface="Times New Roman"/>
                <a:cs typeface="Times New Roman"/>
                <a:sym typeface="Times New Roman"/>
              </a:rPr>
              <a:t> can be inferred:</a:t>
            </a:r>
            <a:endParaRPr sz="1700">
              <a:latin typeface="Times New Roman"/>
              <a:ea typeface="Times New Roman"/>
              <a:cs typeface="Times New Roman"/>
              <a:sym typeface="Times New Roman"/>
            </a:endParaRPr>
          </a:p>
          <a:p>
            <a:pPr indent="-279400" lvl="0" marL="285750" marR="0" rtl="0" algn="l">
              <a:spcBef>
                <a:spcPts val="0"/>
              </a:spcBef>
              <a:spcAft>
                <a:spcPts val="0"/>
              </a:spcAft>
              <a:buClr>
                <a:schemeClr val="dk1"/>
              </a:buClr>
              <a:buSzPts val="1700"/>
              <a:buFont typeface="Times New Roman"/>
              <a:buChar char="•"/>
            </a:pPr>
            <a:r>
              <a:rPr i="0" lang="en-US" sz="1700">
                <a:solidFill>
                  <a:schemeClr val="dk1"/>
                </a:solidFill>
                <a:latin typeface="Times New Roman"/>
                <a:ea typeface="Times New Roman"/>
                <a:cs typeface="Times New Roman"/>
                <a:sym typeface="Times New Roman"/>
              </a:rPr>
              <a:t>Positive Correlation</a:t>
            </a:r>
            <a:endParaRPr sz="1700">
              <a:solidFill>
                <a:schemeClr val="dk1"/>
              </a:solidFill>
              <a:latin typeface="Times New Roman"/>
              <a:ea typeface="Times New Roman"/>
              <a:cs typeface="Times New Roman"/>
              <a:sym typeface="Times New Roman"/>
            </a:endParaRPr>
          </a:p>
          <a:p>
            <a:pPr indent="-279400" lvl="0" marL="285750" marR="0" rtl="0" algn="l">
              <a:spcBef>
                <a:spcPts val="0"/>
              </a:spcBef>
              <a:spcAft>
                <a:spcPts val="0"/>
              </a:spcAft>
              <a:buClr>
                <a:schemeClr val="dk1"/>
              </a:buClr>
              <a:buSzPts val="1700"/>
              <a:buFont typeface="Times New Roman"/>
              <a:buChar char="•"/>
            </a:pPr>
            <a:r>
              <a:rPr i="0" lang="en-US" sz="1700">
                <a:solidFill>
                  <a:schemeClr val="dk1"/>
                </a:solidFill>
                <a:latin typeface="Times New Roman"/>
                <a:ea typeface="Times New Roman"/>
                <a:cs typeface="Times New Roman"/>
                <a:sym typeface="Times New Roman"/>
              </a:rPr>
              <a:t>Negative Correlatio</a:t>
            </a:r>
            <a:r>
              <a:rPr i="0" lang="en-US" sz="1700">
                <a:solidFill>
                  <a:schemeClr val="dk1"/>
                </a:solidFill>
                <a:latin typeface="Times New Roman"/>
                <a:ea typeface="Times New Roman"/>
                <a:cs typeface="Times New Roman"/>
                <a:sym typeface="Times New Roman"/>
              </a:rPr>
              <a:t>n</a:t>
            </a:r>
            <a:endParaRPr i="0" sz="1700">
              <a:solidFill>
                <a:schemeClr val="dk1"/>
              </a:solidFill>
              <a:latin typeface="Times New Roman"/>
              <a:ea typeface="Times New Roman"/>
              <a:cs typeface="Times New Roman"/>
              <a:sym typeface="Times New Roman"/>
            </a:endParaRPr>
          </a:p>
          <a:p>
            <a:pPr indent="-279400" lvl="0" marL="285750" marR="0" rtl="0" algn="l">
              <a:spcBef>
                <a:spcPts val="0"/>
              </a:spcBef>
              <a:spcAft>
                <a:spcPts val="0"/>
              </a:spcAft>
              <a:buClr>
                <a:schemeClr val="dk1"/>
              </a:buClr>
              <a:buSzPts val="1700"/>
              <a:buFont typeface="Times New Roman"/>
              <a:buChar char="•"/>
            </a:pPr>
            <a:r>
              <a:rPr i="0" lang="en-US" sz="1700">
                <a:solidFill>
                  <a:schemeClr val="dk1"/>
                </a:solidFill>
                <a:latin typeface="Times New Roman"/>
                <a:ea typeface="Times New Roman"/>
                <a:cs typeface="Times New Roman"/>
                <a:sym typeface="Times New Roman"/>
              </a:rPr>
              <a:t>Outlier Detectio</a:t>
            </a:r>
            <a:r>
              <a:rPr lang="en-US" sz="1700">
                <a:solidFill>
                  <a:schemeClr val="dk1"/>
                </a:solidFill>
                <a:latin typeface="Times New Roman"/>
                <a:ea typeface="Times New Roman"/>
                <a:cs typeface="Times New Roman"/>
                <a:sym typeface="Times New Roman"/>
              </a:rPr>
              <a:t>n</a:t>
            </a:r>
            <a:endParaRPr sz="1700">
              <a:latin typeface="Times New Roman"/>
              <a:ea typeface="Times New Roman"/>
              <a:cs typeface="Times New Roman"/>
              <a:sym typeface="Times New Roman"/>
            </a:endParaRPr>
          </a:p>
          <a:p>
            <a:pPr indent="-279400" lvl="0" marL="285750" marR="0" rtl="0" algn="l">
              <a:spcBef>
                <a:spcPts val="0"/>
              </a:spcBef>
              <a:spcAft>
                <a:spcPts val="0"/>
              </a:spcAft>
              <a:buClr>
                <a:schemeClr val="dk1"/>
              </a:buClr>
              <a:buSzPts val="1700"/>
              <a:buFont typeface="Arial"/>
              <a:buChar char="•"/>
            </a:pPr>
            <a:r>
              <a:rPr i="0" lang="en-US" sz="1700">
                <a:solidFill>
                  <a:schemeClr val="dk1"/>
                </a:solidFill>
                <a:latin typeface="Times New Roman"/>
                <a:ea typeface="Times New Roman"/>
                <a:cs typeface="Times New Roman"/>
                <a:sym typeface="Times New Roman"/>
              </a:rPr>
              <a:t>Trend Identification</a:t>
            </a:r>
            <a:br>
              <a:rPr lang="en-US" sz="1700">
                <a:solidFill>
                  <a:schemeClr val="dk1"/>
                </a:solidFill>
                <a:latin typeface="Times New Roman"/>
                <a:ea typeface="Times New Roman"/>
                <a:cs typeface="Times New Roman"/>
                <a:sym typeface="Times New Roman"/>
              </a:rPr>
            </a:b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3"/>
          <p:cNvPicPr preferRelativeResize="0"/>
          <p:nvPr/>
        </p:nvPicPr>
        <p:blipFill rotWithShape="1">
          <a:blip r:embed="rId3">
            <a:alphaModFix/>
          </a:blip>
          <a:srcRect b="0" l="0" r="0" t="0"/>
          <a:stretch/>
        </p:blipFill>
        <p:spPr>
          <a:xfrm>
            <a:off x="2628900" y="2852615"/>
            <a:ext cx="6959600" cy="3616960"/>
          </a:xfrm>
          <a:prstGeom prst="rect">
            <a:avLst/>
          </a:prstGeom>
          <a:noFill/>
          <a:ln>
            <a:noFill/>
          </a:ln>
        </p:spPr>
      </p:pic>
      <p:sp>
        <p:nvSpPr>
          <p:cNvPr id="170" name="Google Shape;170;p13"/>
          <p:cNvSpPr txBox="1"/>
          <p:nvPr/>
        </p:nvSpPr>
        <p:spPr>
          <a:xfrm>
            <a:off x="2103120" y="248196"/>
            <a:ext cx="80112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Pie Chart – Percentage Distribution of Closing Prices</a:t>
            </a:r>
            <a:br>
              <a:rPr b="1" lang="en-US" sz="1800">
                <a:solidFill>
                  <a:schemeClr val="dk1"/>
                </a:solidFill>
                <a:latin typeface="Calibri"/>
                <a:ea typeface="Calibri"/>
                <a:cs typeface="Calibri"/>
                <a:sym typeface="Calibri"/>
              </a:rPr>
            </a:br>
            <a:endParaRPr b="1" sz="1800">
              <a:solidFill>
                <a:schemeClr val="dk1"/>
              </a:solidFill>
              <a:latin typeface="Calibri"/>
              <a:ea typeface="Calibri"/>
              <a:cs typeface="Calibri"/>
              <a:sym typeface="Calibri"/>
            </a:endParaRPr>
          </a:p>
        </p:txBody>
      </p:sp>
      <p:sp>
        <p:nvSpPr>
          <p:cNvPr id="171" name="Google Shape;171;p13"/>
          <p:cNvSpPr txBox="1"/>
          <p:nvPr/>
        </p:nvSpPr>
        <p:spPr>
          <a:xfrm>
            <a:off x="777293" y="876939"/>
            <a:ext cx="10637400" cy="192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P</a:t>
            </a:r>
            <a:r>
              <a:rPr b="1" i="0" lang="en-US" sz="1700">
                <a:solidFill>
                  <a:schemeClr val="dk1"/>
                </a:solidFill>
                <a:latin typeface="Times New Roman"/>
                <a:ea typeface="Times New Roman"/>
                <a:cs typeface="Times New Roman"/>
                <a:sym typeface="Times New Roman"/>
              </a:rPr>
              <a:t>ie </a:t>
            </a:r>
            <a:r>
              <a:rPr b="1" lang="en-US" sz="1700">
                <a:solidFill>
                  <a:schemeClr val="dk1"/>
                </a:solidFill>
                <a:latin typeface="Times New Roman"/>
                <a:ea typeface="Times New Roman"/>
                <a:cs typeface="Times New Roman"/>
                <a:sym typeface="Times New Roman"/>
              </a:rPr>
              <a:t>C</a:t>
            </a:r>
            <a:r>
              <a:rPr b="1" i="0" lang="en-US" sz="1700">
                <a:solidFill>
                  <a:schemeClr val="dk1"/>
                </a:solidFill>
                <a:latin typeface="Times New Roman"/>
                <a:ea typeface="Times New Roman"/>
                <a:cs typeface="Times New Roman"/>
                <a:sym typeface="Times New Roman"/>
              </a:rPr>
              <a:t>hart</a:t>
            </a:r>
            <a:r>
              <a:rPr i="0" lang="en-US" sz="1700">
                <a:solidFill>
                  <a:schemeClr val="dk1"/>
                </a:solidFill>
                <a:latin typeface="Times New Roman"/>
                <a:ea typeface="Times New Roman"/>
                <a:cs typeface="Times New Roman"/>
                <a:sym typeface="Times New Roman"/>
              </a:rPr>
              <a:t> is suitable for illustrating the percentage distribution of a categorical variable, in this case, the percentage distribution of closing prices within certain price ranges.</a:t>
            </a:r>
            <a:endParaRPr sz="1700">
              <a:latin typeface="Times New Roman"/>
              <a:ea typeface="Times New Roman"/>
              <a:cs typeface="Times New Roman"/>
              <a:sym typeface="Times New Roman"/>
            </a:endParaRPr>
          </a:p>
          <a:p>
            <a:pPr indent="0" lvl="0" marL="0" marR="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I</a:t>
            </a:r>
            <a:r>
              <a:rPr b="1" lang="en-US" sz="1700">
                <a:solidFill>
                  <a:schemeClr val="dk1"/>
                </a:solidFill>
                <a:latin typeface="Times New Roman"/>
                <a:ea typeface="Times New Roman"/>
                <a:cs typeface="Times New Roman"/>
                <a:sym typeface="Times New Roman"/>
              </a:rPr>
              <a:t>nsights </a:t>
            </a:r>
            <a:r>
              <a:rPr lang="en-US" sz="1700">
                <a:solidFill>
                  <a:schemeClr val="dk1"/>
                </a:solidFill>
                <a:latin typeface="Times New Roman"/>
                <a:ea typeface="Times New Roman"/>
                <a:cs typeface="Times New Roman"/>
                <a:sym typeface="Times New Roman"/>
              </a:rPr>
              <a:t>gained from the pie chart include the percentage distribution of closing prices within specific price ranges. This helps in understanding how the closing prices are distributed across different price levels. For example, you can see what percentage of closing prices fall within the range of 0-10, 10-20, 20-30, etc.</a:t>
            </a:r>
            <a:br>
              <a:rPr lang="en-US" sz="1700">
                <a:solidFill>
                  <a:schemeClr val="dk1"/>
                </a:solidFill>
                <a:latin typeface="Times New Roman"/>
                <a:ea typeface="Times New Roman"/>
                <a:cs typeface="Times New Roman"/>
                <a:sym typeface="Times New Roman"/>
              </a:rPr>
            </a:b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14"/>
          <p:cNvPicPr preferRelativeResize="0"/>
          <p:nvPr/>
        </p:nvPicPr>
        <p:blipFill rotWithShape="1">
          <a:blip r:embed="rId3">
            <a:alphaModFix/>
          </a:blip>
          <a:srcRect b="0" l="0" r="0" t="0"/>
          <a:stretch/>
        </p:blipFill>
        <p:spPr>
          <a:xfrm>
            <a:off x="2484106" y="3442900"/>
            <a:ext cx="7223774" cy="3022605"/>
          </a:xfrm>
          <a:prstGeom prst="rect">
            <a:avLst/>
          </a:prstGeom>
          <a:noFill/>
          <a:ln>
            <a:noFill/>
          </a:ln>
        </p:spPr>
      </p:pic>
      <p:sp>
        <p:nvSpPr>
          <p:cNvPr id="177" name="Google Shape;177;p14"/>
          <p:cNvSpPr txBox="1"/>
          <p:nvPr/>
        </p:nvSpPr>
        <p:spPr>
          <a:xfrm>
            <a:off x="487632" y="310250"/>
            <a:ext cx="11216700" cy="80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strike="noStrike">
                <a:solidFill>
                  <a:srgbClr val="CC0000"/>
                </a:solidFill>
                <a:latin typeface="Arial"/>
                <a:ea typeface="Arial"/>
                <a:cs typeface="Arial"/>
                <a:sym typeface="Arial"/>
              </a:rPr>
              <a:t>Box Plot -visualize the distribution of closing prices</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78" name="Google Shape;178;p14"/>
          <p:cNvSpPr txBox="1"/>
          <p:nvPr/>
        </p:nvSpPr>
        <p:spPr>
          <a:xfrm>
            <a:off x="995682" y="1110647"/>
            <a:ext cx="10200600" cy="241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rgbClr val="000000"/>
                </a:solidFill>
                <a:latin typeface="Times New Roman"/>
                <a:ea typeface="Times New Roman"/>
                <a:cs typeface="Times New Roman"/>
                <a:sym typeface="Times New Roman"/>
              </a:rPr>
              <a:t>Box Plot </a:t>
            </a:r>
            <a:r>
              <a:rPr i="0" lang="en-US" sz="1700" u="none" strike="noStrike">
                <a:solidFill>
                  <a:srgbClr val="000000"/>
                </a:solidFill>
                <a:latin typeface="Times New Roman"/>
                <a:ea typeface="Times New Roman"/>
                <a:cs typeface="Times New Roman"/>
                <a:sym typeface="Times New Roman"/>
              </a:rPr>
              <a:t>provides a concise summary of the central tendency, spread, and variability of the dataset. Box plots are effective for identifying outliers and understanding the overall distribution of the data, making them useful for exploring the variability in closing prices over the specified time period.</a:t>
            </a:r>
            <a:endParaRPr i="0" sz="1700" u="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latin typeface="Times New Roman"/>
              <a:ea typeface="Times New Roman"/>
              <a:cs typeface="Times New Roman"/>
              <a:sym typeface="Times New Roman"/>
            </a:endParaRPr>
          </a:p>
          <a:p>
            <a:pPr indent="0" lvl="0" marL="0" marR="0" rtl="0" algn="l">
              <a:spcBef>
                <a:spcPts val="0"/>
              </a:spcBef>
              <a:spcAft>
                <a:spcPts val="0"/>
              </a:spcAft>
              <a:buNone/>
            </a:pPr>
            <a:r>
              <a:rPr b="1" i="0" lang="en-US" sz="1700">
                <a:solidFill>
                  <a:schemeClr val="dk1"/>
                </a:solidFill>
                <a:latin typeface="Times New Roman"/>
                <a:ea typeface="Times New Roman"/>
                <a:cs typeface="Times New Roman"/>
                <a:sym typeface="Times New Roman"/>
              </a:rPr>
              <a:t>Insights from the box plot:</a:t>
            </a:r>
            <a:endParaRPr b="1" i="0"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400">
              <a:solidFill>
                <a:schemeClr val="dk1"/>
              </a:solidFill>
              <a:latin typeface="Times New Roman"/>
              <a:ea typeface="Times New Roman"/>
              <a:cs typeface="Times New Roman"/>
              <a:sym typeface="Times New Roman"/>
            </a:endParaRPr>
          </a:p>
          <a:p>
            <a:pPr indent="-279400" lvl="0" marL="285750" marR="0" rtl="0" algn="l">
              <a:spcBef>
                <a:spcPts val="0"/>
              </a:spcBef>
              <a:spcAft>
                <a:spcPts val="0"/>
              </a:spcAft>
              <a:buClr>
                <a:schemeClr val="dk1"/>
              </a:buClr>
              <a:buSzPts val="1700"/>
              <a:buFont typeface="Times New Roman"/>
              <a:buChar char="•"/>
            </a:pPr>
            <a:r>
              <a:rPr i="0" lang="en-US" sz="1700">
                <a:solidFill>
                  <a:schemeClr val="dk1"/>
                </a:solidFill>
                <a:latin typeface="Times New Roman"/>
                <a:ea typeface="Times New Roman"/>
                <a:cs typeface="Times New Roman"/>
                <a:sym typeface="Times New Roman"/>
              </a:rPr>
              <a:t>Central Tendency</a:t>
            </a:r>
            <a:endParaRPr sz="1700">
              <a:latin typeface="Times New Roman"/>
              <a:ea typeface="Times New Roman"/>
              <a:cs typeface="Times New Roman"/>
              <a:sym typeface="Times New Roman"/>
            </a:endParaRPr>
          </a:p>
          <a:p>
            <a:pPr indent="-279400" lvl="0" marL="285750" marR="0" rtl="0" algn="l">
              <a:spcBef>
                <a:spcPts val="0"/>
              </a:spcBef>
              <a:spcAft>
                <a:spcPts val="0"/>
              </a:spcAft>
              <a:buClr>
                <a:schemeClr val="dk1"/>
              </a:buClr>
              <a:buSzPts val="1700"/>
              <a:buFont typeface="Times New Roman"/>
              <a:buChar char="•"/>
            </a:pPr>
            <a:r>
              <a:rPr i="0" lang="en-US" sz="1700">
                <a:solidFill>
                  <a:schemeClr val="dk1"/>
                </a:solidFill>
                <a:latin typeface="Times New Roman"/>
                <a:ea typeface="Times New Roman"/>
                <a:cs typeface="Times New Roman"/>
                <a:sym typeface="Times New Roman"/>
              </a:rPr>
              <a:t>Variability</a:t>
            </a:r>
            <a:endParaRPr sz="1700">
              <a:latin typeface="Times New Roman"/>
              <a:ea typeface="Times New Roman"/>
              <a:cs typeface="Times New Roman"/>
              <a:sym typeface="Times New Roman"/>
            </a:endParaRPr>
          </a:p>
          <a:p>
            <a:pPr indent="-273050" lvl="0" marL="285750" marR="0" rtl="0" algn="l">
              <a:spcBef>
                <a:spcPts val="0"/>
              </a:spcBef>
              <a:spcAft>
                <a:spcPts val="0"/>
              </a:spcAft>
              <a:buClr>
                <a:schemeClr val="dk1"/>
              </a:buClr>
              <a:buSzPts val="1600"/>
              <a:buFont typeface="Arial"/>
              <a:buChar char="•"/>
            </a:pPr>
            <a:r>
              <a:rPr i="0" lang="en-US" sz="1700">
                <a:solidFill>
                  <a:schemeClr val="dk1"/>
                </a:solidFill>
                <a:latin typeface="Times New Roman"/>
                <a:ea typeface="Times New Roman"/>
                <a:cs typeface="Times New Roman"/>
                <a:sym typeface="Times New Roman"/>
              </a:rPr>
              <a:t>Outliers</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15"/>
          <p:cNvPicPr preferRelativeResize="0"/>
          <p:nvPr/>
        </p:nvPicPr>
        <p:blipFill rotWithShape="1">
          <a:blip r:embed="rId3">
            <a:alphaModFix/>
          </a:blip>
          <a:srcRect b="0" l="0" r="0" t="0"/>
          <a:stretch/>
        </p:blipFill>
        <p:spPr>
          <a:xfrm>
            <a:off x="1574283" y="3355291"/>
            <a:ext cx="9043433" cy="3088640"/>
          </a:xfrm>
          <a:prstGeom prst="rect">
            <a:avLst/>
          </a:prstGeom>
          <a:noFill/>
          <a:ln>
            <a:noFill/>
          </a:ln>
        </p:spPr>
      </p:pic>
      <p:sp>
        <p:nvSpPr>
          <p:cNvPr id="184" name="Google Shape;184;p15"/>
          <p:cNvSpPr txBox="1"/>
          <p:nvPr/>
        </p:nvSpPr>
        <p:spPr>
          <a:xfrm>
            <a:off x="508010" y="339636"/>
            <a:ext cx="11175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Roboto"/>
                <a:ea typeface="Roboto"/>
                <a:cs typeface="Roboto"/>
                <a:sym typeface="Roboto"/>
              </a:rPr>
              <a:t>                     </a:t>
            </a:r>
            <a:r>
              <a:rPr b="1" lang="en-US" sz="2800">
                <a:solidFill>
                  <a:srgbClr val="FF0000"/>
                </a:solidFill>
                <a:latin typeface="Roboto"/>
                <a:ea typeface="Roboto"/>
                <a:cs typeface="Roboto"/>
                <a:sym typeface="Roboto"/>
              </a:rPr>
              <a:t>H</a:t>
            </a:r>
            <a:r>
              <a:rPr b="1" i="0" lang="en-US" sz="2800">
                <a:solidFill>
                  <a:srgbClr val="FF0000"/>
                </a:solidFill>
                <a:latin typeface="Roboto"/>
                <a:ea typeface="Roboto"/>
                <a:cs typeface="Roboto"/>
                <a:sym typeface="Roboto"/>
              </a:rPr>
              <a:t>istogram </a:t>
            </a:r>
            <a:r>
              <a:rPr b="1" lang="en-US" sz="2800">
                <a:solidFill>
                  <a:srgbClr val="FF0000"/>
                </a:solidFill>
                <a:latin typeface="Roboto"/>
                <a:ea typeface="Roboto"/>
                <a:cs typeface="Roboto"/>
                <a:sym typeface="Roboto"/>
              </a:rPr>
              <a:t>-</a:t>
            </a:r>
            <a:r>
              <a:rPr b="1" i="0" lang="en-US" sz="2800">
                <a:solidFill>
                  <a:srgbClr val="FF0000"/>
                </a:solidFill>
                <a:latin typeface="Roboto"/>
                <a:ea typeface="Roboto"/>
                <a:cs typeface="Roboto"/>
                <a:sym typeface="Roboto"/>
              </a:rPr>
              <a:t>visualize the distribution of daily price changes</a:t>
            </a:r>
            <a:endParaRPr b="1" sz="2800">
              <a:solidFill>
                <a:srgbClr val="FF0000"/>
              </a:solidFill>
              <a:latin typeface="Calibri"/>
              <a:ea typeface="Calibri"/>
              <a:cs typeface="Calibri"/>
              <a:sym typeface="Calibri"/>
            </a:endParaRPr>
          </a:p>
        </p:txBody>
      </p:sp>
      <p:sp>
        <p:nvSpPr>
          <p:cNvPr id="185" name="Google Shape;185;p15"/>
          <p:cNvSpPr txBox="1"/>
          <p:nvPr/>
        </p:nvSpPr>
        <p:spPr>
          <a:xfrm>
            <a:off x="1082040" y="1062118"/>
            <a:ext cx="10027800" cy="329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Histogram</a:t>
            </a:r>
            <a:r>
              <a:rPr lang="en-US" sz="1700">
                <a:solidFill>
                  <a:schemeClr val="dk1"/>
                </a:solidFill>
                <a:latin typeface="Times New Roman"/>
                <a:ea typeface="Times New Roman"/>
                <a:cs typeface="Times New Roman"/>
                <a:sym typeface="Times New Roman"/>
              </a:rPr>
              <a:t> to visualize the distribution of daily price changes because it provides insights into the frequency and magnitude of price movements within a given range. Histograms are effective for displaying the distribution of numerical data and are particularly useful for identifying patterns, outliers, and the overall shape of the distribution.</a:t>
            </a:r>
            <a:endParaRPr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Insights from the histogram:</a:t>
            </a:r>
            <a:endParaRPr sz="1700">
              <a:latin typeface="Times New Roman"/>
              <a:ea typeface="Times New Roman"/>
              <a:cs typeface="Times New Roman"/>
              <a:sym typeface="Times New Roman"/>
            </a:endParaRPr>
          </a:p>
          <a:p>
            <a:pPr indent="-279400" lvl="0" marL="285750" marR="0" rtl="0" algn="l">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Frequency of Price Changes</a:t>
            </a:r>
            <a:endParaRPr sz="1700">
              <a:latin typeface="Times New Roman"/>
              <a:ea typeface="Times New Roman"/>
              <a:cs typeface="Times New Roman"/>
              <a:sym typeface="Times New Roman"/>
            </a:endParaRPr>
          </a:p>
          <a:p>
            <a:pPr indent="-279400" lvl="0" marL="285750" marR="0" rtl="0" algn="l">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Distribution of Price Changes</a:t>
            </a:r>
            <a:endParaRPr sz="1700">
              <a:latin typeface="Times New Roman"/>
              <a:ea typeface="Times New Roman"/>
              <a:cs typeface="Times New Roman"/>
              <a:sym typeface="Times New Roman"/>
            </a:endParaRPr>
          </a:p>
          <a:p>
            <a:pPr indent="-279400" lvl="0" marL="285750" marR="0" rtl="0" algn="l">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Identification of Outliers:</a:t>
            </a:r>
            <a:endParaRPr sz="1700">
              <a:latin typeface="Times New Roman"/>
              <a:ea typeface="Times New Roman"/>
              <a:cs typeface="Times New Roman"/>
              <a:sym typeface="Times New Roman"/>
            </a:endParaRPr>
          </a:p>
          <a:p>
            <a:pPr indent="0" lvl="0" marL="0" marR="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16"/>
          <p:cNvPicPr preferRelativeResize="0"/>
          <p:nvPr/>
        </p:nvPicPr>
        <p:blipFill rotWithShape="1">
          <a:blip r:embed="rId3">
            <a:alphaModFix/>
          </a:blip>
          <a:srcRect b="0" l="0" r="0" t="0"/>
          <a:stretch/>
        </p:blipFill>
        <p:spPr>
          <a:xfrm>
            <a:off x="1781051" y="3219830"/>
            <a:ext cx="8629907" cy="3458470"/>
          </a:xfrm>
          <a:prstGeom prst="rect">
            <a:avLst/>
          </a:prstGeom>
          <a:noFill/>
          <a:ln>
            <a:noFill/>
          </a:ln>
        </p:spPr>
      </p:pic>
      <p:sp>
        <p:nvSpPr>
          <p:cNvPr id="191" name="Google Shape;191;p16"/>
          <p:cNvSpPr txBox="1"/>
          <p:nvPr/>
        </p:nvSpPr>
        <p:spPr>
          <a:xfrm>
            <a:off x="2255520" y="310158"/>
            <a:ext cx="82905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 </a:t>
            </a:r>
            <a:r>
              <a:rPr b="1" lang="en-US" sz="2800">
                <a:solidFill>
                  <a:srgbClr val="FF0000"/>
                </a:solidFill>
                <a:latin typeface="Calibri"/>
                <a:ea typeface="Calibri"/>
                <a:cs typeface="Calibri"/>
                <a:sym typeface="Calibri"/>
              </a:rPr>
              <a:t>Heatmap to visualize the correlation matrix</a:t>
            </a:r>
            <a:endParaRPr b="1" sz="2800">
              <a:solidFill>
                <a:srgbClr val="FF0000"/>
              </a:solidFill>
              <a:latin typeface="Calibri"/>
              <a:ea typeface="Calibri"/>
              <a:cs typeface="Calibri"/>
              <a:sym typeface="Calibri"/>
            </a:endParaRPr>
          </a:p>
        </p:txBody>
      </p:sp>
      <p:sp>
        <p:nvSpPr>
          <p:cNvPr id="192" name="Google Shape;192;p16"/>
          <p:cNvSpPr txBox="1"/>
          <p:nvPr/>
        </p:nvSpPr>
        <p:spPr>
          <a:xfrm>
            <a:off x="837425" y="911500"/>
            <a:ext cx="10655700" cy="201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700">
                <a:solidFill>
                  <a:schemeClr val="dk1"/>
                </a:solidFill>
                <a:latin typeface="Times New Roman"/>
                <a:ea typeface="Times New Roman"/>
                <a:cs typeface="Times New Roman"/>
                <a:sym typeface="Times New Roman"/>
              </a:rPr>
              <a:t>Heatmap</a:t>
            </a:r>
            <a:r>
              <a:rPr i="0" lang="en-US" sz="1700">
                <a:solidFill>
                  <a:schemeClr val="dk1"/>
                </a:solidFill>
                <a:latin typeface="Times New Roman"/>
                <a:ea typeface="Times New Roman"/>
                <a:cs typeface="Times New Roman"/>
                <a:sym typeface="Times New Roman"/>
              </a:rPr>
              <a:t> to visualize the correlation matrix because it provides a clear and concise overview of the relationships between different variables in the dataset. Heatmaps are particularly effective for identifying patterns, dependencies, and correlations within complex datasets, making them a useful tool for exploratory data analysis.</a:t>
            </a:r>
            <a:endParaRPr i="0"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1700">
                <a:solidFill>
                  <a:schemeClr val="dk1"/>
                </a:solidFill>
                <a:latin typeface="Times New Roman"/>
                <a:ea typeface="Times New Roman"/>
                <a:cs typeface="Times New Roman"/>
                <a:sym typeface="Times New Roman"/>
              </a:rPr>
              <a:t>Insights from the Heatmap:</a:t>
            </a:r>
            <a:endParaRPr sz="1700">
              <a:latin typeface="Times New Roman"/>
              <a:ea typeface="Times New Roman"/>
              <a:cs typeface="Times New Roman"/>
              <a:sym typeface="Times New Roman"/>
            </a:endParaRPr>
          </a:p>
          <a:p>
            <a:pPr indent="-279400" lvl="0" marL="285750" marR="0" rtl="0" algn="l">
              <a:spcBef>
                <a:spcPts val="0"/>
              </a:spcBef>
              <a:spcAft>
                <a:spcPts val="0"/>
              </a:spcAft>
              <a:buClr>
                <a:schemeClr val="dk1"/>
              </a:buClr>
              <a:buSzPts val="1700"/>
              <a:buFont typeface="Times New Roman"/>
              <a:buChar char="•"/>
            </a:pPr>
            <a:r>
              <a:rPr i="0" lang="en-US" sz="1700">
                <a:solidFill>
                  <a:schemeClr val="dk1"/>
                </a:solidFill>
                <a:latin typeface="Times New Roman"/>
                <a:ea typeface="Times New Roman"/>
                <a:cs typeface="Times New Roman"/>
                <a:sym typeface="Times New Roman"/>
              </a:rPr>
              <a:t>Strength of Correlation</a:t>
            </a:r>
            <a:endParaRPr sz="1700">
              <a:latin typeface="Times New Roman"/>
              <a:ea typeface="Times New Roman"/>
              <a:cs typeface="Times New Roman"/>
              <a:sym typeface="Times New Roman"/>
            </a:endParaRPr>
          </a:p>
          <a:p>
            <a:pPr indent="-279400" lvl="0" marL="285750" marR="0" rtl="0" algn="l">
              <a:spcBef>
                <a:spcPts val="0"/>
              </a:spcBef>
              <a:spcAft>
                <a:spcPts val="0"/>
              </a:spcAft>
              <a:buClr>
                <a:schemeClr val="dk1"/>
              </a:buClr>
              <a:buSzPts val="1700"/>
              <a:buFont typeface="Times New Roman"/>
              <a:buChar char="•"/>
            </a:pPr>
            <a:r>
              <a:rPr i="0" lang="en-US" sz="1700">
                <a:solidFill>
                  <a:schemeClr val="dk1"/>
                </a:solidFill>
                <a:latin typeface="Times New Roman"/>
                <a:ea typeface="Times New Roman"/>
                <a:cs typeface="Times New Roman"/>
                <a:sym typeface="Times New Roman"/>
              </a:rPr>
              <a:t>Direction of Correlation</a:t>
            </a:r>
            <a:endParaRPr sz="1700">
              <a:latin typeface="Times New Roman"/>
              <a:ea typeface="Times New Roman"/>
              <a:cs typeface="Times New Roman"/>
              <a:sym typeface="Times New Roman"/>
            </a:endParaRPr>
          </a:p>
          <a:p>
            <a:pPr indent="-279400" lvl="0" marL="285750" marR="0" rtl="0" algn="l">
              <a:spcBef>
                <a:spcPts val="0"/>
              </a:spcBef>
              <a:spcAft>
                <a:spcPts val="0"/>
              </a:spcAft>
              <a:buClr>
                <a:schemeClr val="dk1"/>
              </a:buClr>
              <a:buSzPts val="1700"/>
              <a:buFont typeface="Times New Roman"/>
              <a:buChar char="•"/>
            </a:pPr>
            <a:r>
              <a:rPr i="0" lang="en-US" sz="1700">
                <a:solidFill>
                  <a:schemeClr val="dk1"/>
                </a:solidFill>
                <a:latin typeface="Times New Roman"/>
                <a:ea typeface="Times New Roman"/>
                <a:cs typeface="Times New Roman"/>
                <a:sym typeface="Times New Roman"/>
              </a:rPr>
              <a:t>Identifying Patterns</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17"/>
          <p:cNvPicPr preferRelativeResize="0"/>
          <p:nvPr/>
        </p:nvPicPr>
        <p:blipFill rotWithShape="1">
          <a:blip r:embed="rId3">
            <a:alphaModFix/>
          </a:blip>
          <a:srcRect b="2810" l="0" r="0" t="-2810"/>
          <a:stretch/>
        </p:blipFill>
        <p:spPr>
          <a:xfrm>
            <a:off x="1665735" y="2595928"/>
            <a:ext cx="9043433" cy="3961399"/>
          </a:xfrm>
          <a:prstGeom prst="rect">
            <a:avLst/>
          </a:prstGeom>
          <a:noFill/>
          <a:ln>
            <a:noFill/>
          </a:ln>
        </p:spPr>
      </p:pic>
      <p:sp>
        <p:nvSpPr>
          <p:cNvPr id="198" name="Google Shape;198;p17"/>
          <p:cNvSpPr txBox="1"/>
          <p:nvPr/>
        </p:nvSpPr>
        <p:spPr>
          <a:xfrm>
            <a:off x="792480" y="321309"/>
            <a:ext cx="107898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a:solidFill>
                  <a:srgbClr val="FF0000"/>
                </a:solidFill>
                <a:latin typeface="Roboto"/>
                <a:ea typeface="Roboto"/>
                <a:cs typeface="Roboto"/>
                <a:sym typeface="Roboto"/>
              </a:rPr>
              <a:t> </a:t>
            </a:r>
            <a:r>
              <a:rPr b="1" i="0" lang="en-US" sz="2800">
                <a:solidFill>
                  <a:srgbClr val="FF0000"/>
                </a:solidFill>
                <a:latin typeface="Roboto"/>
                <a:ea typeface="Roboto"/>
                <a:cs typeface="Roboto"/>
                <a:sym typeface="Roboto"/>
              </a:rPr>
              <a:t>Area chart </a:t>
            </a:r>
            <a:r>
              <a:rPr b="1" lang="en-US" sz="2800">
                <a:solidFill>
                  <a:srgbClr val="FF0000"/>
                </a:solidFill>
                <a:latin typeface="Roboto"/>
                <a:ea typeface="Roboto"/>
                <a:cs typeface="Roboto"/>
                <a:sym typeface="Roboto"/>
              </a:rPr>
              <a:t>-</a:t>
            </a:r>
            <a:r>
              <a:rPr b="1" i="0" lang="en-US" sz="2800">
                <a:solidFill>
                  <a:srgbClr val="FF0000"/>
                </a:solidFill>
                <a:latin typeface="Roboto"/>
                <a:ea typeface="Roboto"/>
                <a:cs typeface="Roboto"/>
                <a:sym typeface="Roboto"/>
              </a:rPr>
              <a:t> Trends and magnitude of a dataset over time</a:t>
            </a:r>
            <a:endParaRPr b="1" sz="2800">
              <a:solidFill>
                <a:srgbClr val="FF0000"/>
              </a:solidFill>
              <a:latin typeface="Calibri"/>
              <a:ea typeface="Calibri"/>
              <a:cs typeface="Calibri"/>
              <a:sym typeface="Calibri"/>
            </a:endParaRPr>
          </a:p>
        </p:txBody>
      </p:sp>
      <p:sp>
        <p:nvSpPr>
          <p:cNvPr id="199" name="Google Shape;199;p17"/>
          <p:cNvSpPr txBox="1"/>
          <p:nvPr/>
        </p:nvSpPr>
        <p:spPr>
          <a:xfrm>
            <a:off x="792538" y="933625"/>
            <a:ext cx="10789800" cy="166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A</a:t>
            </a:r>
            <a:r>
              <a:rPr lang="en-US" sz="1700">
                <a:solidFill>
                  <a:schemeClr val="dk1"/>
                </a:solidFill>
                <a:latin typeface="Times New Roman"/>
                <a:ea typeface="Times New Roman"/>
                <a:cs typeface="Times New Roman"/>
                <a:sym typeface="Times New Roman"/>
              </a:rPr>
              <a:t>n </a:t>
            </a:r>
            <a:r>
              <a:rPr b="1" lang="en-US" sz="1700">
                <a:solidFill>
                  <a:schemeClr val="dk1"/>
                </a:solidFill>
                <a:latin typeface="Times New Roman"/>
                <a:ea typeface="Times New Roman"/>
                <a:cs typeface="Times New Roman"/>
                <a:sym typeface="Times New Roman"/>
              </a:rPr>
              <a:t>a</a:t>
            </a:r>
            <a:r>
              <a:rPr b="1" lang="en-US" sz="1700">
                <a:solidFill>
                  <a:schemeClr val="dk1"/>
                </a:solidFill>
                <a:latin typeface="Times New Roman"/>
                <a:ea typeface="Times New Roman"/>
                <a:cs typeface="Times New Roman"/>
                <a:sym typeface="Times New Roman"/>
              </a:rPr>
              <a:t>rea chart</a:t>
            </a:r>
            <a:r>
              <a:rPr lang="en-US" sz="1700">
                <a:solidFill>
                  <a:schemeClr val="dk1"/>
                </a:solidFill>
                <a:latin typeface="Times New Roman"/>
                <a:ea typeface="Times New Roman"/>
                <a:cs typeface="Times New Roman"/>
                <a:sym typeface="Times New Roman"/>
              </a:rPr>
              <a:t> effectively shows the trend and magnitude of a dataset over time. The filled area under the line makes it easy to visualize the cumulative effect or the total value of the data at different points in time.</a:t>
            </a:r>
            <a:endParaRPr sz="1700">
              <a:latin typeface="Times New Roman"/>
              <a:ea typeface="Times New Roman"/>
              <a:cs typeface="Times New Roman"/>
              <a:sym typeface="Times New Roman"/>
            </a:endParaRPr>
          </a:p>
          <a:p>
            <a:pPr indent="0" lvl="0" marL="0" marR="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1700">
                <a:solidFill>
                  <a:schemeClr val="dk1"/>
                </a:solidFill>
                <a:latin typeface="Times New Roman"/>
                <a:ea typeface="Times New Roman"/>
                <a:cs typeface="Times New Roman"/>
                <a:sym typeface="Times New Roman"/>
              </a:rPr>
              <a:t>Insights</a:t>
            </a:r>
            <a:r>
              <a:rPr i="0" lang="en-US" sz="1700">
                <a:solidFill>
                  <a:schemeClr val="dk1"/>
                </a:solidFill>
                <a:latin typeface="Times New Roman"/>
                <a:ea typeface="Times New Roman"/>
                <a:cs typeface="Times New Roman"/>
                <a:sym typeface="Times New Roman"/>
              </a:rPr>
              <a:t> from the area chart include understanding the trend and magnitude of the dataset over the given time period. In this case, the chart shows how the value represented by the dataset evolves over time. It can reveal patterns such as upward or downward trends, periods of stability, or significant fluctuations.</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nvSpPr>
        <p:spPr>
          <a:xfrm>
            <a:off x="299720" y="268585"/>
            <a:ext cx="1159256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FF0000"/>
                </a:solidFill>
                <a:latin typeface="Calibri"/>
                <a:ea typeface="Calibri"/>
                <a:cs typeface="Calibri"/>
                <a:sym typeface="Calibri"/>
              </a:rPr>
              <a:t> </a:t>
            </a:r>
            <a:r>
              <a:rPr b="1" lang="en-US" sz="2800">
                <a:solidFill>
                  <a:srgbClr val="FF0000"/>
                </a:solidFill>
                <a:latin typeface="Calibri"/>
                <a:ea typeface="Calibri"/>
                <a:cs typeface="Calibri"/>
                <a:sym typeface="Calibri"/>
              </a:rPr>
              <a:t>Bubble chart -visualizing 3D data in a 2D space</a:t>
            </a:r>
            <a:endParaRPr b="1" sz="2800">
              <a:solidFill>
                <a:srgbClr val="FF0000"/>
              </a:solidFill>
              <a:latin typeface="Calibri"/>
              <a:ea typeface="Calibri"/>
              <a:cs typeface="Calibri"/>
              <a:sym typeface="Calibri"/>
            </a:endParaRPr>
          </a:p>
        </p:txBody>
      </p:sp>
      <p:pic>
        <p:nvPicPr>
          <p:cNvPr id="205" name="Google Shape;205;p18"/>
          <p:cNvPicPr preferRelativeResize="0"/>
          <p:nvPr/>
        </p:nvPicPr>
        <p:blipFill rotWithShape="1">
          <a:blip r:embed="rId3">
            <a:alphaModFix/>
          </a:blip>
          <a:srcRect b="0" l="0" r="0" t="0"/>
          <a:stretch/>
        </p:blipFill>
        <p:spPr>
          <a:xfrm>
            <a:off x="2304997" y="2905379"/>
            <a:ext cx="7772415" cy="3708400"/>
          </a:xfrm>
          <a:prstGeom prst="rect">
            <a:avLst/>
          </a:prstGeom>
          <a:noFill/>
          <a:ln>
            <a:noFill/>
          </a:ln>
        </p:spPr>
      </p:pic>
      <p:sp>
        <p:nvSpPr>
          <p:cNvPr id="206" name="Google Shape;206;p18"/>
          <p:cNvSpPr txBox="1"/>
          <p:nvPr/>
        </p:nvSpPr>
        <p:spPr>
          <a:xfrm>
            <a:off x="753950" y="791800"/>
            <a:ext cx="105723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Bubble chart</a:t>
            </a:r>
            <a:r>
              <a:rPr lang="en-US" sz="1700">
                <a:solidFill>
                  <a:schemeClr val="dk1"/>
                </a:solidFill>
                <a:latin typeface="Times New Roman"/>
                <a:ea typeface="Times New Roman"/>
                <a:cs typeface="Times New Roman"/>
                <a:sym typeface="Times New Roman"/>
              </a:rPr>
              <a:t> is used because it's useful for visualizing three-dimensional data in a two-dimensional space. The x and y coordinates represent two variables, and the size of each bubble represents a third variable. This type of chart can effectively show the relationship between multiple variables simultaneously.</a:t>
            </a:r>
            <a:endParaRPr sz="1700">
              <a:latin typeface="Times New Roman"/>
              <a:ea typeface="Times New Roman"/>
              <a:cs typeface="Times New Roman"/>
              <a:sym typeface="Times New Roman"/>
            </a:endParaRPr>
          </a:p>
          <a:p>
            <a:pPr indent="0" lvl="0" marL="0" marR="0" rtl="0" algn="l">
              <a:spcBef>
                <a:spcPts val="0"/>
              </a:spcBef>
              <a:spcAft>
                <a:spcPts val="0"/>
              </a:spcAft>
              <a:buNone/>
            </a:pPr>
            <a:r>
              <a:t/>
            </a:r>
            <a:endParaRPr sz="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Insights</a:t>
            </a:r>
            <a:r>
              <a:rPr lang="en-US" sz="1700">
                <a:solidFill>
                  <a:schemeClr val="dk1"/>
                </a:solidFill>
                <a:latin typeface="Times New Roman"/>
                <a:ea typeface="Times New Roman"/>
                <a:cs typeface="Times New Roman"/>
                <a:sym typeface="Times New Roman"/>
              </a:rPr>
              <a:t> from the bubble chart include understanding the distribution and relationship between the three variables represented by the x-axis, y-axis, and bubble size. By observing the position and size of each bubble, we can identify patterns, clusters, or outliers in the data. For example, if larger bubbles tend to cluster in a particular region of the plot, it may indicate a concentration of data points with high values for all three variables.</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txBox="1"/>
          <p:nvPr/>
        </p:nvSpPr>
        <p:spPr>
          <a:xfrm>
            <a:off x="76200" y="301675"/>
            <a:ext cx="120396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 </a:t>
            </a:r>
            <a:r>
              <a:rPr b="1" lang="en-US" sz="2800">
                <a:solidFill>
                  <a:srgbClr val="FF0000"/>
                </a:solidFill>
                <a:latin typeface="Calibri"/>
                <a:ea typeface="Calibri"/>
                <a:cs typeface="Calibri"/>
                <a:sym typeface="Calibri"/>
              </a:rPr>
              <a:t>Waterfall chart -visualizing cumulative effect of positive and negative values</a:t>
            </a:r>
            <a:endParaRPr b="1" sz="2800">
              <a:solidFill>
                <a:srgbClr val="FF0000"/>
              </a:solidFill>
              <a:latin typeface="Calibri"/>
              <a:ea typeface="Calibri"/>
              <a:cs typeface="Calibri"/>
              <a:sym typeface="Calibri"/>
            </a:endParaRPr>
          </a:p>
        </p:txBody>
      </p:sp>
      <p:pic>
        <p:nvPicPr>
          <p:cNvPr id="212" name="Google Shape;212;p19"/>
          <p:cNvPicPr preferRelativeResize="0"/>
          <p:nvPr/>
        </p:nvPicPr>
        <p:blipFill rotWithShape="1">
          <a:blip r:embed="rId3">
            <a:alphaModFix/>
          </a:blip>
          <a:srcRect b="0" l="0" r="0" t="0"/>
          <a:stretch/>
        </p:blipFill>
        <p:spPr>
          <a:xfrm>
            <a:off x="1574283" y="2895460"/>
            <a:ext cx="9043433" cy="3698239"/>
          </a:xfrm>
          <a:prstGeom prst="rect">
            <a:avLst/>
          </a:prstGeom>
          <a:noFill/>
          <a:ln>
            <a:noFill/>
          </a:ln>
        </p:spPr>
      </p:pic>
      <p:sp>
        <p:nvSpPr>
          <p:cNvPr id="213" name="Google Shape;213;p19"/>
          <p:cNvSpPr txBox="1"/>
          <p:nvPr/>
        </p:nvSpPr>
        <p:spPr>
          <a:xfrm>
            <a:off x="733350" y="1032250"/>
            <a:ext cx="10725300" cy="178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700">
                <a:solidFill>
                  <a:schemeClr val="dk1"/>
                </a:solidFill>
                <a:latin typeface="Times New Roman"/>
                <a:ea typeface="Times New Roman"/>
                <a:cs typeface="Times New Roman"/>
                <a:sym typeface="Times New Roman"/>
              </a:rPr>
              <a:t>We picked the </a:t>
            </a:r>
            <a:r>
              <a:rPr b="1" i="0" lang="en-US" sz="1700">
                <a:solidFill>
                  <a:schemeClr val="dk1"/>
                </a:solidFill>
                <a:latin typeface="Times New Roman"/>
                <a:ea typeface="Times New Roman"/>
                <a:cs typeface="Times New Roman"/>
                <a:sym typeface="Times New Roman"/>
              </a:rPr>
              <a:t>waterfall chart</a:t>
            </a:r>
            <a:r>
              <a:rPr i="0" lang="en-US" sz="1700">
                <a:solidFill>
                  <a:schemeClr val="dk1"/>
                </a:solidFill>
                <a:latin typeface="Times New Roman"/>
                <a:ea typeface="Times New Roman"/>
                <a:cs typeface="Times New Roman"/>
                <a:sym typeface="Times New Roman"/>
              </a:rPr>
              <a:t> because it's particularly effective for visualizing the cumulative effect of positive and negative values over a series of steps or categories. It provides a clear representation of how each step contributes to the overall change, making it useful for analyzing financial data, budgeting, and performance tracking.</a:t>
            </a:r>
            <a:endParaRPr i="0"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1700">
                <a:solidFill>
                  <a:schemeClr val="dk1"/>
                </a:solidFill>
                <a:latin typeface="Times New Roman"/>
                <a:ea typeface="Times New Roman"/>
                <a:cs typeface="Times New Roman"/>
                <a:sym typeface="Times New Roman"/>
              </a:rPr>
              <a:t>Insights</a:t>
            </a:r>
            <a:r>
              <a:rPr i="0" lang="en-US" sz="1700">
                <a:solidFill>
                  <a:schemeClr val="dk1"/>
                </a:solidFill>
                <a:latin typeface="Times New Roman"/>
                <a:ea typeface="Times New Roman"/>
                <a:cs typeface="Times New Roman"/>
                <a:sym typeface="Times New Roman"/>
              </a:rPr>
              <a:t> from the waterfall chart include understanding the contributions of individual steps or categories to the overall change. By observing the heights and positions of the bars, we can identify which steps have the most significant impact on the final outcome. Additionally, the chart helps in visualizing the direction of change at each step.</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nvSpPr>
        <p:spPr>
          <a:xfrm>
            <a:off x="2693204" y="515959"/>
            <a:ext cx="6420300" cy="1323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400" u="none" cap="none" strike="noStrike">
                <a:solidFill>
                  <a:srgbClr val="CC0000"/>
                </a:solidFill>
                <a:latin typeface="Montserrat"/>
                <a:ea typeface="Montserrat"/>
                <a:cs typeface="Montserrat"/>
                <a:sym typeface="Montserrat"/>
              </a:rPr>
              <a:t>CONTENT</a:t>
            </a:r>
            <a:endParaRPr b="0" i="0" sz="4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br>
              <a:rPr b="0" i="0" lang="en-US" sz="1800" u="none" cap="none" strike="noStrike">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91" name="Google Shape;91;p2"/>
          <p:cNvSpPr txBox="1"/>
          <p:nvPr/>
        </p:nvSpPr>
        <p:spPr>
          <a:xfrm>
            <a:off x="663261" y="1757716"/>
            <a:ext cx="8863360" cy="3539430"/>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rgbClr val="134F5C"/>
              </a:buClr>
              <a:buSzPts val="2800"/>
              <a:buFont typeface="Arial"/>
              <a:buChar char="•"/>
            </a:pPr>
            <a:r>
              <a:rPr b="1" i="0" lang="en-US" sz="2800" u="none" strike="noStrike">
                <a:solidFill>
                  <a:srgbClr val="134F5C"/>
                </a:solidFill>
                <a:latin typeface="Open Sans"/>
                <a:ea typeface="Open Sans"/>
                <a:cs typeface="Open Sans"/>
                <a:sym typeface="Open Sans"/>
              </a:rPr>
              <a:t>Problem Statement</a:t>
            </a:r>
            <a:endParaRPr b="1" i="0" sz="2800" u="none" strike="noStrike">
              <a:solidFill>
                <a:srgbClr val="000000"/>
              </a:solidFill>
              <a:latin typeface="Noto Sans Symbols"/>
              <a:ea typeface="Noto Sans Symbols"/>
              <a:cs typeface="Noto Sans Symbols"/>
              <a:sym typeface="Noto Sans Symbols"/>
            </a:endParaRPr>
          </a:p>
          <a:p>
            <a:pPr indent="-177800" lvl="0" marL="0" marR="0" rtl="0" algn="l">
              <a:spcBef>
                <a:spcPts val="0"/>
              </a:spcBef>
              <a:spcAft>
                <a:spcPts val="0"/>
              </a:spcAft>
              <a:buClr>
                <a:srgbClr val="134F5C"/>
              </a:buClr>
              <a:buSzPts val="2800"/>
              <a:buFont typeface="Arial"/>
              <a:buChar char="•"/>
            </a:pPr>
            <a:r>
              <a:rPr b="1" i="0" lang="en-US" sz="2800" u="none" strike="noStrike">
                <a:solidFill>
                  <a:srgbClr val="134F5C"/>
                </a:solidFill>
                <a:latin typeface="Open Sans"/>
                <a:ea typeface="Open Sans"/>
                <a:cs typeface="Open Sans"/>
                <a:sym typeface="Open Sans"/>
              </a:rPr>
              <a:t>Objective</a:t>
            </a:r>
            <a:endParaRPr b="1" i="0" sz="2800" u="none" strike="noStrike">
              <a:solidFill>
                <a:srgbClr val="000000"/>
              </a:solidFill>
              <a:latin typeface="Noto Sans Symbols"/>
              <a:ea typeface="Noto Sans Symbols"/>
              <a:cs typeface="Noto Sans Symbols"/>
              <a:sym typeface="Noto Sans Symbols"/>
            </a:endParaRPr>
          </a:p>
          <a:p>
            <a:pPr indent="-177800" lvl="0" marL="0" marR="0" rtl="0" algn="l">
              <a:spcBef>
                <a:spcPts val="0"/>
              </a:spcBef>
              <a:spcAft>
                <a:spcPts val="0"/>
              </a:spcAft>
              <a:buClr>
                <a:srgbClr val="134F5C"/>
              </a:buClr>
              <a:buSzPts val="2800"/>
              <a:buFont typeface="Arial"/>
              <a:buChar char="•"/>
            </a:pPr>
            <a:r>
              <a:rPr b="1" i="0" lang="en-US" sz="2800" u="none" strike="noStrike">
                <a:solidFill>
                  <a:srgbClr val="134F5C"/>
                </a:solidFill>
                <a:latin typeface="Open Sans"/>
                <a:ea typeface="Open Sans"/>
                <a:cs typeface="Open Sans"/>
                <a:sym typeface="Open Sans"/>
              </a:rPr>
              <a:t>Tools Used</a:t>
            </a:r>
            <a:endParaRPr/>
          </a:p>
          <a:p>
            <a:pPr indent="-177800" lvl="0" marL="0" marR="0" rtl="0" algn="l">
              <a:spcBef>
                <a:spcPts val="0"/>
              </a:spcBef>
              <a:spcAft>
                <a:spcPts val="0"/>
              </a:spcAft>
              <a:buClr>
                <a:srgbClr val="134F5C"/>
              </a:buClr>
              <a:buSzPts val="2800"/>
              <a:buFont typeface="Arial"/>
              <a:buChar char="•"/>
            </a:pPr>
            <a:r>
              <a:rPr b="1" i="0" lang="en-US" sz="2800" u="none" strike="noStrike">
                <a:solidFill>
                  <a:srgbClr val="134F5C"/>
                </a:solidFill>
                <a:latin typeface="Open Sans"/>
                <a:ea typeface="Open Sans"/>
                <a:cs typeface="Open Sans"/>
                <a:sym typeface="Open Sans"/>
              </a:rPr>
              <a:t>Data Summary</a:t>
            </a:r>
            <a:endParaRPr b="1" i="0" sz="2800" u="none" strike="noStrike">
              <a:solidFill>
                <a:srgbClr val="000000"/>
              </a:solidFill>
              <a:latin typeface="Noto Sans Symbols"/>
              <a:ea typeface="Noto Sans Symbols"/>
              <a:cs typeface="Noto Sans Symbols"/>
              <a:sym typeface="Noto Sans Symbols"/>
            </a:endParaRPr>
          </a:p>
          <a:p>
            <a:pPr indent="-177800" lvl="0" marL="0" marR="0" rtl="0" algn="l">
              <a:spcBef>
                <a:spcPts val="0"/>
              </a:spcBef>
              <a:spcAft>
                <a:spcPts val="0"/>
              </a:spcAft>
              <a:buClr>
                <a:srgbClr val="134F5C"/>
              </a:buClr>
              <a:buSzPts val="2800"/>
              <a:buFont typeface="Arial"/>
              <a:buChar char="•"/>
            </a:pPr>
            <a:r>
              <a:rPr b="1" i="0" lang="en-US" sz="2800" u="none" strike="noStrike">
                <a:solidFill>
                  <a:srgbClr val="134F5C"/>
                </a:solidFill>
                <a:latin typeface="Open Sans"/>
                <a:ea typeface="Open Sans"/>
                <a:cs typeface="Open Sans"/>
                <a:sym typeface="Open Sans"/>
              </a:rPr>
              <a:t>Exploratory Data Analysis</a:t>
            </a:r>
            <a:endParaRPr b="1" i="0" sz="2800" u="none" strike="noStrike">
              <a:solidFill>
                <a:srgbClr val="000000"/>
              </a:solidFill>
              <a:latin typeface="Noto Sans Symbols"/>
              <a:ea typeface="Noto Sans Symbols"/>
              <a:cs typeface="Noto Sans Symbols"/>
              <a:sym typeface="Noto Sans Symbols"/>
            </a:endParaRPr>
          </a:p>
          <a:p>
            <a:pPr indent="-177800" lvl="0" marL="0" marR="0" rtl="0" algn="l">
              <a:spcBef>
                <a:spcPts val="0"/>
              </a:spcBef>
              <a:spcAft>
                <a:spcPts val="0"/>
              </a:spcAft>
              <a:buClr>
                <a:srgbClr val="134F5C"/>
              </a:buClr>
              <a:buSzPts val="2800"/>
              <a:buFont typeface="Arial"/>
              <a:buChar char="•"/>
            </a:pPr>
            <a:r>
              <a:rPr b="1" i="0" lang="en-US" sz="2800" u="none" strike="noStrike">
                <a:solidFill>
                  <a:srgbClr val="134F5C"/>
                </a:solidFill>
                <a:latin typeface="Open Sans"/>
                <a:ea typeface="Open Sans"/>
                <a:cs typeface="Open Sans"/>
                <a:sym typeface="Open Sans"/>
              </a:rPr>
              <a:t>Challenges</a:t>
            </a:r>
            <a:endParaRPr b="1" i="0" sz="2800" u="none" strike="noStrike">
              <a:solidFill>
                <a:srgbClr val="000000"/>
              </a:solidFill>
              <a:latin typeface="Noto Sans Symbols"/>
              <a:ea typeface="Noto Sans Symbols"/>
              <a:cs typeface="Noto Sans Symbols"/>
              <a:sym typeface="Noto Sans Symbols"/>
            </a:endParaRPr>
          </a:p>
          <a:p>
            <a:pPr indent="-177800" lvl="0" marL="0" marR="0" rtl="0" algn="l">
              <a:spcBef>
                <a:spcPts val="0"/>
              </a:spcBef>
              <a:spcAft>
                <a:spcPts val="0"/>
              </a:spcAft>
              <a:buClr>
                <a:srgbClr val="134F5C"/>
              </a:buClr>
              <a:buSzPts val="2800"/>
              <a:buFont typeface="Arial"/>
              <a:buChar char="•"/>
            </a:pPr>
            <a:r>
              <a:rPr b="1" i="0" lang="en-US" sz="2800" u="none" strike="noStrike">
                <a:solidFill>
                  <a:srgbClr val="134F5C"/>
                </a:solidFill>
                <a:latin typeface="Open Sans"/>
                <a:ea typeface="Open Sans"/>
                <a:cs typeface="Open Sans"/>
                <a:sym typeface="Open Sans"/>
              </a:rPr>
              <a:t>Recommendations</a:t>
            </a:r>
            <a:endParaRPr b="1" i="0" sz="2800" u="none" strike="noStrike">
              <a:solidFill>
                <a:srgbClr val="000000"/>
              </a:solidFill>
              <a:latin typeface="Noto Sans Symbols"/>
              <a:ea typeface="Noto Sans Symbols"/>
              <a:cs typeface="Noto Sans Symbols"/>
              <a:sym typeface="Noto Sans Symbols"/>
            </a:endParaRPr>
          </a:p>
          <a:p>
            <a:pPr indent="-177800" lvl="0" marL="0" marR="0" rtl="0" algn="l">
              <a:spcBef>
                <a:spcPts val="0"/>
              </a:spcBef>
              <a:spcAft>
                <a:spcPts val="0"/>
              </a:spcAft>
              <a:buClr>
                <a:srgbClr val="134F5C"/>
              </a:buClr>
              <a:buSzPts val="2800"/>
              <a:buFont typeface="Arial"/>
              <a:buChar char="•"/>
            </a:pPr>
            <a:r>
              <a:rPr b="1" i="0" lang="en-US" sz="2800" u="none" strike="noStrike">
                <a:solidFill>
                  <a:srgbClr val="134F5C"/>
                </a:solidFill>
                <a:latin typeface="Open Sans"/>
                <a:ea typeface="Open Sans"/>
                <a:cs typeface="Open Sans"/>
                <a:sym typeface="Open Sans"/>
              </a:rPr>
              <a:t>Conclusions</a:t>
            </a:r>
            <a:endParaRPr b="1" i="0" sz="2800" u="none"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0"/>
          <p:cNvPicPr preferRelativeResize="0"/>
          <p:nvPr/>
        </p:nvPicPr>
        <p:blipFill rotWithShape="1">
          <a:blip r:embed="rId3">
            <a:alphaModFix/>
          </a:blip>
          <a:srcRect b="0" l="0" r="0" t="0"/>
          <a:stretch/>
        </p:blipFill>
        <p:spPr>
          <a:xfrm>
            <a:off x="2287516" y="2754305"/>
            <a:ext cx="7616967" cy="3881120"/>
          </a:xfrm>
          <a:prstGeom prst="rect">
            <a:avLst/>
          </a:prstGeom>
          <a:noFill/>
          <a:ln>
            <a:noFill/>
          </a:ln>
        </p:spPr>
      </p:pic>
      <p:sp>
        <p:nvSpPr>
          <p:cNvPr id="219" name="Google Shape;219;p20"/>
          <p:cNvSpPr txBox="1"/>
          <p:nvPr/>
        </p:nvSpPr>
        <p:spPr>
          <a:xfrm>
            <a:off x="0" y="220395"/>
            <a:ext cx="12192000" cy="569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100">
                <a:solidFill>
                  <a:srgbClr val="FF0000"/>
                </a:solidFill>
                <a:latin typeface="Calibri"/>
                <a:ea typeface="Calibri"/>
                <a:cs typeface="Calibri"/>
                <a:sym typeface="Calibri"/>
              </a:rPr>
              <a:t> </a:t>
            </a:r>
            <a:r>
              <a:rPr b="1" lang="en-US" sz="2500">
                <a:solidFill>
                  <a:srgbClr val="FF0000"/>
                </a:solidFill>
                <a:latin typeface="Calibri"/>
                <a:ea typeface="Calibri"/>
                <a:cs typeface="Calibri"/>
                <a:sym typeface="Calibri"/>
              </a:rPr>
              <a:t>Violin plot - to compare the distribution of sepal lengths across different species of iris</a:t>
            </a:r>
            <a:endParaRPr b="1" sz="2500">
              <a:solidFill>
                <a:srgbClr val="FF0000"/>
              </a:solidFill>
              <a:latin typeface="Calibri"/>
              <a:ea typeface="Calibri"/>
              <a:cs typeface="Calibri"/>
              <a:sym typeface="Calibri"/>
            </a:endParaRPr>
          </a:p>
        </p:txBody>
      </p:sp>
      <p:sp>
        <p:nvSpPr>
          <p:cNvPr id="220" name="Google Shape;220;p20"/>
          <p:cNvSpPr txBox="1"/>
          <p:nvPr/>
        </p:nvSpPr>
        <p:spPr>
          <a:xfrm>
            <a:off x="775200" y="831413"/>
            <a:ext cx="106416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We chose the </a:t>
            </a:r>
            <a:r>
              <a:rPr b="1" lang="en-US" sz="1700">
                <a:solidFill>
                  <a:schemeClr val="dk1"/>
                </a:solidFill>
                <a:latin typeface="Times New Roman"/>
                <a:ea typeface="Times New Roman"/>
                <a:cs typeface="Times New Roman"/>
                <a:sym typeface="Times New Roman"/>
              </a:rPr>
              <a:t>violin plot</a:t>
            </a:r>
            <a:r>
              <a:rPr lang="en-US" sz="1700">
                <a:solidFill>
                  <a:schemeClr val="dk1"/>
                </a:solidFill>
                <a:latin typeface="Times New Roman"/>
                <a:ea typeface="Times New Roman"/>
                <a:cs typeface="Times New Roman"/>
                <a:sym typeface="Times New Roman"/>
              </a:rPr>
              <a:t> because it's particularly useful for visualizing the distribution of a continuous variable across multiple categories or groups. In this case, the violin plot allows us to compare the distribution of sepal lengths across different species of iris in a single plot.</a:t>
            </a:r>
            <a:endParaRPr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The gained insights </a:t>
            </a:r>
            <a:r>
              <a:rPr lang="en-US" sz="1700">
                <a:solidFill>
                  <a:schemeClr val="dk1"/>
                </a:solidFill>
                <a:latin typeface="Times New Roman"/>
                <a:ea typeface="Times New Roman"/>
                <a:cs typeface="Times New Roman"/>
                <a:sym typeface="Times New Roman"/>
              </a:rPr>
              <a:t>from the violin plot can help in making informed decisions that could potentially lead to positive business impacts. For example, if the violin plot reveals distinct differences in the sepal length distributions between different species of iris, it may indicate unique characteristics or preferences associated with each species</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txBox="1"/>
          <p:nvPr/>
        </p:nvSpPr>
        <p:spPr>
          <a:xfrm>
            <a:off x="0" y="200075"/>
            <a:ext cx="1208024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FF0000"/>
                </a:solidFill>
                <a:latin typeface="Calibri"/>
                <a:ea typeface="Calibri"/>
                <a:cs typeface="Calibri"/>
                <a:sym typeface="Calibri"/>
              </a:rPr>
              <a:t>Correlation heatmap-  visualizing pairwise relationships b/w variables in dataset</a:t>
            </a:r>
            <a:endParaRPr b="1" sz="2800">
              <a:solidFill>
                <a:srgbClr val="FF0000"/>
              </a:solidFill>
              <a:latin typeface="Calibri"/>
              <a:ea typeface="Calibri"/>
              <a:cs typeface="Calibri"/>
              <a:sym typeface="Calibri"/>
            </a:endParaRPr>
          </a:p>
        </p:txBody>
      </p:sp>
      <p:sp>
        <p:nvSpPr>
          <p:cNvPr id="226" name="Google Shape;226;p21"/>
          <p:cNvSpPr txBox="1"/>
          <p:nvPr/>
        </p:nvSpPr>
        <p:spPr>
          <a:xfrm>
            <a:off x="782100" y="794488"/>
            <a:ext cx="10627800" cy="2447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I chose the </a:t>
            </a:r>
            <a:r>
              <a:rPr b="1" lang="en-US" sz="1700">
                <a:solidFill>
                  <a:schemeClr val="dk1"/>
                </a:solidFill>
                <a:latin typeface="Times New Roman"/>
                <a:ea typeface="Times New Roman"/>
                <a:cs typeface="Times New Roman"/>
                <a:sym typeface="Times New Roman"/>
              </a:rPr>
              <a:t>correlation heatmap</a:t>
            </a:r>
            <a:r>
              <a:rPr lang="en-US" sz="1700">
                <a:solidFill>
                  <a:schemeClr val="dk1"/>
                </a:solidFill>
                <a:latin typeface="Times New Roman"/>
                <a:ea typeface="Times New Roman"/>
                <a:cs typeface="Times New Roman"/>
                <a:sym typeface="Times New Roman"/>
              </a:rPr>
              <a:t> because it's a powerful tool for visualizing the pairwise relationships between variables in a dataset. The correlation heatmap allows us to quickly identify which variables are positively correlated, negatively correlated, or uncorrelated with each other. This visualization is particularly useful for understanding the dependencies and interactions between variables, which can inform data analysis, modeling, and decision-making processes</a:t>
            </a:r>
            <a:endParaRPr sz="1700">
              <a:latin typeface="Times New Roman"/>
              <a:ea typeface="Times New Roman"/>
              <a:cs typeface="Times New Roman"/>
              <a:sym typeface="Times New Roman"/>
            </a:endParaRPr>
          </a:p>
          <a:p>
            <a:pPr indent="0" lvl="0" marL="0" marR="0" rtl="0" algn="l">
              <a:spcBef>
                <a:spcPts val="0"/>
              </a:spcBef>
              <a:spcAft>
                <a:spcPts val="0"/>
              </a:spcAft>
              <a:buNone/>
            </a:pPr>
            <a:r>
              <a:rPr b="1" i="0" lang="en-US" sz="1700">
                <a:solidFill>
                  <a:schemeClr val="dk1"/>
                </a:solidFill>
                <a:latin typeface="Times New Roman"/>
                <a:ea typeface="Times New Roman"/>
                <a:cs typeface="Times New Roman"/>
                <a:sym typeface="Times New Roman"/>
              </a:rPr>
              <a:t>Insights from the correlation heatmap include:</a:t>
            </a:r>
            <a:endParaRPr sz="1700">
              <a:latin typeface="Times New Roman"/>
              <a:ea typeface="Times New Roman"/>
              <a:cs typeface="Times New Roman"/>
              <a:sym typeface="Times New Roman"/>
            </a:endParaRPr>
          </a:p>
          <a:p>
            <a:pPr indent="0" lvl="0" marL="0" marR="0" rtl="0" algn="l">
              <a:spcBef>
                <a:spcPts val="0"/>
              </a:spcBef>
              <a:spcAft>
                <a:spcPts val="0"/>
              </a:spcAft>
              <a:buNone/>
            </a:pPr>
            <a:r>
              <a:rPr i="0" lang="en-US" sz="1700">
                <a:solidFill>
                  <a:schemeClr val="dk1"/>
                </a:solidFill>
                <a:latin typeface="Times New Roman"/>
                <a:ea typeface="Times New Roman"/>
                <a:cs typeface="Times New Roman"/>
                <a:sym typeface="Times New Roman"/>
              </a:rPr>
              <a:t>Identifying variables that are strongly positively correlated, indicating that they tend to increase or decrease together. For example, in the Iris dataset, we may observe a strong positive correlation between petal length and petal width. Identifying variables that are strongly negatively correlated, indicating an inverse relationship between them</a:t>
            </a:r>
            <a:r>
              <a:rPr lang="en-US" sz="1700">
                <a:solidFill>
                  <a:schemeClr val="dk1"/>
                </a:solidFill>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0" lvl="0" marL="0" marR="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pic>
        <p:nvPicPr>
          <p:cNvPr id="227" name="Google Shape;227;p21"/>
          <p:cNvPicPr preferRelativeResize="0"/>
          <p:nvPr/>
        </p:nvPicPr>
        <p:blipFill rotWithShape="1">
          <a:blip r:embed="rId3">
            <a:alphaModFix/>
          </a:blip>
          <a:srcRect b="0" l="0" r="0" t="0"/>
          <a:stretch/>
        </p:blipFill>
        <p:spPr>
          <a:xfrm>
            <a:off x="3127760" y="3158438"/>
            <a:ext cx="5824741" cy="33239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2"/>
          <p:cNvPicPr preferRelativeResize="0"/>
          <p:nvPr/>
        </p:nvPicPr>
        <p:blipFill rotWithShape="1">
          <a:blip r:embed="rId3">
            <a:alphaModFix/>
          </a:blip>
          <a:srcRect b="0" l="0" r="0" t="0"/>
          <a:stretch/>
        </p:blipFill>
        <p:spPr>
          <a:xfrm>
            <a:off x="2228821" y="3301235"/>
            <a:ext cx="7734377" cy="3139439"/>
          </a:xfrm>
          <a:prstGeom prst="rect">
            <a:avLst/>
          </a:prstGeom>
          <a:noFill/>
          <a:ln>
            <a:noFill/>
          </a:ln>
        </p:spPr>
      </p:pic>
      <p:sp>
        <p:nvSpPr>
          <p:cNvPr id="233" name="Google Shape;233;p22"/>
          <p:cNvSpPr txBox="1"/>
          <p:nvPr/>
        </p:nvSpPr>
        <p:spPr>
          <a:xfrm>
            <a:off x="15305" y="292125"/>
            <a:ext cx="121614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a:solidFill>
                  <a:srgbClr val="FF0000"/>
                </a:solidFill>
                <a:latin typeface="Roboto"/>
                <a:ea typeface="Roboto"/>
                <a:cs typeface="Roboto"/>
                <a:sym typeface="Roboto"/>
              </a:rPr>
              <a:t> </a:t>
            </a:r>
            <a:r>
              <a:rPr b="1" i="0" lang="en-US" sz="2700">
                <a:solidFill>
                  <a:srgbClr val="FF0000"/>
                </a:solidFill>
                <a:latin typeface="Roboto"/>
                <a:ea typeface="Roboto"/>
                <a:cs typeface="Roboto"/>
                <a:sym typeface="Roboto"/>
              </a:rPr>
              <a:t>Pair plot -visualizing pairwise relationships b/w multiple variable in dataset</a:t>
            </a:r>
            <a:endParaRPr b="1" sz="2700">
              <a:solidFill>
                <a:srgbClr val="FF0000"/>
              </a:solidFill>
              <a:latin typeface="Calibri"/>
              <a:ea typeface="Calibri"/>
              <a:cs typeface="Calibri"/>
              <a:sym typeface="Calibri"/>
            </a:endParaRPr>
          </a:p>
        </p:txBody>
      </p:sp>
      <p:sp>
        <p:nvSpPr>
          <p:cNvPr id="234" name="Google Shape;234;p22"/>
          <p:cNvSpPr txBox="1"/>
          <p:nvPr/>
        </p:nvSpPr>
        <p:spPr>
          <a:xfrm>
            <a:off x="830850" y="897575"/>
            <a:ext cx="10530300" cy="255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Pair plot</a:t>
            </a:r>
            <a:r>
              <a:rPr lang="en-US" sz="1700">
                <a:solidFill>
                  <a:schemeClr val="dk1"/>
                </a:solidFill>
                <a:latin typeface="Times New Roman"/>
                <a:ea typeface="Times New Roman"/>
                <a:cs typeface="Times New Roman"/>
                <a:sym typeface="Times New Roman"/>
              </a:rPr>
              <a:t> is an excellent tool for visualizing pairwise relationships between multiple variables in a dataset. The pair plot allows us to quickly examine how each variable correlates with every other variable in the dataset. It's particularly useful for exploring potential patterns, trends, or dependencies between variables, making it a common choice for exploratory data analysis.</a:t>
            </a:r>
            <a:endParaRPr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Insights from the pair plot include:</a:t>
            </a:r>
            <a:endParaRPr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Identifying correlations: By examining the scatter plots on the diagonal, we can assess the relationship between each variable and itself and visually inspect the distribution of each variable. Off-diagonal scatter plots show the relationship between pairs of variables, allowing us to identify correlations or patterns between them.</a:t>
            </a:r>
            <a:endParaRPr sz="1700">
              <a:latin typeface="Times New Roman"/>
              <a:ea typeface="Times New Roman"/>
              <a:cs typeface="Times New Roman"/>
              <a:sym typeface="Times New Roman"/>
            </a:endParaRPr>
          </a:p>
          <a:p>
            <a:pPr indent="0" lvl="0" marL="0" marR="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nvSpPr>
        <p:spPr>
          <a:xfrm>
            <a:off x="3048005" y="555388"/>
            <a:ext cx="6096000" cy="1723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strike="noStrike">
                <a:solidFill>
                  <a:srgbClr val="CC0000"/>
                </a:solidFill>
                <a:latin typeface="Arial"/>
                <a:ea typeface="Arial"/>
                <a:cs typeface="Arial"/>
                <a:sym typeface="Arial"/>
              </a:rPr>
              <a:t>Challenges</a:t>
            </a:r>
            <a:br>
              <a:rPr b="0" i="0" lang="en-US" sz="2000" u="none" strike="noStrike">
                <a:solidFill>
                  <a:srgbClr val="CC0000"/>
                </a:solidFill>
                <a:latin typeface="Arial"/>
                <a:ea typeface="Arial"/>
                <a:cs typeface="Arial"/>
                <a:sym typeface="Arial"/>
              </a:rPr>
            </a:br>
            <a:br>
              <a:rPr b="0" i="0" lang="en-US" sz="2000" u="none" strike="noStrike">
                <a:solidFill>
                  <a:srgbClr val="CC0000"/>
                </a:solidFill>
                <a:latin typeface="Arial"/>
                <a:ea typeface="Arial"/>
                <a:cs typeface="Arial"/>
                <a:sym typeface="Arial"/>
              </a:rPr>
            </a:b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40" name="Google Shape;240;p23"/>
          <p:cNvSpPr txBox="1"/>
          <p:nvPr/>
        </p:nvSpPr>
        <p:spPr>
          <a:xfrm>
            <a:off x="911745" y="1673885"/>
            <a:ext cx="10708500" cy="1462200"/>
          </a:xfrm>
          <a:prstGeom prst="rect">
            <a:avLst/>
          </a:prstGeom>
          <a:noFill/>
          <a:ln>
            <a:noFill/>
          </a:ln>
        </p:spPr>
        <p:txBody>
          <a:bodyPr anchorCtr="0" anchor="t" bIns="45700" lIns="91425" spcFirstLastPara="1" rIns="91425" wrap="square" tIns="45700">
            <a:spAutoFit/>
          </a:bodyPr>
          <a:lstStyle/>
          <a:p>
            <a:pPr indent="-127000" lvl="0" marL="0" marR="0" rtl="0" algn="l">
              <a:lnSpc>
                <a:spcPct val="115000"/>
              </a:lnSpc>
              <a:spcBef>
                <a:spcPts val="0"/>
              </a:spcBef>
              <a:spcAft>
                <a:spcPts val="0"/>
              </a:spcAft>
              <a:buClr>
                <a:srgbClr val="212121"/>
              </a:buClr>
              <a:buSzPts val="2000"/>
              <a:buFont typeface="Times New Roman"/>
              <a:buChar char="•"/>
            </a:pPr>
            <a:r>
              <a:rPr i="0" lang="en-US" sz="2000" u="none" strike="noStrike">
                <a:solidFill>
                  <a:srgbClr val="212121"/>
                </a:solidFill>
                <a:latin typeface="Times New Roman"/>
                <a:ea typeface="Times New Roman"/>
                <a:cs typeface="Times New Roman"/>
                <a:sym typeface="Times New Roman"/>
              </a:rPr>
              <a:t>We faced Difficulty to get more insights from small data set.</a:t>
            </a:r>
            <a:endParaRPr>
              <a:latin typeface="Times New Roman"/>
              <a:ea typeface="Times New Roman"/>
              <a:cs typeface="Times New Roman"/>
              <a:sym typeface="Times New Roman"/>
            </a:endParaRPr>
          </a:p>
          <a:p>
            <a:pPr indent="-127000" lvl="0" marL="0" marR="0" rtl="0" algn="l">
              <a:lnSpc>
                <a:spcPct val="115000"/>
              </a:lnSpc>
              <a:spcBef>
                <a:spcPts val="0"/>
              </a:spcBef>
              <a:spcAft>
                <a:spcPts val="0"/>
              </a:spcAft>
              <a:buClr>
                <a:srgbClr val="212121"/>
              </a:buClr>
              <a:buSzPts val="2000"/>
              <a:buFont typeface="Times New Roman"/>
              <a:buChar char="•"/>
            </a:pPr>
            <a:r>
              <a:rPr i="0" lang="en-US" sz="2000" u="none" strike="noStrike">
                <a:solidFill>
                  <a:srgbClr val="212121"/>
                </a:solidFill>
                <a:latin typeface="Times New Roman"/>
                <a:ea typeface="Times New Roman"/>
                <a:cs typeface="Times New Roman"/>
                <a:sym typeface="Times New Roman"/>
              </a:rPr>
              <a:t>The columns in the dataset took some time to understand and also we have done some research work to understand the Airbnb and it’s business in order to get useful insights .</a:t>
            </a:r>
            <a:endParaRPr>
              <a:latin typeface="Times New Roman"/>
              <a:ea typeface="Times New Roman"/>
              <a:cs typeface="Times New Roman"/>
              <a:sym typeface="Times New Roman"/>
            </a:endParaRPr>
          </a:p>
          <a:p>
            <a:pPr indent="-127000" lvl="0" marL="0" marR="0" rtl="0" algn="l">
              <a:lnSpc>
                <a:spcPct val="115000"/>
              </a:lnSpc>
              <a:spcBef>
                <a:spcPts val="0"/>
              </a:spcBef>
              <a:spcAft>
                <a:spcPts val="0"/>
              </a:spcAft>
              <a:buClr>
                <a:srgbClr val="212121"/>
              </a:buClr>
              <a:buSzPts val="2000"/>
              <a:buFont typeface="Times New Roman"/>
              <a:buChar char="•"/>
            </a:pPr>
            <a:r>
              <a:rPr i="0" lang="en-US" sz="2000" u="none" strike="noStrike">
                <a:solidFill>
                  <a:srgbClr val="212121"/>
                </a:solidFill>
                <a:latin typeface="Times New Roman"/>
                <a:ea typeface="Times New Roman"/>
                <a:cs typeface="Times New Roman"/>
                <a:sym typeface="Times New Roman"/>
              </a:rPr>
              <a:t>Have lesser categorical data.</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nvSpPr>
        <p:spPr>
          <a:xfrm>
            <a:off x="2885440" y="488295"/>
            <a:ext cx="609600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3600"/>
              <a:buFont typeface="Arial"/>
              <a:buNone/>
            </a:pPr>
            <a:r>
              <a:rPr b="1" i="0" lang="en-US" sz="3600" u="none" cap="none" strike="noStrike">
                <a:solidFill>
                  <a:srgbClr val="CC0000"/>
                </a:solidFill>
                <a:latin typeface="Arial"/>
                <a:ea typeface="Arial"/>
                <a:cs typeface="Arial"/>
                <a:sym typeface="Arial"/>
              </a:rPr>
              <a:t>PROBLEM STATEMENT</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97" name="Google Shape;97;p3"/>
          <p:cNvSpPr txBox="1"/>
          <p:nvPr/>
        </p:nvSpPr>
        <p:spPr>
          <a:xfrm>
            <a:off x="1899920" y="1305342"/>
            <a:ext cx="7904480"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a:solidFill>
                  <a:schemeClr val="dk1"/>
                </a:solidFill>
                <a:latin typeface="Arial"/>
                <a:ea typeface="Arial"/>
                <a:cs typeface="Arial"/>
                <a:sym typeface="Arial"/>
              </a:rPr>
              <a:t>Predicting stock prices is a complex task due to the dynamic nature of financial markets and the involvement of numerous unpredictable factors .The financial markets are dynamic and influenced by various factors, making stock price prediction a challenging yet crucial task for investors and traders.</a:t>
            </a:r>
            <a:endParaRPr/>
          </a:p>
          <a:p>
            <a:pPr indent="0" lvl="0" marL="0" marR="0" rtl="0" algn="l">
              <a:spcBef>
                <a:spcPts val="0"/>
              </a:spcBef>
              <a:spcAft>
                <a:spcPts val="0"/>
              </a:spcAft>
              <a:buNone/>
            </a:pPr>
            <a:r>
              <a:t/>
            </a:r>
            <a:endParaRPr b="0" i="0" sz="2400">
              <a:solidFill>
                <a:schemeClr val="dk1"/>
              </a:solidFill>
              <a:latin typeface="Arial"/>
              <a:ea typeface="Arial"/>
              <a:cs typeface="Arial"/>
              <a:sym typeface="Arial"/>
            </a:endParaRPr>
          </a:p>
          <a:p>
            <a:pPr indent="0" lvl="0" marL="0" marR="0" rtl="0" algn="l">
              <a:spcBef>
                <a:spcPts val="0"/>
              </a:spcBef>
              <a:spcAft>
                <a:spcPts val="0"/>
              </a:spcAft>
              <a:buNone/>
            </a:pPr>
            <a:r>
              <a:rPr b="0" i="0" lang="en-US" sz="2400">
                <a:solidFill>
                  <a:schemeClr val="dk1"/>
                </a:solidFill>
                <a:latin typeface="Arial"/>
                <a:ea typeface="Arial"/>
                <a:cs typeface="Arial"/>
                <a:sym typeface="Arial"/>
              </a:rPr>
              <a:t> In this project, we aim to develop a robust time series forecasting model to predict stock prices based on historical market data. The focus will be on leveraging machine learning algorithms such as ARIMA, LSTM, or Prophet to make accurate and reliable predictions.</a:t>
            </a:r>
            <a:endParaRPr sz="2400">
              <a:solidFill>
                <a:schemeClr val="dk1"/>
              </a:solidFill>
              <a:latin typeface="Calibri"/>
              <a:ea typeface="Calibri"/>
              <a:cs typeface="Calibri"/>
              <a:sym typeface="Calibri"/>
            </a:endParaRPr>
          </a:p>
        </p:txBody>
      </p:sp>
      <p:pic>
        <p:nvPicPr>
          <p:cNvPr id="98" name="Google Shape;98;p3"/>
          <p:cNvPicPr preferRelativeResize="0"/>
          <p:nvPr/>
        </p:nvPicPr>
        <p:blipFill rotWithShape="1">
          <a:blip r:embed="rId3">
            <a:alphaModFix/>
          </a:blip>
          <a:srcRect b="0" l="0" r="0" t="0"/>
          <a:stretch/>
        </p:blipFill>
        <p:spPr>
          <a:xfrm>
            <a:off x="9926320" y="4846320"/>
            <a:ext cx="2063750" cy="1780847"/>
          </a:xfrm>
          <a:prstGeom prst="rect">
            <a:avLst/>
          </a:prstGeom>
          <a:noFill/>
          <a:ln>
            <a:noFill/>
          </a:ln>
        </p:spPr>
      </p:pic>
      <p:pic>
        <p:nvPicPr>
          <p:cNvPr id="99" name="Google Shape;99;p3"/>
          <p:cNvPicPr preferRelativeResize="0"/>
          <p:nvPr/>
        </p:nvPicPr>
        <p:blipFill rotWithShape="1">
          <a:blip r:embed="rId4">
            <a:alphaModFix/>
          </a:blip>
          <a:srcRect b="0" l="0" r="0" t="0"/>
          <a:stretch/>
        </p:blipFill>
        <p:spPr>
          <a:xfrm>
            <a:off x="388951" y="282043"/>
            <a:ext cx="1673529" cy="16792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nvSpPr>
        <p:spPr>
          <a:xfrm>
            <a:off x="2834640" y="960289"/>
            <a:ext cx="6096000" cy="11387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strike="noStrike">
                <a:solidFill>
                  <a:srgbClr val="CC0000"/>
                </a:solidFill>
                <a:latin typeface="Arial"/>
                <a:ea typeface="Arial"/>
                <a:cs typeface="Arial"/>
                <a:sym typeface="Arial"/>
              </a:rPr>
              <a:t>OBJECTIVE</a:t>
            </a:r>
            <a:endParaRPr b="0" sz="32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05" name="Google Shape;105;p4"/>
          <p:cNvSpPr txBox="1"/>
          <p:nvPr/>
        </p:nvSpPr>
        <p:spPr>
          <a:xfrm>
            <a:off x="2082800" y="2567226"/>
            <a:ext cx="8026400" cy="2954655"/>
          </a:xfrm>
          <a:prstGeom prst="rect">
            <a:avLst/>
          </a:prstGeom>
          <a:noFill/>
          <a:ln>
            <a:noFill/>
          </a:ln>
        </p:spPr>
        <p:txBody>
          <a:bodyPr anchorCtr="0" anchor="t" bIns="45700" lIns="91425" spcFirstLastPara="1" rIns="91425" wrap="square" tIns="45700">
            <a:spAutoFit/>
          </a:bodyPr>
          <a:lstStyle/>
          <a:p>
            <a:pPr indent="-228600" lvl="0" marL="228600" marR="0" rtl="0" algn="just">
              <a:spcBef>
                <a:spcPts val="0"/>
              </a:spcBef>
              <a:spcAft>
                <a:spcPts val="0"/>
              </a:spcAft>
              <a:buNone/>
            </a:pPr>
            <a:r>
              <a:rPr b="0" i="0" lang="en-US" sz="2400" u="none" strike="noStrike">
                <a:solidFill>
                  <a:srgbClr val="0D1117"/>
                </a:solidFill>
                <a:latin typeface="Arial"/>
                <a:ea typeface="Arial"/>
                <a:cs typeface="Arial"/>
                <a:sym typeface="Arial"/>
              </a:rPr>
              <a:t>   </a:t>
            </a:r>
            <a:r>
              <a:rPr b="0" i="0" lang="en-US" sz="2400">
                <a:solidFill>
                  <a:schemeClr val="dk1"/>
                </a:solidFill>
                <a:latin typeface="Arial"/>
                <a:ea typeface="Arial"/>
                <a:cs typeface="Arial"/>
                <a:sym typeface="Arial"/>
              </a:rPr>
              <a:t>Develop a robust time series forecasting  model for predicting stock prices using historical market data. The project involves comprehensive data preprocessing , effective feature engineering , and experimentation with advanced algorithms such  as ARIMA, LSTM, or Prophet. The primary goal is to create  a  reliable model that accurately predicts  future stock prices , enabling</a:t>
            </a:r>
            <a:r>
              <a:rPr lang="en-US" sz="2400">
                <a:solidFill>
                  <a:schemeClr val="dk1"/>
                </a:solidFill>
                <a:latin typeface="Arial"/>
                <a:ea typeface="Arial"/>
                <a:cs typeface="Arial"/>
                <a:sym typeface="Arial"/>
              </a:rPr>
              <a:t> </a:t>
            </a:r>
            <a:r>
              <a:rPr b="0" i="0" lang="en-US" sz="2400">
                <a:solidFill>
                  <a:schemeClr val="dk1"/>
                </a:solidFill>
                <a:latin typeface="Arial"/>
                <a:ea typeface="Arial"/>
                <a:cs typeface="Arial"/>
                <a:sym typeface="Arial"/>
              </a:rPr>
              <a:t>informed investment decisions.</a:t>
            </a:r>
            <a:br>
              <a:rPr lang="en-US" sz="14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nvSpPr>
        <p:spPr>
          <a:xfrm>
            <a:off x="2546395" y="532769"/>
            <a:ext cx="6096000" cy="107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strike="noStrike">
                <a:solidFill>
                  <a:srgbClr val="CC0000"/>
                </a:solidFill>
                <a:latin typeface="Arial"/>
                <a:ea typeface="Arial"/>
                <a:cs typeface="Arial"/>
                <a:sym typeface="Arial"/>
              </a:rPr>
              <a:t>Tools Used</a:t>
            </a:r>
            <a:endParaRPr b="0" sz="2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11" name="Google Shape;111;p5"/>
          <p:cNvSpPr txBox="1"/>
          <p:nvPr/>
        </p:nvSpPr>
        <p:spPr>
          <a:xfrm>
            <a:off x="1666240" y="1609973"/>
            <a:ext cx="8503920" cy="4708981"/>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00000"/>
              </a:buClr>
              <a:buSzPts val="2400"/>
              <a:buFont typeface="Arial"/>
              <a:buChar char="•"/>
            </a:pPr>
            <a:r>
              <a:rPr b="1" lang="en-US" sz="2400">
                <a:solidFill>
                  <a:srgbClr val="000000"/>
                </a:solidFill>
                <a:latin typeface="Calibri"/>
                <a:ea typeface="Calibri"/>
                <a:cs typeface="Calibri"/>
                <a:sym typeface="Calibri"/>
              </a:rPr>
              <a:t>Google collab </a:t>
            </a:r>
            <a:r>
              <a:rPr b="1" i="0" lang="en-US" sz="2400" u="none" strike="noStrike">
                <a:solidFill>
                  <a:srgbClr val="000000"/>
                </a:solidFill>
                <a:latin typeface="Calibri"/>
                <a:ea typeface="Calibri"/>
                <a:cs typeface="Calibri"/>
                <a:sym typeface="Calibri"/>
              </a:rPr>
              <a:t>is used as IDE.</a:t>
            </a:r>
            <a:endParaRPr/>
          </a:p>
          <a:p>
            <a:pPr indent="0" lvl="0" marL="0" marR="0" rtl="0" algn="l">
              <a:spcBef>
                <a:spcPts val="0"/>
              </a:spcBef>
              <a:spcAft>
                <a:spcPts val="0"/>
              </a:spcAft>
              <a:buNone/>
            </a:pPr>
            <a:r>
              <a:t/>
            </a:r>
            <a:endParaRPr b="1" i="1" sz="2400">
              <a:solidFill>
                <a:schemeClr val="dk1"/>
              </a:solidFill>
              <a:latin typeface="Courier New"/>
              <a:ea typeface="Courier New"/>
              <a:cs typeface="Courier New"/>
              <a:sym typeface="Courier New"/>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ourier New"/>
                <a:ea typeface="Courier New"/>
                <a:cs typeface="Courier New"/>
                <a:sym typeface="Courier New"/>
              </a:rPr>
              <a:t>import pandas as pd</a:t>
            </a:r>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ourier New"/>
                <a:ea typeface="Courier New"/>
                <a:cs typeface="Courier New"/>
                <a:sym typeface="Courier New"/>
              </a:rPr>
              <a:t>import numpy as np</a:t>
            </a:r>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ourier New"/>
                <a:ea typeface="Courier New"/>
                <a:cs typeface="Courier New"/>
                <a:sym typeface="Courier New"/>
              </a:rPr>
              <a:t>import matplotlib.pyplot as plt</a:t>
            </a:r>
            <a:endParaRPr b="1" sz="2400">
              <a:solidFill>
                <a:schemeClr val="dk1"/>
              </a:solidFill>
              <a:latin typeface="Courier New"/>
              <a:ea typeface="Courier New"/>
              <a:cs typeface="Courier New"/>
              <a:sym typeface="Courier New"/>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ourier New"/>
                <a:ea typeface="Courier New"/>
                <a:cs typeface="Courier New"/>
                <a:sym typeface="Courier New"/>
              </a:rPr>
              <a:t>import seaborn as sns</a:t>
            </a:r>
            <a:endParaRPr b="1" sz="2400">
              <a:solidFill>
                <a:schemeClr val="dk1"/>
              </a:solidFill>
              <a:latin typeface="Courier New"/>
              <a:ea typeface="Courier New"/>
              <a:cs typeface="Courier New"/>
              <a:sym typeface="Courier New"/>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ourier New"/>
                <a:ea typeface="Courier New"/>
                <a:cs typeface="Courier New"/>
                <a:sym typeface="Courier New"/>
              </a:rPr>
              <a:t>import plotly.express as px</a:t>
            </a:r>
            <a:endParaRPr b="1" sz="2400">
              <a:solidFill>
                <a:schemeClr val="dk1"/>
              </a:solidFill>
              <a:latin typeface="Courier New"/>
              <a:ea typeface="Courier New"/>
              <a:cs typeface="Courier New"/>
              <a:sym typeface="Courier New"/>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ourier New"/>
                <a:ea typeface="Courier New"/>
                <a:cs typeface="Courier New"/>
                <a:sym typeface="Courier New"/>
              </a:rPr>
              <a:t>import plotly.offline as pyo</a:t>
            </a:r>
            <a:endParaRPr b="1" sz="2400">
              <a:solidFill>
                <a:schemeClr val="dk1"/>
              </a:solidFill>
              <a:latin typeface="Courier New"/>
              <a:ea typeface="Courier New"/>
              <a:cs typeface="Courier New"/>
              <a:sym typeface="Courier New"/>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ourier New"/>
                <a:ea typeface="Courier New"/>
                <a:cs typeface="Courier New"/>
                <a:sym typeface="Courier New"/>
              </a:rPr>
              <a:t>import plotly.graph_objs as go</a:t>
            </a:r>
            <a:endParaRPr/>
          </a:p>
          <a:p>
            <a:pPr indent="-190500" lvl="0" marL="342900" marR="0" rtl="0" algn="l">
              <a:spcBef>
                <a:spcPts val="0"/>
              </a:spcBef>
              <a:spcAft>
                <a:spcPts val="0"/>
              </a:spcAft>
              <a:buClr>
                <a:schemeClr val="dk1"/>
              </a:buClr>
              <a:buSzPts val="2400"/>
              <a:buFont typeface="Noto Sans Symbols"/>
              <a:buNone/>
            </a:pPr>
            <a:r>
              <a:t/>
            </a:r>
            <a:endParaRPr b="1" i="0" sz="2400" u="none" strike="noStrike">
              <a:solidFill>
                <a:srgbClr val="000000"/>
              </a:solidFill>
              <a:latin typeface="Arial"/>
              <a:ea typeface="Arial"/>
              <a:cs typeface="Arial"/>
              <a:sym typeface="Arial"/>
            </a:endParaRPr>
          </a:p>
          <a:p>
            <a:pPr indent="-152400" lvl="0" marL="0" marR="0" rtl="0" algn="l">
              <a:spcBef>
                <a:spcPts val="0"/>
              </a:spcBef>
              <a:spcAft>
                <a:spcPts val="0"/>
              </a:spcAft>
              <a:buClr>
                <a:srgbClr val="000000"/>
              </a:buClr>
              <a:buSzPts val="2400"/>
              <a:buFont typeface="Arial"/>
              <a:buChar char="•"/>
            </a:pPr>
            <a:r>
              <a:rPr b="1" i="0" lang="en-US" sz="2400" u="none" strike="noStrike">
                <a:solidFill>
                  <a:srgbClr val="000000"/>
                </a:solidFill>
                <a:latin typeface="Calibri"/>
                <a:ea typeface="Calibri"/>
                <a:cs typeface="Calibri"/>
                <a:sym typeface="Calibri"/>
              </a:rPr>
              <a:t>GitHub is used as version control system</a:t>
            </a:r>
            <a:endParaRPr b="1" i="0" sz="2400" u="none" strike="noStrike">
              <a:solidFill>
                <a:srgbClr val="000000"/>
              </a:solidFill>
              <a:latin typeface="Arial"/>
              <a:ea typeface="Arial"/>
              <a:cs typeface="Arial"/>
              <a:sym typeface="Arial"/>
            </a:endParaRPr>
          </a:p>
          <a:p>
            <a:pPr indent="0" lvl="0" marL="0" marR="0" rtl="0" algn="l">
              <a:spcBef>
                <a:spcPts val="0"/>
              </a:spcBef>
              <a:spcAft>
                <a:spcPts val="0"/>
              </a:spcAft>
              <a:buNone/>
            </a:pPr>
            <a:br>
              <a:rPr b="0"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nvSpPr>
        <p:spPr>
          <a:xfrm>
            <a:off x="2587035" y="584994"/>
            <a:ext cx="60960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strike="noStrike">
                <a:solidFill>
                  <a:srgbClr val="CC0000"/>
                </a:solidFill>
                <a:latin typeface="Arial"/>
                <a:ea typeface="Arial"/>
                <a:cs typeface="Arial"/>
                <a:sym typeface="Arial"/>
              </a:rPr>
              <a:t>DATA SUMMARY</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17" name="Google Shape;117;p6"/>
          <p:cNvSpPr/>
          <p:nvPr/>
        </p:nvSpPr>
        <p:spPr>
          <a:xfrm>
            <a:off x="4754880" y="2367280"/>
            <a:ext cx="2092960" cy="1452880"/>
          </a:xfrm>
          <a:prstGeom prst="rect">
            <a:avLst/>
          </a:prstGeom>
          <a:solidFill>
            <a:srgbClr val="C4E0B2"/>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Arial"/>
                <a:ea typeface="Arial"/>
                <a:cs typeface="Arial"/>
                <a:sym typeface="Arial"/>
              </a:rPr>
              <a:t>Categories</a:t>
            </a:r>
            <a:endParaRPr sz="1800">
              <a:solidFill>
                <a:schemeClr val="lt1"/>
              </a:solidFill>
              <a:latin typeface="Calibri"/>
              <a:ea typeface="Calibri"/>
              <a:cs typeface="Calibri"/>
              <a:sym typeface="Calibri"/>
            </a:endParaRPr>
          </a:p>
        </p:txBody>
      </p:sp>
      <p:sp>
        <p:nvSpPr>
          <p:cNvPr id="118" name="Google Shape;118;p6"/>
          <p:cNvSpPr/>
          <p:nvPr/>
        </p:nvSpPr>
        <p:spPr>
          <a:xfrm>
            <a:off x="6847840" y="2921000"/>
            <a:ext cx="568960" cy="345440"/>
          </a:xfrm>
          <a:prstGeom prst="rightArrow">
            <a:avLst>
              <a:gd fmla="val 50000" name="adj1"/>
              <a:gd fmla="val 50000" name="adj2"/>
            </a:avLst>
          </a:prstGeom>
          <a:solidFill>
            <a:schemeClr val="dk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6"/>
          <p:cNvSpPr/>
          <p:nvPr/>
        </p:nvSpPr>
        <p:spPr>
          <a:xfrm>
            <a:off x="5654040" y="3820160"/>
            <a:ext cx="355600" cy="497840"/>
          </a:xfrm>
          <a:prstGeom prst="downArrow">
            <a:avLst>
              <a:gd fmla="val 50000" name="adj1"/>
              <a:gd fmla="val 50000" name="adj2"/>
            </a:avLst>
          </a:prstGeom>
          <a:solidFill>
            <a:schemeClr val="dk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6"/>
          <p:cNvSpPr/>
          <p:nvPr/>
        </p:nvSpPr>
        <p:spPr>
          <a:xfrm flipH="1">
            <a:off x="4145280" y="2921000"/>
            <a:ext cx="609600" cy="368300"/>
          </a:xfrm>
          <a:prstGeom prst="rightArrow">
            <a:avLst>
              <a:gd fmla="val 50000" name="adj1"/>
              <a:gd fmla="val 50000" name="adj2"/>
            </a:avLst>
          </a:prstGeom>
          <a:solidFill>
            <a:schemeClr val="dk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6"/>
          <p:cNvSpPr/>
          <p:nvPr/>
        </p:nvSpPr>
        <p:spPr>
          <a:xfrm>
            <a:off x="2418080" y="2235200"/>
            <a:ext cx="1727200" cy="2062480"/>
          </a:xfrm>
          <a:prstGeom prst="rect">
            <a:avLst/>
          </a:prstGeom>
          <a:solidFill>
            <a:srgbClr val="C4E0B2"/>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1800">
                <a:solidFill>
                  <a:schemeClr val="dk1"/>
                </a:solidFill>
                <a:latin typeface="Arial"/>
                <a:ea typeface="Arial"/>
                <a:cs typeface="Arial"/>
                <a:sym typeface="Arial"/>
              </a:rPr>
              <a:t>Numerical Data:</a:t>
            </a:r>
            <a:endParaRPr b="0" i="0" sz="1800">
              <a:solidFill>
                <a:schemeClr val="dk1"/>
              </a:solidFill>
              <a:latin typeface="Arial"/>
              <a:ea typeface="Arial"/>
              <a:cs typeface="Arial"/>
              <a:sym typeface="Arial"/>
            </a:endParaRPr>
          </a:p>
          <a:p>
            <a:pPr indent="-114300" lvl="0" marL="0" marR="0" rtl="0" algn="l">
              <a:spcBef>
                <a:spcPts val="0"/>
              </a:spcBef>
              <a:spcAft>
                <a:spcPts val="0"/>
              </a:spcAft>
              <a:buClr>
                <a:schemeClr val="dk1"/>
              </a:buClr>
              <a:buSzPts val="1800"/>
              <a:buFont typeface="Arial"/>
              <a:buChar char="•"/>
            </a:pPr>
            <a:r>
              <a:rPr b="0" i="0" lang="en-US" sz="1800">
                <a:solidFill>
                  <a:schemeClr val="dk1"/>
                </a:solidFill>
                <a:latin typeface="Arial"/>
                <a:ea typeface="Arial"/>
                <a:cs typeface="Arial"/>
                <a:sym typeface="Arial"/>
              </a:rPr>
              <a:t>Open</a:t>
            </a:r>
            <a:endParaRPr/>
          </a:p>
          <a:p>
            <a:pPr indent="-114300" lvl="0" marL="0" marR="0" rtl="0" algn="l">
              <a:spcBef>
                <a:spcPts val="0"/>
              </a:spcBef>
              <a:spcAft>
                <a:spcPts val="0"/>
              </a:spcAft>
              <a:buClr>
                <a:schemeClr val="dk1"/>
              </a:buClr>
              <a:buSzPts val="1800"/>
              <a:buFont typeface="Arial"/>
              <a:buChar char="•"/>
            </a:pPr>
            <a:r>
              <a:rPr b="0" i="0" lang="en-US" sz="1800">
                <a:solidFill>
                  <a:schemeClr val="dk1"/>
                </a:solidFill>
                <a:latin typeface="Arial"/>
                <a:ea typeface="Arial"/>
                <a:cs typeface="Arial"/>
                <a:sym typeface="Arial"/>
              </a:rPr>
              <a:t>High</a:t>
            </a:r>
            <a:endParaRPr/>
          </a:p>
          <a:p>
            <a:pPr indent="-114300" lvl="0" marL="0" marR="0" rtl="0" algn="l">
              <a:spcBef>
                <a:spcPts val="0"/>
              </a:spcBef>
              <a:spcAft>
                <a:spcPts val="0"/>
              </a:spcAft>
              <a:buClr>
                <a:schemeClr val="dk1"/>
              </a:buClr>
              <a:buSzPts val="1800"/>
              <a:buFont typeface="Arial"/>
              <a:buChar char="•"/>
            </a:pPr>
            <a:r>
              <a:rPr b="0" i="0" lang="en-US" sz="1800">
                <a:solidFill>
                  <a:schemeClr val="dk1"/>
                </a:solidFill>
                <a:latin typeface="Arial"/>
                <a:ea typeface="Arial"/>
                <a:cs typeface="Arial"/>
                <a:sym typeface="Arial"/>
              </a:rPr>
              <a:t>Low</a:t>
            </a:r>
            <a:endParaRPr/>
          </a:p>
          <a:p>
            <a:pPr indent="-114300" lvl="0" marL="0" marR="0" rtl="0" algn="l">
              <a:spcBef>
                <a:spcPts val="0"/>
              </a:spcBef>
              <a:spcAft>
                <a:spcPts val="0"/>
              </a:spcAft>
              <a:buClr>
                <a:schemeClr val="dk1"/>
              </a:buClr>
              <a:buSzPts val="1800"/>
              <a:buFont typeface="Arial"/>
              <a:buChar char="•"/>
            </a:pPr>
            <a:r>
              <a:rPr b="0" i="0" lang="en-US" sz="1800">
                <a:solidFill>
                  <a:schemeClr val="dk1"/>
                </a:solidFill>
                <a:latin typeface="Arial"/>
                <a:ea typeface="Arial"/>
                <a:cs typeface="Arial"/>
                <a:sym typeface="Arial"/>
              </a:rPr>
              <a:t>Close</a:t>
            </a:r>
            <a:endParaRPr/>
          </a:p>
          <a:p>
            <a:pPr indent="-114300" lvl="0" marL="0" marR="0" rtl="0" algn="l">
              <a:spcBef>
                <a:spcPts val="0"/>
              </a:spcBef>
              <a:spcAft>
                <a:spcPts val="0"/>
              </a:spcAft>
              <a:buClr>
                <a:schemeClr val="dk1"/>
              </a:buClr>
              <a:buSzPts val="1800"/>
              <a:buFont typeface="Arial"/>
              <a:buChar char="•"/>
            </a:pPr>
            <a:r>
              <a:rPr b="0" i="0" lang="en-US" sz="1800">
                <a:solidFill>
                  <a:schemeClr val="dk1"/>
                </a:solidFill>
                <a:latin typeface="Arial"/>
                <a:ea typeface="Arial"/>
                <a:cs typeface="Arial"/>
                <a:sym typeface="Arial"/>
              </a:rPr>
              <a:t>Volume</a:t>
            </a:r>
            <a:endParaRPr/>
          </a:p>
          <a:p>
            <a:pPr indent="-114300" lvl="0" marL="0" marR="0" rtl="0" algn="l">
              <a:spcBef>
                <a:spcPts val="0"/>
              </a:spcBef>
              <a:spcAft>
                <a:spcPts val="0"/>
              </a:spcAft>
              <a:buClr>
                <a:schemeClr val="dk1"/>
              </a:buClr>
              <a:buSzPts val="1800"/>
              <a:buFont typeface="Arial"/>
              <a:buChar char="•"/>
            </a:pPr>
            <a:r>
              <a:rPr b="0" i="0" lang="en-US" sz="1800">
                <a:solidFill>
                  <a:schemeClr val="dk1"/>
                </a:solidFill>
                <a:latin typeface="Arial"/>
                <a:ea typeface="Arial"/>
                <a:cs typeface="Arial"/>
                <a:sym typeface="Arial"/>
              </a:rPr>
              <a:t>Adj Close</a:t>
            </a:r>
            <a:endParaRPr/>
          </a:p>
        </p:txBody>
      </p:sp>
      <p:sp>
        <p:nvSpPr>
          <p:cNvPr id="122" name="Google Shape;122;p6"/>
          <p:cNvSpPr/>
          <p:nvPr/>
        </p:nvSpPr>
        <p:spPr>
          <a:xfrm>
            <a:off x="4998720" y="4318000"/>
            <a:ext cx="1727200" cy="762000"/>
          </a:xfrm>
          <a:prstGeom prst="rect">
            <a:avLst/>
          </a:prstGeom>
          <a:solidFill>
            <a:srgbClr val="C4E0B2"/>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1800">
                <a:solidFill>
                  <a:schemeClr val="dk1"/>
                </a:solidFill>
                <a:latin typeface="Arial"/>
                <a:ea typeface="Arial"/>
                <a:cs typeface="Arial"/>
                <a:sym typeface="Arial"/>
              </a:rPr>
              <a:t>Unique Values:</a:t>
            </a:r>
            <a:endParaRPr b="0" i="0" sz="1800">
              <a:solidFill>
                <a:schemeClr val="dk1"/>
              </a:solidFill>
              <a:latin typeface="Arial"/>
              <a:ea typeface="Arial"/>
              <a:cs typeface="Arial"/>
              <a:sym typeface="Arial"/>
            </a:endParaRPr>
          </a:p>
          <a:p>
            <a:pPr indent="-114300" lvl="0" marL="0" marR="0" rtl="0" algn="l">
              <a:spcBef>
                <a:spcPts val="0"/>
              </a:spcBef>
              <a:spcAft>
                <a:spcPts val="0"/>
              </a:spcAft>
              <a:buClr>
                <a:schemeClr val="dk1"/>
              </a:buClr>
              <a:buSzPts val="1800"/>
              <a:buFont typeface="Arial"/>
              <a:buChar char="•"/>
            </a:pPr>
            <a:r>
              <a:rPr b="0" i="0" lang="en-US" sz="1800">
                <a:solidFill>
                  <a:schemeClr val="dk1"/>
                </a:solidFill>
                <a:latin typeface="Arial"/>
                <a:ea typeface="Arial"/>
                <a:cs typeface="Arial"/>
                <a:sym typeface="Arial"/>
              </a:rPr>
              <a:t>Date</a:t>
            </a:r>
            <a:endParaRPr/>
          </a:p>
        </p:txBody>
      </p:sp>
      <p:sp>
        <p:nvSpPr>
          <p:cNvPr id="123" name="Google Shape;123;p6"/>
          <p:cNvSpPr/>
          <p:nvPr/>
        </p:nvSpPr>
        <p:spPr>
          <a:xfrm>
            <a:off x="7457440" y="2473111"/>
            <a:ext cx="1828800" cy="1015663"/>
          </a:xfrm>
          <a:prstGeom prst="rect">
            <a:avLst/>
          </a:prstGeom>
          <a:solidFill>
            <a:srgbClr val="C4E0B2"/>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1800">
                <a:solidFill>
                  <a:schemeClr val="dk1"/>
                </a:solidFill>
                <a:latin typeface="Arial"/>
                <a:ea typeface="Arial"/>
                <a:cs typeface="Arial"/>
                <a:sym typeface="Arial"/>
              </a:rPr>
              <a:t>Categorical Data:</a:t>
            </a:r>
            <a:endParaRPr b="0" i="0" sz="1800">
              <a:solidFill>
                <a:schemeClr val="dk1"/>
              </a:solidFill>
              <a:latin typeface="Arial"/>
              <a:ea typeface="Arial"/>
              <a:cs typeface="Arial"/>
              <a:sym typeface="Arial"/>
            </a:endParaRPr>
          </a:p>
          <a:p>
            <a:pPr indent="-114300" lvl="0" marL="0" marR="0" rtl="0" algn="l">
              <a:spcBef>
                <a:spcPts val="0"/>
              </a:spcBef>
              <a:spcAft>
                <a:spcPts val="0"/>
              </a:spcAft>
              <a:buClr>
                <a:schemeClr val="dk1"/>
              </a:buClr>
              <a:buSzPts val="1800"/>
              <a:buFont typeface="Arial"/>
              <a:buChar char="•"/>
            </a:pPr>
            <a:r>
              <a:rPr b="0" i="0" lang="en-US" sz="1800">
                <a:solidFill>
                  <a:schemeClr val="dk1"/>
                </a:solidFill>
                <a:latin typeface="Arial"/>
                <a:ea typeface="Arial"/>
                <a:cs typeface="Arial"/>
                <a:sym typeface="Arial"/>
              </a:rPr>
              <a:t>Date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7"/>
          <p:cNvPicPr preferRelativeResize="0"/>
          <p:nvPr/>
        </p:nvPicPr>
        <p:blipFill rotWithShape="1">
          <a:blip r:embed="rId3">
            <a:alphaModFix/>
          </a:blip>
          <a:srcRect b="0" l="0" r="0" t="0"/>
          <a:stretch/>
        </p:blipFill>
        <p:spPr>
          <a:xfrm>
            <a:off x="2571458" y="2362156"/>
            <a:ext cx="6706181" cy="1397000"/>
          </a:xfrm>
          <a:prstGeom prst="rect">
            <a:avLst/>
          </a:prstGeom>
          <a:noFill/>
          <a:ln>
            <a:noFill/>
          </a:ln>
        </p:spPr>
      </p:pic>
      <p:pic>
        <p:nvPicPr>
          <p:cNvPr id="129" name="Google Shape;129;p7"/>
          <p:cNvPicPr preferRelativeResize="0"/>
          <p:nvPr/>
        </p:nvPicPr>
        <p:blipFill rotWithShape="1">
          <a:blip r:embed="rId4">
            <a:alphaModFix/>
          </a:blip>
          <a:srcRect b="0" l="0" r="0" t="0"/>
          <a:stretch/>
        </p:blipFill>
        <p:spPr>
          <a:xfrm>
            <a:off x="2571458" y="4002112"/>
            <a:ext cx="6706181" cy="1310684"/>
          </a:xfrm>
          <a:prstGeom prst="rect">
            <a:avLst/>
          </a:prstGeom>
          <a:noFill/>
          <a:ln>
            <a:noFill/>
          </a:ln>
        </p:spPr>
      </p:pic>
      <p:sp>
        <p:nvSpPr>
          <p:cNvPr id="130" name="Google Shape;130;p7"/>
          <p:cNvSpPr txBox="1"/>
          <p:nvPr/>
        </p:nvSpPr>
        <p:spPr>
          <a:xfrm>
            <a:off x="2571459" y="527528"/>
            <a:ext cx="6096000" cy="107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strike="noStrike">
                <a:solidFill>
                  <a:srgbClr val="CC0000"/>
                </a:solidFill>
                <a:latin typeface="Arial"/>
                <a:ea typeface="Arial"/>
                <a:cs typeface="Arial"/>
                <a:sym typeface="Arial"/>
              </a:rPr>
              <a:t>DATA SUMMARY</a:t>
            </a:r>
            <a:endParaRPr b="0" sz="2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31" name="Google Shape;131;p7"/>
          <p:cNvSpPr txBox="1"/>
          <p:nvPr/>
        </p:nvSpPr>
        <p:spPr>
          <a:xfrm>
            <a:off x="2743200" y="1472869"/>
            <a:ext cx="7091680" cy="646331"/>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rgbClr val="000000"/>
              </a:buClr>
              <a:buSzPts val="1800"/>
              <a:buFont typeface="Arial"/>
              <a:buChar char="•"/>
            </a:pPr>
            <a:r>
              <a:rPr b="1" i="0" lang="en-US" sz="1800" u="none" strike="noStrike">
                <a:solidFill>
                  <a:srgbClr val="000000"/>
                </a:solidFill>
                <a:latin typeface="Calibri"/>
                <a:ea typeface="Calibri"/>
                <a:cs typeface="Calibri"/>
                <a:sym typeface="Calibri"/>
              </a:rPr>
              <a:t>This is the </a:t>
            </a:r>
            <a:r>
              <a:rPr b="1" lang="en-US" sz="1800">
                <a:solidFill>
                  <a:srgbClr val="000000"/>
                </a:solidFill>
                <a:latin typeface="Calibri"/>
                <a:ea typeface="Calibri"/>
                <a:cs typeface="Calibri"/>
                <a:sym typeface="Calibri"/>
              </a:rPr>
              <a:t>Stocks</a:t>
            </a:r>
            <a:r>
              <a:rPr b="1" i="0" lang="en-US" sz="1800" u="none" strike="noStrike">
                <a:solidFill>
                  <a:srgbClr val="000000"/>
                </a:solidFill>
                <a:latin typeface="Calibri"/>
                <a:ea typeface="Calibri"/>
                <a:cs typeface="Calibri"/>
                <a:sym typeface="Calibri"/>
              </a:rPr>
              <a:t> dataset. In the below table it shows the top and bottom 5 rows respectively</a:t>
            </a:r>
            <a:endParaRPr b="1" i="0" sz="1200" u="none" strike="noStrike">
              <a:solidFill>
                <a:srgbClr val="21212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nvSpPr>
        <p:spPr>
          <a:xfrm>
            <a:off x="2682240" y="620137"/>
            <a:ext cx="6096000" cy="107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strike="noStrike">
                <a:solidFill>
                  <a:srgbClr val="CC0000"/>
                </a:solidFill>
                <a:latin typeface="Arial"/>
                <a:ea typeface="Arial"/>
                <a:cs typeface="Arial"/>
                <a:sym typeface="Arial"/>
              </a:rPr>
              <a:t>FEATURES DESCRIPTION</a:t>
            </a:r>
            <a:endParaRPr b="0" sz="2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37" name="Google Shape;137;p8"/>
          <p:cNvSpPr txBox="1"/>
          <p:nvPr/>
        </p:nvSpPr>
        <p:spPr>
          <a:xfrm>
            <a:off x="1483360" y="1849219"/>
            <a:ext cx="9377680" cy="3970318"/>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dk1"/>
              </a:buClr>
              <a:buSzPts val="2000"/>
              <a:buFont typeface="Calibri"/>
              <a:buAutoNum type="arabicPeriod"/>
            </a:pPr>
            <a:r>
              <a:rPr b="1" i="0" lang="en-US" sz="2000">
                <a:solidFill>
                  <a:schemeClr val="dk1"/>
                </a:solidFill>
                <a:latin typeface="Arial"/>
                <a:ea typeface="Arial"/>
                <a:cs typeface="Arial"/>
                <a:sym typeface="Arial"/>
              </a:rPr>
              <a:t>Date:</a:t>
            </a:r>
            <a:r>
              <a:rPr b="0" i="0" lang="en-US" sz="2000">
                <a:solidFill>
                  <a:schemeClr val="dk1"/>
                </a:solidFill>
                <a:latin typeface="Arial"/>
                <a:ea typeface="Arial"/>
                <a:cs typeface="Arial"/>
                <a:sym typeface="Arial"/>
              </a:rPr>
              <a:t> The date of the market data.</a:t>
            </a:r>
            <a:endParaRPr/>
          </a:p>
          <a:p>
            <a:pPr indent="-127000" lvl="0" marL="0" marR="0" rtl="0" algn="l">
              <a:spcBef>
                <a:spcPts val="0"/>
              </a:spcBef>
              <a:spcAft>
                <a:spcPts val="0"/>
              </a:spcAft>
              <a:buClr>
                <a:schemeClr val="dk1"/>
              </a:buClr>
              <a:buSzPts val="2000"/>
              <a:buFont typeface="Calibri"/>
              <a:buAutoNum type="arabicPeriod"/>
            </a:pPr>
            <a:r>
              <a:rPr b="1" i="0" lang="en-US" sz="2000">
                <a:solidFill>
                  <a:schemeClr val="dk1"/>
                </a:solidFill>
                <a:latin typeface="Arial"/>
                <a:ea typeface="Arial"/>
                <a:cs typeface="Arial"/>
                <a:sym typeface="Arial"/>
              </a:rPr>
              <a:t>Open:</a:t>
            </a:r>
            <a:r>
              <a:rPr b="0" i="0" lang="en-US" sz="2000">
                <a:solidFill>
                  <a:schemeClr val="dk1"/>
                </a:solidFill>
                <a:latin typeface="Arial"/>
                <a:ea typeface="Arial"/>
                <a:cs typeface="Arial"/>
                <a:sym typeface="Arial"/>
              </a:rPr>
              <a:t> The opening price of the stock on the given date.</a:t>
            </a:r>
            <a:endParaRPr/>
          </a:p>
          <a:p>
            <a:pPr indent="-127000" lvl="0" marL="0" marR="0" rtl="0" algn="l">
              <a:spcBef>
                <a:spcPts val="0"/>
              </a:spcBef>
              <a:spcAft>
                <a:spcPts val="0"/>
              </a:spcAft>
              <a:buClr>
                <a:schemeClr val="dk1"/>
              </a:buClr>
              <a:buSzPts val="2000"/>
              <a:buFont typeface="Calibri"/>
              <a:buAutoNum type="arabicPeriod"/>
            </a:pPr>
            <a:r>
              <a:rPr b="1" i="0" lang="en-US" sz="2000">
                <a:solidFill>
                  <a:schemeClr val="dk1"/>
                </a:solidFill>
                <a:latin typeface="Arial"/>
                <a:ea typeface="Arial"/>
                <a:cs typeface="Arial"/>
                <a:sym typeface="Arial"/>
              </a:rPr>
              <a:t>High:</a:t>
            </a:r>
            <a:r>
              <a:rPr b="0" i="0" lang="en-US" sz="2000">
                <a:solidFill>
                  <a:schemeClr val="dk1"/>
                </a:solidFill>
                <a:latin typeface="Arial"/>
                <a:ea typeface="Arial"/>
                <a:cs typeface="Arial"/>
                <a:sym typeface="Arial"/>
              </a:rPr>
              <a:t> The highest price of the stock during the trading day.</a:t>
            </a:r>
            <a:endParaRPr/>
          </a:p>
          <a:p>
            <a:pPr indent="-127000" lvl="0" marL="0" marR="0" rtl="0" algn="l">
              <a:spcBef>
                <a:spcPts val="0"/>
              </a:spcBef>
              <a:spcAft>
                <a:spcPts val="0"/>
              </a:spcAft>
              <a:buClr>
                <a:schemeClr val="dk1"/>
              </a:buClr>
              <a:buSzPts val="2000"/>
              <a:buFont typeface="Calibri"/>
              <a:buAutoNum type="arabicPeriod"/>
            </a:pPr>
            <a:r>
              <a:rPr b="1" i="0" lang="en-US" sz="2000">
                <a:solidFill>
                  <a:schemeClr val="dk1"/>
                </a:solidFill>
                <a:latin typeface="Arial"/>
                <a:ea typeface="Arial"/>
                <a:cs typeface="Arial"/>
                <a:sym typeface="Arial"/>
              </a:rPr>
              <a:t>Low:</a:t>
            </a:r>
            <a:r>
              <a:rPr b="0" i="0" lang="en-US" sz="2000">
                <a:solidFill>
                  <a:schemeClr val="dk1"/>
                </a:solidFill>
                <a:latin typeface="Arial"/>
                <a:ea typeface="Arial"/>
                <a:cs typeface="Arial"/>
                <a:sym typeface="Arial"/>
              </a:rPr>
              <a:t> The lowest price of the stock during the trading day.</a:t>
            </a:r>
            <a:endParaRPr/>
          </a:p>
          <a:p>
            <a:pPr indent="-127000" lvl="0" marL="0" marR="0" rtl="0" algn="l">
              <a:spcBef>
                <a:spcPts val="0"/>
              </a:spcBef>
              <a:spcAft>
                <a:spcPts val="0"/>
              </a:spcAft>
              <a:buClr>
                <a:schemeClr val="dk1"/>
              </a:buClr>
              <a:buSzPts val="2000"/>
              <a:buFont typeface="Calibri"/>
              <a:buAutoNum type="arabicPeriod"/>
            </a:pPr>
            <a:r>
              <a:rPr b="1" i="0" lang="en-US" sz="2000">
                <a:solidFill>
                  <a:schemeClr val="dk1"/>
                </a:solidFill>
                <a:latin typeface="Arial"/>
                <a:ea typeface="Arial"/>
                <a:cs typeface="Arial"/>
                <a:sym typeface="Arial"/>
              </a:rPr>
              <a:t>Close:</a:t>
            </a:r>
            <a:r>
              <a:rPr b="0" i="0" lang="en-US" sz="2000">
                <a:solidFill>
                  <a:schemeClr val="dk1"/>
                </a:solidFill>
                <a:latin typeface="Arial"/>
                <a:ea typeface="Arial"/>
                <a:cs typeface="Arial"/>
                <a:sym typeface="Arial"/>
              </a:rPr>
              <a:t> The closing price of the stock on the given date.</a:t>
            </a:r>
            <a:endParaRPr/>
          </a:p>
          <a:p>
            <a:pPr indent="-127000" lvl="0" marL="0" marR="0" rtl="0" algn="l">
              <a:spcBef>
                <a:spcPts val="0"/>
              </a:spcBef>
              <a:spcAft>
                <a:spcPts val="0"/>
              </a:spcAft>
              <a:buClr>
                <a:schemeClr val="dk1"/>
              </a:buClr>
              <a:buSzPts val="2000"/>
              <a:buFont typeface="Calibri"/>
              <a:buAutoNum type="arabicPeriod"/>
            </a:pPr>
            <a:r>
              <a:rPr b="1" i="0" lang="en-US" sz="2000">
                <a:solidFill>
                  <a:schemeClr val="dk1"/>
                </a:solidFill>
                <a:latin typeface="Arial"/>
                <a:ea typeface="Arial"/>
                <a:cs typeface="Arial"/>
                <a:sym typeface="Arial"/>
              </a:rPr>
              <a:t>Volume:</a:t>
            </a:r>
            <a:r>
              <a:rPr b="0" i="0" lang="en-US" sz="2000">
                <a:solidFill>
                  <a:schemeClr val="dk1"/>
                </a:solidFill>
                <a:latin typeface="Arial"/>
                <a:ea typeface="Arial"/>
                <a:cs typeface="Arial"/>
                <a:sym typeface="Arial"/>
              </a:rPr>
              <a:t> The trading volume, representing the total number of shares traded on the given date.</a:t>
            </a:r>
            <a:endParaRPr/>
          </a:p>
          <a:p>
            <a:pPr indent="-127000" lvl="0" marL="0" marR="0" rtl="0" algn="l">
              <a:spcBef>
                <a:spcPts val="0"/>
              </a:spcBef>
              <a:spcAft>
                <a:spcPts val="0"/>
              </a:spcAft>
              <a:buClr>
                <a:schemeClr val="dk1"/>
              </a:buClr>
              <a:buSzPts val="2000"/>
              <a:buFont typeface="Calibri"/>
              <a:buAutoNum type="arabicPeriod"/>
            </a:pPr>
            <a:r>
              <a:rPr b="1" i="0" lang="en-US" sz="2000">
                <a:solidFill>
                  <a:schemeClr val="dk1"/>
                </a:solidFill>
                <a:latin typeface="Arial"/>
                <a:ea typeface="Arial"/>
                <a:cs typeface="Arial"/>
                <a:sym typeface="Arial"/>
              </a:rPr>
              <a:t>Adj Close:</a:t>
            </a:r>
            <a:r>
              <a:rPr b="0" i="0" lang="en-US" sz="2000">
                <a:solidFill>
                  <a:schemeClr val="dk1"/>
                </a:solidFill>
                <a:latin typeface="Arial"/>
                <a:ea typeface="Arial"/>
                <a:cs typeface="Arial"/>
                <a:sym typeface="Arial"/>
              </a:rPr>
              <a:t> The adjusted closing price, accounting for factors such as dividends and stock splits</a:t>
            </a:r>
            <a:r>
              <a:rPr b="0" i="0" lang="en-US" sz="1400">
                <a:solidFill>
                  <a:srgbClr val="ECECEC"/>
                </a:solidFill>
                <a:latin typeface="Arial"/>
                <a:ea typeface="Arial"/>
                <a:cs typeface="Arial"/>
                <a:sym typeface="Arial"/>
              </a:rPr>
              <a:t>.</a:t>
            </a:r>
            <a:endParaRPr/>
          </a:p>
          <a:p>
            <a:pPr indent="0" lvl="0" marL="0" marR="0" rtl="0" algn="l">
              <a:spcBef>
                <a:spcPts val="0"/>
              </a:spcBef>
              <a:spcAft>
                <a:spcPts val="0"/>
              </a:spcAft>
              <a:buNone/>
            </a:pPr>
            <a:br>
              <a:rPr b="0" lang="en-US" sz="1800">
                <a:solidFill>
                  <a:schemeClr val="dk1"/>
                </a:solidFill>
                <a:latin typeface="Calibri"/>
                <a:ea typeface="Calibri"/>
                <a:cs typeface="Calibri"/>
                <a:sym typeface="Calibri"/>
              </a:rPr>
            </a:br>
            <a:br>
              <a:rPr b="0" lang="en-US" sz="1800">
                <a:solidFill>
                  <a:schemeClr val="dk1"/>
                </a:solidFill>
                <a:latin typeface="Calibri"/>
                <a:ea typeface="Calibri"/>
                <a:cs typeface="Calibri"/>
                <a:sym typeface="Calibri"/>
              </a:rPr>
            </a:br>
            <a:br>
              <a:rPr b="0"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nvSpPr>
        <p:spPr>
          <a:xfrm>
            <a:off x="2692400" y="607322"/>
            <a:ext cx="6096000" cy="107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strike="noStrike">
                <a:solidFill>
                  <a:srgbClr val="CC0000"/>
                </a:solidFill>
                <a:latin typeface="Arial"/>
                <a:ea typeface="Arial"/>
                <a:cs typeface="Arial"/>
                <a:sym typeface="Arial"/>
              </a:rPr>
              <a:t>FEATURES DESCRIPTION</a:t>
            </a:r>
            <a:endParaRPr b="0" sz="2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43" name="Google Shape;143;p9"/>
          <p:cNvSpPr txBox="1"/>
          <p:nvPr/>
        </p:nvSpPr>
        <p:spPr>
          <a:xfrm>
            <a:off x="1107440" y="1336765"/>
            <a:ext cx="9408300" cy="474090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Arial"/>
              <a:buChar char="•"/>
            </a:pPr>
            <a:r>
              <a:rPr b="1" i="0" lang="en-US" sz="1800">
                <a:solidFill>
                  <a:schemeClr val="dk1"/>
                </a:solidFill>
                <a:latin typeface="Arial"/>
                <a:ea typeface="Arial"/>
                <a:cs typeface="Arial"/>
                <a:sym typeface="Arial"/>
              </a:rPr>
              <a:t>Date:</a:t>
            </a:r>
            <a:r>
              <a:rPr b="0" i="0" lang="en-US" sz="1800">
                <a:solidFill>
                  <a:schemeClr val="dk1"/>
                </a:solidFill>
                <a:latin typeface="Arial"/>
                <a:ea typeface="Arial"/>
                <a:cs typeface="Arial"/>
                <a:sym typeface="Arial"/>
              </a:rPr>
              <a:t> Categorical feature representing the date of the recorded data.</a:t>
            </a:r>
            <a:endParaRPr/>
          </a:p>
          <a:p>
            <a:pPr indent="-114300" lvl="0" marL="0" marR="0" rtl="0" algn="l">
              <a:spcBef>
                <a:spcPts val="0"/>
              </a:spcBef>
              <a:spcAft>
                <a:spcPts val="0"/>
              </a:spcAft>
              <a:buClr>
                <a:schemeClr val="dk1"/>
              </a:buClr>
              <a:buSzPts val="1800"/>
              <a:buFont typeface="Arial"/>
              <a:buChar char="•"/>
            </a:pPr>
            <a:r>
              <a:rPr b="1" i="0" lang="en-US" sz="1800">
                <a:solidFill>
                  <a:schemeClr val="dk1"/>
                </a:solidFill>
                <a:latin typeface="Arial"/>
                <a:ea typeface="Arial"/>
                <a:cs typeface="Arial"/>
                <a:sym typeface="Arial"/>
              </a:rPr>
              <a:t>Open:</a:t>
            </a:r>
            <a:r>
              <a:rPr b="0" i="0" lang="en-US" sz="1800">
                <a:solidFill>
                  <a:schemeClr val="dk1"/>
                </a:solidFill>
                <a:latin typeface="Arial"/>
                <a:ea typeface="Arial"/>
                <a:cs typeface="Arial"/>
                <a:sym typeface="Arial"/>
              </a:rPr>
              <a:t> Continuous numerical feature indicating the opening price of the stock.</a:t>
            </a:r>
            <a:endParaRPr/>
          </a:p>
          <a:p>
            <a:pPr indent="-114300" lvl="0" marL="0" marR="0" rtl="0" algn="l">
              <a:spcBef>
                <a:spcPts val="0"/>
              </a:spcBef>
              <a:spcAft>
                <a:spcPts val="0"/>
              </a:spcAft>
              <a:buClr>
                <a:schemeClr val="dk1"/>
              </a:buClr>
              <a:buSzPts val="1800"/>
              <a:buFont typeface="Arial"/>
              <a:buChar char="•"/>
            </a:pPr>
            <a:r>
              <a:rPr b="1" i="0" lang="en-US" sz="1800">
                <a:solidFill>
                  <a:schemeClr val="dk1"/>
                </a:solidFill>
                <a:latin typeface="Arial"/>
                <a:ea typeface="Arial"/>
                <a:cs typeface="Arial"/>
                <a:sym typeface="Arial"/>
              </a:rPr>
              <a:t>High:</a:t>
            </a:r>
            <a:r>
              <a:rPr b="0" i="0" lang="en-US" sz="1800">
                <a:solidFill>
                  <a:schemeClr val="dk1"/>
                </a:solidFill>
                <a:latin typeface="Arial"/>
                <a:ea typeface="Arial"/>
                <a:cs typeface="Arial"/>
                <a:sym typeface="Arial"/>
              </a:rPr>
              <a:t> Continuous numerical feature representing the highest price reached by the stock during the trading day.</a:t>
            </a:r>
            <a:endParaRPr/>
          </a:p>
          <a:p>
            <a:pPr indent="-114300" lvl="0" marL="0" marR="0" rtl="0" algn="l">
              <a:spcBef>
                <a:spcPts val="0"/>
              </a:spcBef>
              <a:spcAft>
                <a:spcPts val="0"/>
              </a:spcAft>
              <a:buClr>
                <a:schemeClr val="dk1"/>
              </a:buClr>
              <a:buSzPts val="1800"/>
              <a:buFont typeface="Arial"/>
              <a:buChar char="•"/>
            </a:pPr>
            <a:r>
              <a:rPr b="1" i="0" lang="en-US" sz="1800">
                <a:solidFill>
                  <a:schemeClr val="dk1"/>
                </a:solidFill>
                <a:latin typeface="Arial"/>
                <a:ea typeface="Arial"/>
                <a:cs typeface="Arial"/>
                <a:sym typeface="Arial"/>
              </a:rPr>
              <a:t>Low:</a:t>
            </a:r>
            <a:r>
              <a:rPr b="0" i="0" lang="en-US" sz="1800">
                <a:solidFill>
                  <a:schemeClr val="dk1"/>
                </a:solidFill>
                <a:latin typeface="Arial"/>
                <a:ea typeface="Arial"/>
                <a:cs typeface="Arial"/>
                <a:sym typeface="Arial"/>
              </a:rPr>
              <a:t> Continuous numerical feature indicating the lowest price reached by the stock during the trading day.</a:t>
            </a:r>
            <a:endParaRPr/>
          </a:p>
          <a:p>
            <a:pPr indent="-114300" lvl="0" marL="0" marR="0" rtl="0" algn="l">
              <a:spcBef>
                <a:spcPts val="0"/>
              </a:spcBef>
              <a:spcAft>
                <a:spcPts val="0"/>
              </a:spcAft>
              <a:buClr>
                <a:schemeClr val="dk1"/>
              </a:buClr>
              <a:buSzPts val="1800"/>
              <a:buFont typeface="Arial"/>
              <a:buChar char="•"/>
            </a:pPr>
            <a:r>
              <a:rPr b="1" i="0" lang="en-US" sz="1800">
                <a:solidFill>
                  <a:schemeClr val="dk1"/>
                </a:solidFill>
                <a:latin typeface="Arial"/>
                <a:ea typeface="Arial"/>
                <a:cs typeface="Arial"/>
                <a:sym typeface="Arial"/>
              </a:rPr>
              <a:t>Close:</a:t>
            </a:r>
            <a:r>
              <a:rPr b="0" i="0" lang="en-US" sz="1800">
                <a:solidFill>
                  <a:schemeClr val="dk1"/>
                </a:solidFill>
                <a:latin typeface="Arial"/>
                <a:ea typeface="Arial"/>
                <a:cs typeface="Arial"/>
                <a:sym typeface="Arial"/>
              </a:rPr>
              <a:t> Continuous numerical feature representing the closing price of the stock.</a:t>
            </a:r>
            <a:endParaRPr/>
          </a:p>
          <a:p>
            <a:pPr indent="-114300" lvl="0" marL="0" marR="0" rtl="0" algn="l">
              <a:spcBef>
                <a:spcPts val="0"/>
              </a:spcBef>
              <a:spcAft>
                <a:spcPts val="0"/>
              </a:spcAft>
              <a:buClr>
                <a:schemeClr val="dk1"/>
              </a:buClr>
              <a:buSzPts val="1800"/>
              <a:buFont typeface="Arial"/>
              <a:buChar char="•"/>
            </a:pPr>
            <a:r>
              <a:rPr b="1" i="0" lang="en-US" sz="1800">
                <a:solidFill>
                  <a:schemeClr val="dk1"/>
                </a:solidFill>
                <a:latin typeface="Arial"/>
                <a:ea typeface="Arial"/>
                <a:cs typeface="Arial"/>
                <a:sym typeface="Arial"/>
              </a:rPr>
              <a:t>Volume:</a:t>
            </a:r>
            <a:r>
              <a:rPr b="0" i="0" lang="en-US" sz="1800">
                <a:solidFill>
                  <a:schemeClr val="dk1"/>
                </a:solidFill>
                <a:latin typeface="Arial"/>
                <a:ea typeface="Arial"/>
                <a:cs typeface="Arial"/>
                <a:sym typeface="Arial"/>
              </a:rPr>
              <a:t> Discrete numerical feature representing the total number of shares traded on a given date.</a:t>
            </a:r>
            <a:endParaRPr/>
          </a:p>
          <a:p>
            <a:pPr indent="-114300" lvl="0" marL="0" marR="0" rtl="0" algn="l">
              <a:spcBef>
                <a:spcPts val="0"/>
              </a:spcBef>
              <a:spcAft>
                <a:spcPts val="0"/>
              </a:spcAft>
              <a:buClr>
                <a:schemeClr val="dk1"/>
              </a:buClr>
              <a:buSzPts val="1800"/>
              <a:buFont typeface="Arial"/>
              <a:buChar char="•"/>
            </a:pPr>
            <a:r>
              <a:rPr b="1" i="0" lang="en-US" sz="1800">
                <a:solidFill>
                  <a:schemeClr val="dk1"/>
                </a:solidFill>
                <a:latin typeface="Arial"/>
                <a:ea typeface="Arial"/>
                <a:cs typeface="Arial"/>
                <a:sym typeface="Arial"/>
              </a:rPr>
              <a:t>Adj Close:</a:t>
            </a:r>
            <a:r>
              <a:rPr b="0" i="0" lang="en-US" sz="1800">
                <a:solidFill>
                  <a:schemeClr val="dk1"/>
                </a:solidFill>
                <a:latin typeface="Arial"/>
                <a:ea typeface="Arial"/>
                <a:cs typeface="Arial"/>
                <a:sym typeface="Arial"/>
              </a:rPr>
              <a:t> Continuous numerical feature representing the adjusted closing price, accounting for corporate actions.</a:t>
            </a:r>
            <a:endParaRPr/>
          </a:p>
          <a:p>
            <a:pPr indent="0" lvl="0" marL="0" marR="0" rtl="0" algn="l">
              <a:spcBef>
                <a:spcPts val="0"/>
              </a:spcBef>
              <a:spcAft>
                <a:spcPts val="0"/>
              </a:spcAft>
              <a:buNone/>
            </a:pPr>
            <a:r>
              <a:rPr b="1" i="0" lang="en-US" sz="1800">
                <a:solidFill>
                  <a:schemeClr val="dk1"/>
                </a:solidFill>
                <a:latin typeface="Arial"/>
                <a:ea typeface="Arial"/>
                <a:cs typeface="Arial"/>
                <a:sym typeface="Arial"/>
              </a:rPr>
              <a:t>Data Range:</a:t>
            </a:r>
            <a:r>
              <a:rPr b="0" i="0" lang="en-US" sz="1800">
                <a:solidFill>
                  <a:schemeClr val="dk1"/>
                </a:solidFill>
                <a:latin typeface="Arial"/>
                <a:ea typeface="Arial"/>
                <a:cs typeface="Arial"/>
                <a:sym typeface="Arial"/>
              </a:rPr>
              <a:t> The dataset covers market data from June 29, 2010, to March 17, 2017 providing a historical perspective on the stock's performance.</a:t>
            </a:r>
            <a:endParaRPr/>
          </a:p>
          <a:p>
            <a:pPr indent="0" lvl="0" marL="0" marR="0" rtl="0" algn="l">
              <a:spcBef>
                <a:spcPts val="0"/>
              </a:spcBef>
              <a:spcAft>
                <a:spcPts val="0"/>
              </a:spcAft>
              <a:buNone/>
            </a:pPr>
            <a:r>
              <a:rPr b="1" i="0" lang="en-US" sz="1800">
                <a:solidFill>
                  <a:schemeClr val="dk1"/>
                </a:solidFill>
                <a:latin typeface="Arial"/>
                <a:ea typeface="Arial"/>
                <a:cs typeface="Arial"/>
                <a:sym typeface="Arial"/>
              </a:rPr>
              <a:t>Data Granularity:</a:t>
            </a:r>
            <a:r>
              <a:rPr b="0" i="0" lang="en-US" sz="1800">
                <a:solidFill>
                  <a:schemeClr val="dk1"/>
                </a:solidFill>
                <a:latin typeface="Arial"/>
                <a:ea typeface="Arial"/>
                <a:cs typeface="Arial"/>
                <a:sym typeface="Arial"/>
              </a:rPr>
              <a:t> The data is recorded on a daily basis, capturing the stock's behavior at the end of each trading day.</a:t>
            </a:r>
            <a:endParaRPr/>
          </a:p>
          <a:p>
            <a:pPr indent="0" lvl="0" marL="0" marR="0" rtl="0" algn="l">
              <a:spcBef>
                <a:spcPts val="0"/>
              </a:spcBef>
              <a:spcAft>
                <a:spcPts val="0"/>
              </a:spcAft>
              <a:buNone/>
            </a:pPr>
            <a:br>
              <a:rPr b="0" lang="en-US" sz="14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2024-03-03T06:08:20Z</dcterms:created>
  <dc:creator>Rhythm Trehan</dc:creator>
</cp:coreProperties>
</file>