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9730-9082-217D-BF77-85DD1CF26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445-E567-2B4C-6CA1-5BEB09461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70EB-805C-6FB5-F959-E61BC007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AAB6-F54A-8001-2443-A5073096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6340-BA31-D4AF-4173-65CD2BBB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3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AC76-B47B-DE8E-DCE8-DB95E304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24BCB-8B28-C8F5-6FBD-5871D08E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8C99-0CD2-4269-68B7-4A27B4CE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449A-6EE8-746F-2786-5124DB7D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1B2A-DBDD-D5DF-2E58-8895134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22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64AFE-1C26-2312-397D-43FA3D9A2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5B5A6-50C2-8F4C-6500-F6DFFDF2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62CC-3917-A585-2B20-7CBB9B6F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ABF8-3579-B47A-D98A-04B33CA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C77D-8369-374F-04F8-8FE41C93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3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6F3F-56C9-6CB2-A48E-B1A70A3D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1625-0607-8BDB-7AE9-6AF51E64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A20A-172A-A8EC-50E4-0EF0CF26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691B-E4B0-01CB-F760-60C4D5AC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06B28-0BED-9AB4-5727-35FB447B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5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B362-CA7C-03AF-66E2-C4944093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386E-56D2-1E28-0CCB-317D8978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A0F7-178E-ED6D-8443-3661CCBF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30E8-BA37-AB07-0F01-74455329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A94C-C146-82CB-A35E-61FB1268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0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5052-EC1B-C775-100E-5C4CDA45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C731-6EA2-7E27-81A7-DDEE29736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B0D12-91DB-7CC8-0CDC-8ACC11C5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127D2-ACE0-9849-8713-CBF1C091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CA3E3-9526-63C0-4D8F-79FCBD00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FADFB-AEA6-CBBB-4728-398C66F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8256-2213-13E3-E126-6B723572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E5B12-BAD0-D550-46F8-BE99C458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49651-FF04-9762-AFD1-67B597DD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6C629-2EE5-FF04-F6E0-93ECC5C38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92F5E-C6A4-F580-E85A-D330C84F1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53F6E-3E53-E735-257F-61B4662E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9BCD1-8755-12E6-4F70-3EC5B030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0AB48-A507-8822-DB3E-7EC5F6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1F42-E6DC-A8BE-561D-DA0A158B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8C30F-38A6-E1E0-C68C-EE10656E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6CECB-BE75-D629-2BF7-8EB52B97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A074C-A8B3-F4DF-C3E8-3B411D7C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3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5873A-408F-8AC7-003A-CE041D3A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2E3CC-5417-B7F2-DC0F-0692B953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F46A7-4BE2-00D9-5F71-27228B40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2E69-47DD-04A0-0082-BAECE71E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A78E-F916-E6FF-532A-1C634914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6C085-4E3A-55DD-CF83-6DE3F4C8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CB9CD-E59D-3D98-1AFF-DFC51ABE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F7D40-B142-4955-4B0D-408436B2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5562C-184B-F3B0-49F7-AB547662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3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39D1-03EE-1829-9722-500AE585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C8A63-91E5-5B31-3BB0-F486B54E9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3BA85-DF95-8F26-A639-2B9274388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DA9F-3EC9-E5C2-D320-59FDC4D5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D8B15-0A53-68F6-9C53-FACD6818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400A9-FAC4-F8F9-F860-61DC6BD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8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500F7-2A01-D6A4-9859-BA119775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4440F-7BD1-1FD6-CDC1-271E6D26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D15AB-822E-75C9-85D0-832880239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490E-9237-4638-A00A-B36D8154468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759F-4967-B6DC-8FAA-8D59283FC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3E3B7-B61C-127A-CE2E-7E0B1D1E9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081D-EFC6-4C28-9943-9C1620E1A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2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6CA9B-88FC-38B8-56F2-242A3D8B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6948D-3BF3-E68E-E0A5-255C30E8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Cardiovascular diseases, including heart disease, represent a significant global health challenge, accounting for a substantial portion of morbidity and mortality worldwide.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dataset at hand provides a wealth of information about individuals' general health, lifestyle choices, dietary habits, and various health-related factors.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 analyzing this dataset, we aim to gain insights into the relationships between different variables and the prevalence of heart disease among the studied population.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0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97B208-6091-D530-2DA5-71B24CB01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374" y="378365"/>
            <a:ext cx="4584468" cy="584786"/>
          </a:xfrm>
        </p:spPr>
        <p:txBody>
          <a:bodyPr>
            <a:normAutofit fontScale="92500"/>
          </a:bodyPr>
          <a:lstStyle/>
          <a:p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of Heart Disease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C88582-132A-EAFB-83BD-E931C1F8C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365125"/>
            <a:ext cx="5679489" cy="584786"/>
          </a:xfrm>
        </p:spPr>
        <p:txBody>
          <a:bodyPr>
            <a:normAutofit fontScale="92500"/>
          </a:bodyPr>
          <a:lstStyle/>
          <a:p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of </a:t>
            </a:r>
            <a:r>
              <a:rPr lang="en-I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General_Health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Heart Disease</a:t>
            </a:r>
          </a:p>
        </p:txBody>
      </p:sp>
      <p:grpSp>
        <p:nvGrpSpPr>
          <p:cNvPr id="13" name="object 6">
            <a:extLst>
              <a:ext uri="{FF2B5EF4-FFF2-40B4-BE49-F238E27FC236}">
                <a16:creationId xmlns:a16="http://schemas.microsoft.com/office/drawing/2014/main" id="{6981C59B-B000-44CC-11B8-977314D8302E}"/>
              </a:ext>
            </a:extLst>
          </p:cNvPr>
          <p:cNvGrpSpPr/>
          <p:nvPr/>
        </p:nvGrpSpPr>
        <p:grpSpPr>
          <a:xfrm>
            <a:off x="357218" y="1162509"/>
            <a:ext cx="5067038" cy="4867406"/>
            <a:chOff x="493755" y="1179558"/>
            <a:chExt cx="3945677" cy="3215674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0E10437B-378C-5369-5E05-EC8ABDF4094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55" y="1179558"/>
              <a:ext cx="3945677" cy="3215674"/>
            </a:xfrm>
            <a:prstGeom prst="rect">
              <a:avLst/>
            </a:prstGeom>
          </p:spPr>
        </p:pic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889A533F-1F6C-D174-9BCE-6134741B5BF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" y="1200149"/>
              <a:ext cx="3854450" cy="3124200"/>
            </a:xfrm>
            <a:prstGeom prst="rect">
              <a:avLst/>
            </a:prstGeom>
          </p:spPr>
        </p:pic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C874BBF0-9F54-350F-41A4-A4D75B373452}"/>
                </a:ext>
              </a:extLst>
            </p:cNvPr>
            <p:cNvSpPr/>
            <p:nvPr/>
          </p:nvSpPr>
          <p:spPr>
            <a:xfrm>
              <a:off x="508000" y="1193799"/>
              <a:ext cx="3867150" cy="3136900"/>
            </a:xfrm>
            <a:custGeom>
              <a:avLst/>
              <a:gdLst/>
              <a:ahLst/>
              <a:cxnLst/>
              <a:rect l="l" t="t" r="r" b="b"/>
              <a:pathLst>
                <a:path w="3867150" h="3136900">
                  <a:moveTo>
                    <a:pt x="0" y="3136900"/>
                  </a:moveTo>
                  <a:lnTo>
                    <a:pt x="3867150" y="3136900"/>
                  </a:lnTo>
                  <a:lnTo>
                    <a:pt x="3867150" y="0"/>
                  </a:lnTo>
                  <a:lnTo>
                    <a:pt x="0" y="0"/>
                  </a:lnTo>
                  <a:lnTo>
                    <a:pt x="0" y="3136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05851A20-44EE-D07E-AEF4-075A6271A34F}"/>
              </a:ext>
            </a:extLst>
          </p:cNvPr>
          <p:cNvGrpSpPr/>
          <p:nvPr/>
        </p:nvGrpSpPr>
        <p:grpSpPr>
          <a:xfrm>
            <a:off x="6478424" y="1194999"/>
            <a:ext cx="5067038" cy="4867406"/>
            <a:chOff x="493755" y="5498554"/>
            <a:chExt cx="3945890" cy="3723640"/>
          </a:xfrm>
        </p:grpSpPr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92F0639E-CA81-4EC9-785D-1B4D951EFD8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55" y="5498554"/>
              <a:ext cx="3945677" cy="3723205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474EE73A-18DC-4138-901F-8FD913B8CD1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50" y="5519419"/>
              <a:ext cx="3854450" cy="3632200"/>
            </a:xfrm>
            <a:prstGeom prst="rect">
              <a:avLst/>
            </a:prstGeom>
          </p:spPr>
        </p:pic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841904DA-4646-C6B7-4B42-62B8B8FC0807}"/>
                </a:ext>
              </a:extLst>
            </p:cNvPr>
            <p:cNvSpPr/>
            <p:nvPr/>
          </p:nvSpPr>
          <p:spPr>
            <a:xfrm>
              <a:off x="508000" y="5513069"/>
              <a:ext cx="3867150" cy="3644900"/>
            </a:xfrm>
            <a:custGeom>
              <a:avLst/>
              <a:gdLst/>
              <a:ahLst/>
              <a:cxnLst/>
              <a:rect l="l" t="t" r="r" b="b"/>
              <a:pathLst>
                <a:path w="3867150" h="3644900">
                  <a:moveTo>
                    <a:pt x="0" y="3644900"/>
                  </a:moveTo>
                  <a:lnTo>
                    <a:pt x="3867150" y="3644900"/>
                  </a:lnTo>
                  <a:lnTo>
                    <a:pt x="3867150" y="0"/>
                  </a:lnTo>
                  <a:lnTo>
                    <a:pt x="0" y="0"/>
                  </a:lnTo>
                  <a:lnTo>
                    <a:pt x="0" y="3644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568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EDCA-7C32-8FD9-6618-F8D921D7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415" y="464922"/>
            <a:ext cx="5157787" cy="538255"/>
          </a:xfrm>
        </p:spPr>
        <p:txBody>
          <a:bodyPr/>
          <a:lstStyle/>
          <a:p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of Checkup vs Heart Disease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7476A-1B1C-8845-5B80-9451124F7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64922"/>
            <a:ext cx="5183188" cy="538255"/>
          </a:xfrm>
        </p:spPr>
        <p:txBody>
          <a:bodyPr/>
          <a:lstStyle/>
          <a:p>
            <a:r>
              <a:rPr lang="en-I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Bargraph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Exercise vs Heart Disease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938C2678-6714-317C-E83C-4DCAFD6ACCA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6718" y="1548212"/>
            <a:ext cx="4637096" cy="4844865"/>
          </a:xfrm>
          <a:prstGeom prst="rect">
            <a:avLst/>
          </a:prstGeom>
        </p:spPr>
      </p:pic>
      <p:grpSp>
        <p:nvGrpSpPr>
          <p:cNvPr id="8" name="object 13">
            <a:extLst>
              <a:ext uri="{FF2B5EF4-FFF2-40B4-BE49-F238E27FC236}">
                <a16:creationId xmlns:a16="http://schemas.microsoft.com/office/drawing/2014/main" id="{EB4263D7-3D99-DD43-7A61-4635FCDD9823}"/>
              </a:ext>
            </a:extLst>
          </p:cNvPr>
          <p:cNvGrpSpPr/>
          <p:nvPr/>
        </p:nvGrpSpPr>
        <p:grpSpPr>
          <a:xfrm>
            <a:off x="6532114" y="1548212"/>
            <a:ext cx="4974194" cy="4844865"/>
            <a:chOff x="493741" y="6222475"/>
            <a:chExt cx="4016375" cy="3444875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22F0289E-7E97-45E0-16F4-EF911C2B5CD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41" y="6222475"/>
              <a:ext cx="4015808" cy="3444272"/>
            </a:xfrm>
            <a:prstGeom prst="rect">
              <a:avLst/>
            </a:prstGeom>
          </p:spPr>
        </p:pic>
        <p:pic>
          <p:nvPicPr>
            <p:cNvPr id="10" name="object 15">
              <a:extLst>
                <a:ext uri="{FF2B5EF4-FFF2-40B4-BE49-F238E27FC236}">
                  <a16:creationId xmlns:a16="http://schemas.microsoft.com/office/drawing/2014/main" id="{9BA344CE-3692-BEE1-C4BB-481B59EA353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49" y="6243306"/>
              <a:ext cx="3924300" cy="3352787"/>
            </a:xfrm>
            <a:prstGeom prst="rect">
              <a:avLst/>
            </a:prstGeom>
          </p:spPr>
        </p:pic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B2D02C3A-D4B8-852B-6D16-A1B9B6784B8F}"/>
                </a:ext>
              </a:extLst>
            </p:cNvPr>
            <p:cNvSpPr/>
            <p:nvPr/>
          </p:nvSpPr>
          <p:spPr>
            <a:xfrm>
              <a:off x="507999" y="6236956"/>
              <a:ext cx="3937000" cy="3365500"/>
            </a:xfrm>
            <a:custGeom>
              <a:avLst/>
              <a:gdLst/>
              <a:ahLst/>
              <a:cxnLst/>
              <a:rect l="l" t="t" r="r" b="b"/>
              <a:pathLst>
                <a:path w="3937000" h="3365500">
                  <a:moveTo>
                    <a:pt x="0" y="3365500"/>
                  </a:moveTo>
                  <a:lnTo>
                    <a:pt x="3937000" y="3365500"/>
                  </a:lnTo>
                  <a:lnTo>
                    <a:pt x="3937000" y="0"/>
                  </a:lnTo>
                  <a:lnTo>
                    <a:pt x="0" y="0"/>
                  </a:lnTo>
                  <a:lnTo>
                    <a:pt x="0" y="3365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267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28EF-FCB4-CCC4-EB45-D97303CCE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053" y="306989"/>
            <a:ext cx="5519800" cy="823912"/>
          </a:xfrm>
        </p:spPr>
        <p:txBody>
          <a:bodyPr/>
          <a:lstStyle/>
          <a:p>
            <a:r>
              <a:rPr lang="en-IN" dirty="0" err="1"/>
              <a:t>Bargraph</a:t>
            </a:r>
            <a:r>
              <a:rPr lang="en-IN" dirty="0"/>
              <a:t> of </a:t>
            </a:r>
            <a:r>
              <a:rPr lang="en-IN" dirty="0" err="1"/>
              <a:t>skin_cancer</a:t>
            </a:r>
            <a:r>
              <a:rPr lang="en-IN" dirty="0"/>
              <a:t> v/s Heart Disease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7F0A8-8241-9384-B781-2377B5AC3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25226"/>
            <a:ext cx="5871947" cy="823912"/>
          </a:xfrm>
        </p:spPr>
        <p:txBody>
          <a:bodyPr anchor="ctr"/>
          <a:lstStyle/>
          <a:p>
            <a:r>
              <a:rPr lang="en-IN" dirty="0" err="1"/>
              <a:t>Bargraph</a:t>
            </a:r>
            <a:r>
              <a:rPr lang="en-IN" dirty="0"/>
              <a:t> of Other cancer vs Heart Disease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DB604D87-430E-9CBE-20DA-4D1AC49E80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966" y="1641276"/>
            <a:ext cx="5279214" cy="5184559"/>
          </a:xfrm>
          <a:prstGeom prst="rect">
            <a:avLst/>
          </a:prstGeom>
        </p:spPr>
      </p:pic>
      <p:grpSp>
        <p:nvGrpSpPr>
          <p:cNvPr id="8" name="object 13">
            <a:extLst>
              <a:ext uri="{FF2B5EF4-FFF2-40B4-BE49-F238E27FC236}">
                <a16:creationId xmlns:a16="http://schemas.microsoft.com/office/drawing/2014/main" id="{AF5FA3C0-6A42-9979-F45C-F8005934939A}"/>
              </a:ext>
            </a:extLst>
          </p:cNvPr>
          <p:cNvGrpSpPr/>
          <p:nvPr/>
        </p:nvGrpSpPr>
        <p:grpSpPr>
          <a:xfrm>
            <a:off x="7186219" y="1748901"/>
            <a:ext cx="4576693" cy="5184559"/>
            <a:chOff x="493760" y="6126463"/>
            <a:chExt cx="3526790" cy="3426460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D24579F1-9F57-017B-ACD6-EE0D3666C5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60" y="6126463"/>
              <a:ext cx="3526567" cy="3425984"/>
            </a:xfrm>
            <a:prstGeom prst="rect">
              <a:avLst/>
            </a:prstGeom>
          </p:spPr>
        </p:pic>
        <p:pic>
          <p:nvPicPr>
            <p:cNvPr id="10" name="object 15">
              <a:extLst>
                <a:ext uri="{FF2B5EF4-FFF2-40B4-BE49-F238E27FC236}">
                  <a16:creationId xmlns:a16="http://schemas.microsoft.com/office/drawing/2014/main" id="{C4A4F63C-6FB1-ECFA-9147-64321558F57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49" y="6148057"/>
              <a:ext cx="3435350" cy="3333737"/>
            </a:xfrm>
            <a:prstGeom prst="rect">
              <a:avLst/>
            </a:prstGeom>
          </p:spPr>
        </p:pic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3C719713-E765-7BA0-EECA-1A1F6F4FE6C1}"/>
                </a:ext>
              </a:extLst>
            </p:cNvPr>
            <p:cNvSpPr/>
            <p:nvPr/>
          </p:nvSpPr>
          <p:spPr>
            <a:xfrm>
              <a:off x="507999" y="6141707"/>
              <a:ext cx="3448050" cy="3346450"/>
            </a:xfrm>
            <a:custGeom>
              <a:avLst/>
              <a:gdLst/>
              <a:ahLst/>
              <a:cxnLst/>
              <a:rect l="l" t="t" r="r" b="b"/>
              <a:pathLst>
                <a:path w="3448050" h="3346450">
                  <a:moveTo>
                    <a:pt x="0" y="3346450"/>
                  </a:moveTo>
                  <a:lnTo>
                    <a:pt x="3448050" y="3346450"/>
                  </a:lnTo>
                  <a:lnTo>
                    <a:pt x="3448050" y="0"/>
                  </a:lnTo>
                  <a:lnTo>
                    <a:pt x="0" y="0"/>
                  </a:lnTo>
                  <a:lnTo>
                    <a:pt x="0" y="3346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211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B349-6A04-3381-14C9-1E2285FB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571454"/>
            <a:ext cx="5157787" cy="823912"/>
          </a:xfrm>
        </p:spPr>
        <p:txBody>
          <a:bodyPr/>
          <a:lstStyle/>
          <a:p>
            <a:r>
              <a:rPr lang="en-I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Bargraph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depression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F58C3-E4D5-6502-AA98-73AF0DB77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571454"/>
            <a:ext cx="5780319" cy="823912"/>
          </a:xfrm>
        </p:spPr>
        <p:txBody>
          <a:bodyPr/>
          <a:lstStyle/>
          <a:p>
            <a:r>
              <a:rPr lang="en-IN" b="0" dirty="0"/>
              <a:t>Bar graph of Arthritis vs Heart Disease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BB838DB4-512F-6805-E420-1CB613000E6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233992" y="1757779"/>
            <a:ext cx="4390719" cy="4405251"/>
          </a:xfrm>
          <a:prstGeom prst="rect">
            <a:avLst/>
          </a:prstGeom>
        </p:spPr>
      </p:pic>
      <p:grpSp>
        <p:nvGrpSpPr>
          <p:cNvPr id="8" name="object 13">
            <a:extLst>
              <a:ext uri="{FF2B5EF4-FFF2-40B4-BE49-F238E27FC236}">
                <a16:creationId xmlns:a16="http://schemas.microsoft.com/office/drawing/2014/main" id="{7A0FB84C-1F3B-DC66-EF54-BF5BA8532907}"/>
              </a:ext>
            </a:extLst>
          </p:cNvPr>
          <p:cNvGrpSpPr/>
          <p:nvPr/>
        </p:nvGrpSpPr>
        <p:grpSpPr>
          <a:xfrm>
            <a:off x="6832399" y="1882067"/>
            <a:ext cx="4390718" cy="4181390"/>
            <a:chOff x="493743" y="5955759"/>
            <a:chExt cx="3386454" cy="3432175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EA6B52FF-4083-8CF8-61D4-6BE94F974A5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43" y="5955759"/>
              <a:ext cx="3386393" cy="3432112"/>
            </a:xfrm>
            <a:prstGeom prst="rect">
              <a:avLst/>
            </a:prstGeom>
          </p:spPr>
        </p:pic>
        <p:pic>
          <p:nvPicPr>
            <p:cNvPr id="10" name="object 15">
              <a:extLst>
                <a:ext uri="{FF2B5EF4-FFF2-40B4-BE49-F238E27FC236}">
                  <a16:creationId xmlns:a16="http://schemas.microsoft.com/office/drawing/2014/main" id="{B3C2C50B-5D78-0114-2D71-F8B9B3E3F45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50" y="5976619"/>
              <a:ext cx="3295015" cy="3342640"/>
            </a:xfrm>
            <a:prstGeom prst="rect">
              <a:avLst/>
            </a:prstGeom>
          </p:spPr>
        </p:pic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BD95B1E0-4CEE-8360-CE9D-2F7B4BB3432A}"/>
                </a:ext>
              </a:extLst>
            </p:cNvPr>
            <p:cNvSpPr/>
            <p:nvPr/>
          </p:nvSpPr>
          <p:spPr>
            <a:xfrm>
              <a:off x="508000" y="5970269"/>
              <a:ext cx="3307715" cy="3355340"/>
            </a:xfrm>
            <a:custGeom>
              <a:avLst/>
              <a:gdLst/>
              <a:ahLst/>
              <a:cxnLst/>
              <a:rect l="l" t="t" r="r" b="b"/>
              <a:pathLst>
                <a:path w="3307715" h="3355340">
                  <a:moveTo>
                    <a:pt x="0" y="3355340"/>
                  </a:moveTo>
                  <a:lnTo>
                    <a:pt x="3307715" y="3355340"/>
                  </a:lnTo>
                  <a:lnTo>
                    <a:pt x="3307715" y="0"/>
                  </a:lnTo>
                  <a:lnTo>
                    <a:pt x="0" y="0"/>
                  </a:lnTo>
                  <a:lnTo>
                    <a:pt x="0" y="335534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713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5989-8D5D-218C-B8A4-A42E15A3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947" y="430680"/>
            <a:ext cx="5157787" cy="823912"/>
          </a:xfrm>
        </p:spPr>
        <p:txBody>
          <a:bodyPr/>
          <a:lstStyle/>
          <a:p>
            <a:r>
              <a:rPr lang="en-I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Bargraph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Sex vs Heart Disease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3D2AB-0D81-6710-1951-CBD78DF83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7389" y="430680"/>
            <a:ext cx="5183188" cy="823912"/>
          </a:xfrm>
        </p:spPr>
        <p:txBody>
          <a:bodyPr/>
          <a:lstStyle/>
          <a:p>
            <a:r>
              <a:rPr lang="en-IN" b="0" dirty="0" err="1"/>
              <a:t>Bargraph</a:t>
            </a:r>
            <a:r>
              <a:rPr lang="en-IN" b="0" dirty="0"/>
              <a:t> of Smoking History vs Heart Disease</a:t>
            </a:r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6C8FCD40-EA36-7EAE-C970-424A5C5F1C51}"/>
              </a:ext>
            </a:extLst>
          </p:cNvPr>
          <p:cNvGrpSpPr/>
          <p:nvPr/>
        </p:nvGrpSpPr>
        <p:grpSpPr>
          <a:xfrm>
            <a:off x="707785" y="1718515"/>
            <a:ext cx="4987949" cy="4727517"/>
            <a:chOff x="493739" y="1363930"/>
            <a:chExt cx="3750945" cy="3374390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FEC1F05-DD1B-7A24-BC61-7051000C2AD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39" y="1363930"/>
              <a:ext cx="3750637" cy="3374233"/>
            </a:xfrm>
            <a:prstGeom prst="rect">
              <a:avLst/>
            </a:prstGeom>
          </p:spPr>
        </p:pic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E1DB569D-15EF-82EB-A72D-50F0027E3F2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" y="1385569"/>
              <a:ext cx="3659378" cy="3282314"/>
            </a:xfrm>
            <a:prstGeom prst="rect">
              <a:avLst/>
            </a:prstGeom>
          </p:spPr>
        </p:pic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C3C4E6A-0101-E9B1-4046-90FC03965600}"/>
                </a:ext>
              </a:extLst>
            </p:cNvPr>
            <p:cNvSpPr/>
            <p:nvPr/>
          </p:nvSpPr>
          <p:spPr>
            <a:xfrm>
              <a:off x="508000" y="1379219"/>
              <a:ext cx="3672204" cy="3295015"/>
            </a:xfrm>
            <a:custGeom>
              <a:avLst/>
              <a:gdLst/>
              <a:ahLst/>
              <a:cxnLst/>
              <a:rect l="l" t="t" r="r" b="b"/>
              <a:pathLst>
                <a:path w="3672204" h="3295015">
                  <a:moveTo>
                    <a:pt x="0" y="3295014"/>
                  </a:moveTo>
                  <a:lnTo>
                    <a:pt x="3672078" y="3295014"/>
                  </a:lnTo>
                  <a:lnTo>
                    <a:pt x="3672078" y="0"/>
                  </a:lnTo>
                  <a:lnTo>
                    <a:pt x="0" y="0"/>
                  </a:lnTo>
                  <a:lnTo>
                    <a:pt x="0" y="32950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4">
            <a:extLst>
              <a:ext uri="{FF2B5EF4-FFF2-40B4-BE49-F238E27FC236}">
                <a16:creationId xmlns:a16="http://schemas.microsoft.com/office/drawing/2014/main" id="{27ACC027-4C76-0896-867F-602E300A302A}"/>
              </a:ext>
            </a:extLst>
          </p:cNvPr>
          <p:cNvGrpSpPr/>
          <p:nvPr/>
        </p:nvGrpSpPr>
        <p:grpSpPr>
          <a:xfrm>
            <a:off x="6621378" y="1606858"/>
            <a:ext cx="4735209" cy="5018129"/>
            <a:chOff x="493739" y="6065497"/>
            <a:chExt cx="3750945" cy="3799840"/>
          </a:xfrm>
        </p:grpSpPr>
        <p:pic>
          <p:nvPicPr>
            <p:cNvPr id="12" name="object 15">
              <a:extLst>
                <a:ext uri="{FF2B5EF4-FFF2-40B4-BE49-F238E27FC236}">
                  <a16:creationId xmlns:a16="http://schemas.microsoft.com/office/drawing/2014/main" id="{62D1619B-FA42-78F7-385A-9E43C9988C9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39" y="6065497"/>
              <a:ext cx="3750637" cy="3799375"/>
            </a:xfrm>
            <a:prstGeom prst="rect">
              <a:avLst/>
            </a:prstGeom>
          </p:spPr>
        </p:pic>
        <p:pic>
          <p:nvPicPr>
            <p:cNvPr id="13" name="object 16">
              <a:extLst>
                <a:ext uri="{FF2B5EF4-FFF2-40B4-BE49-F238E27FC236}">
                  <a16:creationId xmlns:a16="http://schemas.microsoft.com/office/drawing/2014/main" id="{2C12B4C5-1B4B-C5E0-9826-5AC25FE2500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50" y="6085801"/>
              <a:ext cx="3659504" cy="3708273"/>
            </a:xfrm>
            <a:prstGeom prst="rect">
              <a:avLst/>
            </a:prstGeom>
          </p:spPr>
        </p:pic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EC47FBCA-5EA1-8BA0-E96D-D6BAB2F3EF19}"/>
                </a:ext>
              </a:extLst>
            </p:cNvPr>
            <p:cNvSpPr/>
            <p:nvPr/>
          </p:nvSpPr>
          <p:spPr>
            <a:xfrm>
              <a:off x="508000" y="6079451"/>
              <a:ext cx="3672204" cy="3721100"/>
            </a:xfrm>
            <a:custGeom>
              <a:avLst/>
              <a:gdLst/>
              <a:ahLst/>
              <a:cxnLst/>
              <a:rect l="l" t="t" r="r" b="b"/>
              <a:pathLst>
                <a:path w="3672204" h="3721100">
                  <a:moveTo>
                    <a:pt x="0" y="3720973"/>
                  </a:moveTo>
                  <a:lnTo>
                    <a:pt x="3672204" y="3720973"/>
                  </a:lnTo>
                  <a:lnTo>
                    <a:pt x="3672204" y="0"/>
                  </a:lnTo>
                  <a:lnTo>
                    <a:pt x="0" y="0"/>
                  </a:lnTo>
                  <a:lnTo>
                    <a:pt x="0" y="37209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452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8BEDEF-573F-1152-3425-0A84E0B2E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006"/>
            <a:ext cx="9144000" cy="625984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38C5E1F-74DC-949F-E5CC-B6082220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619" y="1136342"/>
            <a:ext cx="9144000" cy="14559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Heart_Disease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target variable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 to 70% training and 30% testing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Logistic Regression Algorithm</a:t>
            </a:r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135CA8ED-B05B-9905-247A-4EA24183A5D9}"/>
              </a:ext>
            </a:extLst>
          </p:cNvPr>
          <p:cNvGrpSpPr/>
          <p:nvPr/>
        </p:nvGrpSpPr>
        <p:grpSpPr>
          <a:xfrm>
            <a:off x="514905" y="2894120"/>
            <a:ext cx="11248007" cy="3963880"/>
            <a:chOff x="493767" y="1258801"/>
            <a:chExt cx="6608445" cy="2512060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97AB50FC-5F4A-B2BC-6E46-DAE92302DA2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67" y="1258801"/>
              <a:ext cx="6608076" cy="2511584"/>
            </a:xfrm>
            <a:prstGeom prst="rect">
              <a:avLst/>
            </a:prstGeom>
          </p:spPr>
        </p:pic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17027504-7938-F825-101F-A713281E4CC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49" y="1280159"/>
              <a:ext cx="6508750" cy="2411729"/>
            </a:xfrm>
            <a:prstGeom prst="rect">
              <a:avLst/>
            </a:prstGeom>
          </p:spPr>
        </p:pic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178CEC5C-08F6-4E23-1BD2-B81D5D70C2BC}"/>
                </a:ext>
              </a:extLst>
            </p:cNvPr>
            <p:cNvSpPr/>
            <p:nvPr/>
          </p:nvSpPr>
          <p:spPr>
            <a:xfrm>
              <a:off x="507999" y="1273809"/>
              <a:ext cx="6521450" cy="2424430"/>
            </a:xfrm>
            <a:custGeom>
              <a:avLst/>
              <a:gdLst/>
              <a:ahLst/>
              <a:cxnLst/>
              <a:rect l="l" t="t" r="r" b="b"/>
              <a:pathLst>
                <a:path w="6521450" h="2424429">
                  <a:moveTo>
                    <a:pt x="0" y="2424429"/>
                  </a:moveTo>
                  <a:lnTo>
                    <a:pt x="6521450" y="2424429"/>
                  </a:lnTo>
                  <a:lnTo>
                    <a:pt x="6521450" y="0"/>
                  </a:lnTo>
                  <a:lnTo>
                    <a:pt x="0" y="0"/>
                  </a:lnTo>
                  <a:lnTo>
                    <a:pt x="0" y="242442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381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EF0AEA-3CEB-5395-BBF0-161912033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4480"/>
            <a:ext cx="9144000" cy="474410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output for Testing Data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4548DB-FFD9-3505-3FD8-B0D75D464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5940"/>
            <a:ext cx="9144000" cy="13721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Selecting </a:t>
            </a:r>
            <a:r>
              <a:rPr lang="en-IN" dirty="0" err="1"/>
              <a:t>testingdata</a:t>
            </a:r>
            <a:r>
              <a:rPr lang="en-IN" dirty="0"/>
              <a:t> which contains all the independent variables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Using Predict() to predict the output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Converting the predicted values in 0 and 1</a:t>
            </a:r>
          </a:p>
        </p:txBody>
      </p:sp>
      <p:grpSp>
        <p:nvGrpSpPr>
          <p:cNvPr id="9" name="object 4">
            <a:extLst>
              <a:ext uri="{FF2B5EF4-FFF2-40B4-BE49-F238E27FC236}">
                <a16:creationId xmlns:a16="http://schemas.microsoft.com/office/drawing/2014/main" id="{0F3D6260-F3F1-CFC0-D038-0A19959938A5}"/>
              </a:ext>
            </a:extLst>
          </p:cNvPr>
          <p:cNvGrpSpPr/>
          <p:nvPr/>
        </p:nvGrpSpPr>
        <p:grpSpPr>
          <a:xfrm>
            <a:off x="1524000" y="2556769"/>
            <a:ext cx="9377416" cy="2580977"/>
            <a:chOff x="493767" y="493714"/>
            <a:chExt cx="6608445" cy="728980"/>
          </a:xfrm>
        </p:grpSpPr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CE5FFD91-EB87-CB2A-D719-7806E5551D3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67" y="493714"/>
              <a:ext cx="6608076" cy="728569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A6D170C4-BC1E-DA7A-FDF3-D55850DB2E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49" y="514349"/>
              <a:ext cx="6508750" cy="629284"/>
            </a:xfrm>
            <a:prstGeom prst="rect">
              <a:avLst/>
            </a:prstGeom>
          </p:spPr>
        </p:pic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6061C610-C386-D47E-EB89-CCBC7CB46F7E}"/>
                </a:ext>
              </a:extLst>
            </p:cNvPr>
            <p:cNvSpPr/>
            <p:nvPr/>
          </p:nvSpPr>
          <p:spPr>
            <a:xfrm>
              <a:off x="507999" y="507999"/>
              <a:ext cx="6521450" cy="641985"/>
            </a:xfrm>
            <a:custGeom>
              <a:avLst/>
              <a:gdLst/>
              <a:ahLst/>
              <a:cxnLst/>
              <a:rect l="l" t="t" r="r" b="b"/>
              <a:pathLst>
                <a:path w="6521450" h="641985">
                  <a:moveTo>
                    <a:pt x="0" y="641984"/>
                  </a:moveTo>
                  <a:lnTo>
                    <a:pt x="6521450" y="641984"/>
                  </a:lnTo>
                  <a:lnTo>
                    <a:pt x="6521450" y="0"/>
                  </a:lnTo>
                  <a:lnTo>
                    <a:pt x="0" y="0"/>
                  </a:lnTo>
                  <a:lnTo>
                    <a:pt x="0" y="6419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8">
            <a:extLst>
              <a:ext uri="{FF2B5EF4-FFF2-40B4-BE49-F238E27FC236}">
                <a16:creationId xmlns:a16="http://schemas.microsoft.com/office/drawing/2014/main" id="{F48CF3CC-4A4B-9BAB-AC1B-690D48405D6C}"/>
              </a:ext>
            </a:extLst>
          </p:cNvPr>
          <p:cNvGrpSpPr/>
          <p:nvPr/>
        </p:nvGrpSpPr>
        <p:grpSpPr>
          <a:xfrm>
            <a:off x="1553206" y="4930889"/>
            <a:ext cx="9533793" cy="1955204"/>
            <a:chOff x="493767" y="1350108"/>
            <a:chExt cx="6608445" cy="934719"/>
          </a:xfrm>
        </p:grpSpPr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942C55E5-DDD0-EBB6-E7FF-F62E8A80D2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67" y="1350108"/>
              <a:ext cx="6608076" cy="934509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E541F85A-2EEA-5A4D-15E1-C8830B65735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49" y="1371599"/>
              <a:ext cx="6508750" cy="842009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0C163B53-19AF-BA01-A306-D7921188DEBE}"/>
                </a:ext>
              </a:extLst>
            </p:cNvPr>
            <p:cNvSpPr/>
            <p:nvPr/>
          </p:nvSpPr>
          <p:spPr>
            <a:xfrm>
              <a:off x="507999" y="1365249"/>
              <a:ext cx="6521450" cy="854710"/>
            </a:xfrm>
            <a:custGeom>
              <a:avLst/>
              <a:gdLst/>
              <a:ahLst/>
              <a:cxnLst/>
              <a:rect l="l" t="t" r="r" b="b"/>
              <a:pathLst>
                <a:path w="6521450" h="854710">
                  <a:moveTo>
                    <a:pt x="0" y="854709"/>
                  </a:moveTo>
                  <a:lnTo>
                    <a:pt x="6521450" y="854709"/>
                  </a:lnTo>
                  <a:lnTo>
                    <a:pt x="6521450" y="0"/>
                  </a:lnTo>
                  <a:lnTo>
                    <a:pt x="0" y="0"/>
                  </a:lnTo>
                  <a:lnTo>
                    <a:pt x="0" y="8547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614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F9103D-2085-56AC-56DF-5226B5738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825"/>
            <a:ext cx="9144000" cy="812729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B712611-BA33-7A98-2342-8D701D4C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016" y="1653702"/>
            <a:ext cx="5852991" cy="17752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model is 0.9192</a:t>
            </a: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3318D38-0537-8B3B-3266-083C3CADDE5C}"/>
              </a:ext>
            </a:extLst>
          </p:cNvPr>
          <p:cNvGrpSpPr/>
          <p:nvPr/>
        </p:nvGrpSpPr>
        <p:grpSpPr>
          <a:xfrm>
            <a:off x="901694" y="2696760"/>
            <a:ext cx="10133250" cy="3495415"/>
            <a:chOff x="493765" y="2979262"/>
            <a:chExt cx="5502275" cy="1106805"/>
          </a:xfrm>
        </p:grpSpPr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3824BBE4-4EE0-BCC2-251C-B65F9CAB20F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65" y="2979262"/>
              <a:ext cx="5501660" cy="1106726"/>
            </a:xfrm>
            <a:prstGeom prst="rect">
              <a:avLst/>
            </a:prstGeom>
          </p:spPr>
        </p:pic>
        <p:pic>
          <p:nvPicPr>
            <p:cNvPr id="19" name="object 14">
              <a:extLst>
                <a:ext uri="{FF2B5EF4-FFF2-40B4-BE49-F238E27FC236}">
                  <a16:creationId xmlns:a16="http://schemas.microsoft.com/office/drawing/2014/main" id="{E23863A3-A379-4E3B-AA97-0441611ABBB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49" y="2999739"/>
              <a:ext cx="5410200" cy="1016000"/>
            </a:xfrm>
            <a:prstGeom prst="rect">
              <a:avLst/>
            </a:prstGeom>
          </p:spPr>
        </p:pic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C9781DF7-06F4-9CD8-1EAE-690471417D1E}"/>
                </a:ext>
              </a:extLst>
            </p:cNvPr>
            <p:cNvSpPr/>
            <p:nvPr/>
          </p:nvSpPr>
          <p:spPr>
            <a:xfrm>
              <a:off x="507999" y="2993389"/>
              <a:ext cx="5422900" cy="1028700"/>
            </a:xfrm>
            <a:custGeom>
              <a:avLst/>
              <a:gdLst/>
              <a:ahLst/>
              <a:cxnLst/>
              <a:rect l="l" t="t" r="r" b="b"/>
              <a:pathLst>
                <a:path w="5422900" h="1028700">
                  <a:moveTo>
                    <a:pt x="0" y="1028700"/>
                  </a:moveTo>
                  <a:lnTo>
                    <a:pt x="5422900" y="1028700"/>
                  </a:lnTo>
                  <a:lnTo>
                    <a:pt x="5422900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788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812D92-3CC2-672B-522A-CB7BB55D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07" y="292602"/>
            <a:ext cx="5838548" cy="980189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grpSp>
        <p:nvGrpSpPr>
          <p:cNvPr id="4" name="object 16">
            <a:extLst>
              <a:ext uri="{FF2B5EF4-FFF2-40B4-BE49-F238E27FC236}">
                <a16:creationId xmlns:a16="http://schemas.microsoft.com/office/drawing/2014/main" id="{32CE3E57-E1F2-E74D-4879-28A49F7AF655}"/>
              </a:ext>
            </a:extLst>
          </p:cNvPr>
          <p:cNvGrpSpPr/>
          <p:nvPr/>
        </p:nvGrpSpPr>
        <p:grpSpPr>
          <a:xfrm>
            <a:off x="6223246" y="273833"/>
            <a:ext cx="5725623" cy="6472259"/>
            <a:chOff x="493747" y="4497296"/>
            <a:chExt cx="3907790" cy="5159375"/>
          </a:xfrm>
        </p:grpSpPr>
        <p:pic>
          <p:nvPicPr>
            <p:cNvPr id="5" name="object 17">
              <a:extLst>
                <a:ext uri="{FF2B5EF4-FFF2-40B4-BE49-F238E27FC236}">
                  <a16:creationId xmlns:a16="http://schemas.microsoft.com/office/drawing/2014/main" id="{9EEC1797-F532-F688-B591-A5638E0A210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47" y="4497296"/>
              <a:ext cx="3907592" cy="5158793"/>
            </a:xfrm>
            <a:prstGeom prst="rect">
              <a:avLst/>
            </a:prstGeom>
          </p:spPr>
        </p:pic>
        <p:pic>
          <p:nvPicPr>
            <p:cNvPr id="6" name="object 18">
              <a:extLst>
                <a:ext uri="{FF2B5EF4-FFF2-40B4-BE49-F238E27FC236}">
                  <a16:creationId xmlns:a16="http://schemas.microsoft.com/office/drawing/2014/main" id="{22E5A269-F538-8AE4-4EEE-8792827D1D2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49" y="4518608"/>
              <a:ext cx="3816350" cy="5067300"/>
            </a:xfrm>
            <a:prstGeom prst="rect">
              <a:avLst/>
            </a:prstGeom>
          </p:spPr>
        </p:pic>
        <p:sp>
          <p:nvSpPr>
            <p:cNvPr id="7" name="object 19">
              <a:extLst>
                <a:ext uri="{FF2B5EF4-FFF2-40B4-BE49-F238E27FC236}">
                  <a16:creationId xmlns:a16="http://schemas.microsoft.com/office/drawing/2014/main" id="{03891D8B-DB89-04BA-E893-0F92CC8B1022}"/>
                </a:ext>
              </a:extLst>
            </p:cNvPr>
            <p:cNvSpPr/>
            <p:nvPr/>
          </p:nvSpPr>
          <p:spPr>
            <a:xfrm>
              <a:off x="507999" y="4512258"/>
              <a:ext cx="3829050" cy="5080000"/>
            </a:xfrm>
            <a:custGeom>
              <a:avLst/>
              <a:gdLst/>
              <a:ahLst/>
              <a:cxnLst/>
              <a:rect l="l" t="t" r="r" b="b"/>
              <a:pathLst>
                <a:path w="3829050" h="5080000">
                  <a:moveTo>
                    <a:pt x="0" y="5080000"/>
                  </a:moveTo>
                  <a:lnTo>
                    <a:pt x="3829050" y="5080000"/>
                  </a:lnTo>
                  <a:lnTo>
                    <a:pt x="3829050" y="0"/>
                  </a:lnTo>
                  <a:lnTo>
                    <a:pt x="0" y="0"/>
                  </a:lnTo>
                  <a:lnTo>
                    <a:pt x="0" y="5080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F06A0A20-5443-0912-136B-68F8525F5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3150"/>
              </p:ext>
            </p:extLst>
          </p:nvPr>
        </p:nvGraphicFramePr>
        <p:xfrm>
          <a:off x="881561" y="1899821"/>
          <a:ext cx="4871169" cy="3303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948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2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30" dirty="0">
                          <a:latin typeface="Times New Roman"/>
                          <a:cs typeface="Times New Roman"/>
                        </a:rPr>
                        <a:t>Values</a:t>
                      </a:r>
                      <a:endParaRPr sz="2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60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9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b="1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2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values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56464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313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4673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321</a:t>
                      </a:r>
                      <a:endParaRPr sz="2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22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79BD-A029-EEB3-F13E-5C636CF9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5924" cy="54039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Plot </a:t>
            </a:r>
          </a:p>
        </p:txBody>
      </p:sp>
      <p:grpSp>
        <p:nvGrpSpPr>
          <p:cNvPr id="5" name="object 9">
            <a:extLst>
              <a:ext uri="{FF2B5EF4-FFF2-40B4-BE49-F238E27FC236}">
                <a16:creationId xmlns:a16="http://schemas.microsoft.com/office/drawing/2014/main" id="{9E874CC7-F30E-4660-2706-7A74BD0B7C55}"/>
              </a:ext>
            </a:extLst>
          </p:cNvPr>
          <p:cNvGrpSpPr/>
          <p:nvPr/>
        </p:nvGrpSpPr>
        <p:grpSpPr>
          <a:xfrm>
            <a:off x="2743199" y="1038688"/>
            <a:ext cx="6294267" cy="5454188"/>
            <a:chOff x="493756" y="3229340"/>
            <a:chExt cx="5590540" cy="5427345"/>
          </a:xfrm>
        </p:grpSpPr>
        <p:pic>
          <p:nvPicPr>
            <p:cNvPr id="6" name="object 10">
              <a:extLst>
                <a:ext uri="{FF2B5EF4-FFF2-40B4-BE49-F238E27FC236}">
                  <a16:creationId xmlns:a16="http://schemas.microsoft.com/office/drawing/2014/main" id="{F759D608-8717-D6E6-4875-69643947B9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56" y="3229340"/>
              <a:ext cx="5590071" cy="5426986"/>
            </a:xfrm>
            <a:prstGeom prst="rect">
              <a:avLst/>
            </a:prstGeom>
          </p:spPr>
        </p:pic>
        <p:pic>
          <p:nvPicPr>
            <p:cNvPr id="7" name="object 11">
              <a:extLst>
                <a:ext uri="{FF2B5EF4-FFF2-40B4-BE49-F238E27FC236}">
                  <a16:creationId xmlns:a16="http://schemas.microsoft.com/office/drawing/2014/main" id="{0B685CFA-65FB-68A8-59A4-2465FF23AD3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49" y="3250437"/>
              <a:ext cx="5498973" cy="5327015"/>
            </a:xfrm>
            <a:prstGeom prst="rect">
              <a:avLst/>
            </a:prstGeom>
          </p:spPr>
        </p:pic>
        <p:sp>
          <p:nvSpPr>
            <p:cNvPr id="8" name="object 12">
              <a:extLst>
                <a:ext uri="{FF2B5EF4-FFF2-40B4-BE49-F238E27FC236}">
                  <a16:creationId xmlns:a16="http://schemas.microsoft.com/office/drawing/2014/main" id="{236C4D46-2D32-D107-F317-63F14571EB76}"/>
                </a:ext>
              </a:extLst>
            </p:cNvPr>
            <p:cNvSpPr/>
            <p:nvPr/>
          </p:nvSpPr>
          <p:spPr>
            <a:xfrm>
              <a:off x="507999" y="3244087"/>
              <a:ext cx="5511800" cy="5339715"/>
            </a:xfrm>
            <a:custGeom>
              <a:avLst/>
              <a:gdLst/>
              <a:ahLst/>
              <a:cxnLst/>
              <a:rect l="l" t="t" r="r" b="b"/>
              <a:pathLst>
                <a:path w="5511800" h="5339715">
                  <a:moveTo>
                    <a:pt x="0" y="5339715"/>
                  </a:moveTo>
                  <a:lnTo>
                    <a:pt x="5511673" y="5339715"/>
                  </a:lnTo>
                  <a:lnTo>
                    <a:pt x="5511673" y="0"/>
                  </a:lnTo>
                  <a:lnTo>
                    <a:pt x="0" y="0"/>
                  </a:lnTo>
                  <a:lnTo>
                    <a:pt x="0" y="53397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90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478D-3669-258F-E543-18D009AF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1BEF-596D-B277-D64E-7B3CBF96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Data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892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E913-ED08-5457-8612-36124A5F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042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…</a:t>
            </a:r>
          </a:p>
        </p:txBody>
      </p:sp>
    </p:spTree>
    <p:extLst>
      <p:ext uri="{BB962C8B-B14F-4D97-AF65-F5344CB8AC3E}">
        <p14:creationId xmlns:p14="http://schemas.microsoft.com/office/powerpoint/2010/main" val="10297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E464-07A5-DDC5-01E8-4AD26C29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C96652-0433-BE91-E2B0-9F0C4EA6F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253" y="1575955"/>
            <a:ext cx="8273988" cy="4487494"/>
          </a:xfrm>
        </p:spPr>
      </p:pic>
    </p:spTree>
    <p:extLst>
      <p:ext uri="{BB962C8B-B14F-4D97-AF65-F5344CB8AC3E}">
        <p14:creationId xmlns:p14="http://schemas.microsoft.com/office/powerpoint/2010/main" val="34342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B7A61604-D414-A765-96A4-5B1947897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217528"/>
              </p:ext>
            </p:extLst>
          </p:nvPr>
        </p:nvGraphicFramePr>
        <p:xfrm>
          <a:off x="1397493" y="551523"/>
          <a:ext cx="9113669" cy="5754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1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72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Other_Cancer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2230">
                        <a:lnSpc>
                          <a:spcPts val="161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sz="14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sz="14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4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any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cancer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Depression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2230">
                        <a:lnSpc>
                          <a:spcPts val="1610"/>
                        </a:lnSpc>
                        <a:spcBef>
                          <a:spcPts val="555"/>
                        </a:spcBef>
                        <a:tabLst>
                          <a:tab pos="864869" algn="l"/>
                          <a:tab pos="1266825" algn="l"/>
                          <a:tab pos="1924050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her	t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	pe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	has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depression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or not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72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Diabetes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1594">
                        <a:lnSpc>
                          <a:spcPts val="1610"/>
                        </a:lnSpc>
                        <a:spcBef>
                          <a:spcPts val="540"/>
                        </a:spcBef>
                        <a:tabLst>
                          <a:tab pos="864869" algn="l"/>
                          <a:tab pos="1266825" algn="l"/>
                          <a:tab pos="192468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her	t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	pe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	has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Diabetes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06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Arthritis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2230">
                        <a:lnSpc>
                          <a:spcPts val="1610"/>
                        </a:lnSpc>
                        <a:spcBef>
                          <a:spcPts val="555"/>
                        </a:spcBef>
                        <a:tabLst>
                          <a:tab pos="864869" algn="l"/>
                          <a:tab pos="1266825" algn="l"/>
                          <a:tab pos="1924050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her	t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	pe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	has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Arthritis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62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2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Gender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Person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Age_Category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63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Person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11"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Height_.cm.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ts val="162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2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Height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Person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93"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  <a:spcBef>
                          <a:spcPts val="53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Weight_.kg.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  <a:spcBef>
                          <a:spcPts val="53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ts val="1625"/>
                        </a:lnSpc>
                        <a:spcBef>
                          <a:spcPts val="53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25"/>
                        </a:lnSpc>
                        <a:spcBef>
                          <a:spcPts val="53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Weight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Person in kg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BMI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ts val="163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Body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Mass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Index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Person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72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Smoking_History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325">
                        <a:lnSpc>
                          <a:spcPts val="161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smoker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not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72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Alcohol_Consumption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325">
                        <a:lnSpc>
                          <a:spcPts val="1610"/>
                        </a:lnSpc>
                        <a:spcBef>
                          <a:spcPts val="540"/>
                        </a:spcBef>
                        <a:tabLst>
                          <a:tab pos="850265" algn="l"/>
                          <a:tab pos="2015489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lc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oh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ol	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	of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week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225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Fruit_Consumption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1594">
                        <a:lnSpc>
                          <a:spcPts val="1610"/>
                        </a:lnSpc>
                        <a:spcBef>
                          <a:spcPts val="55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40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Fruit</a:t>
                      </a:r>
                      <a:r>
                        <a:rPr sz="1400" spc="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Consumed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week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098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Green_Vegetables_Consumption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325">
                        <a:lnSpc>
                          <a:spcPts val="1610"/>
                        </a:lnSpc>
                        <a:spcBef>
                          <a:spcPts val="545"/>
                        </a:spcBef>
                        <a:tabLst>
                          <a:tab pos="1482090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reen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ble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consumption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person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225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FriedPotato_Consumptioin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2865">
                        <a:lnSpc>
                          <a:spcPts val="1610"/>
                        </a:lnSpc>
                        <a:spcBef>
                          <a:spcPts val="55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Fried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Potato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consumption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person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00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2CB3-B62D-4128-7CF0-DC158B58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6C99-614B-8B0C-2409-4E7F0C67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480"/>
            <a:ext cx="10515600" cy="48630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4" name="object 15">
            <a:extLst>
              <a:ext uri="{FF2B5EF4-FFF2-40B4-BE49-F238E27FC236}">
                <a16:creationId xmlns:a16="http://schemas.microsoft.com/office/drawing/2014/main" id="{24BBB0B9-5826-30A2-6D81-DC557A141451}"/>
              </a:ext>
            </a:extLst>
          </p:cNvPr>
          <p:cNvGrpSpPr/>
          <p:nvPr/>
        </p:nvGrpSpPr>
        <p:grpSpPr>
          <a:xfrm>
            <a:off x="1145344" y="1340327"/>
            <a:ext cx="10055072" cy="2088304"/>
            <a:chOff x="493767" y="5833652"/>
            <a:chExt cx="6608076" cy="814229"/>
          </a:xfrm>
        </p:grpSpPr>
        <p:pic>
          <p:nvPicPr>
            <p:cNvPr id="5" name="object 16">
              <a:extLst>
                <a:ext uri="{FF2B5EF4-FFF2-40B4-BE49-F238E27FC236}">
                  <a16:creationId xmlns:a16="http://schemas.microsoft.com/office/drawing/2014/main" id="{82CD35B1-A8CA-87CB-4DF9-F31131D5EAB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67" y="5833652"/>
              <a:ext cx="6608076" cy="814229"/>
            </a:xfrm>
            <a:prstGeom prst="rect">
              <a:avLst/>
            </a:prstGeom>
          </p:spPr>
        </p:pic>
        <p:pic>
          <p:nvPicPr>
            <p:cNvPr id="6" name="object 17">
              <a:extLst>
                <a:ext uri="{FF2B5EF4-FFF2-40B4-BE49-F238E27FC236}">
                  <a16:creationId xmlns:a16="http://schemas.microsoft.com/office/drawing/2014/main" id="{413F368F-8851-7BE0-8F9A-5C110AAD1BA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963" y="5865949"/>
              <a:ext cx="6535682" cy="722629"/>
            </a:xfrm>
            <a:prstGeom prst="rect">
              <a:avLst/>
            </a:prstGeom>
          </p:spPr>
        </p:pic>
        <p:sp>
          <p:nvSpPr>
            <p:cNvPr id="7" name="object 18">
              <a:extLst>
                <a:ext uri="{FF2B5EF4-FFF2-40B4-BE49-F238E27FC236}">
                  <a16:creationId xmlns:a16="http://schemas.microsoft.com/office/drawing/2014/main" id="{82C4336D-63FB-4EA5-82F1-E9ECEE4F33ED}"/>
                </a:ext>
              </a:extLst>
            </p:cNvPr>
            <p:cNvSpPr/>
            <p:nvPr/>
          </p:nvSpPr>
          <p:spPr>
            <a:xfrm>
              <a:off x="507999" y="5848223"/>
              <a:ext cx="6521450" cy="735330"/>
            </a:xfrm>
            <a:custGeom>
              <a:avLst/>
              <a:gdLst/>
              <a:ahLst/>
              <a:cxnLst/>
              <a:rect l="l" t="t" r="r" b="b"/>
              <a:pathLst>
                <a:path w="6521450" h="735329">
                  <a:moveTo>
                    <a:pt x="0" y="735329"/>
                  </a:moveTo>
                  <a:lnTo>
                    <a:pt x="6521450" y="735329"/>
                  </a:lnTo>
                  <a:lnTo>
                    <a:pt x="6521450" y="0"/>
                  </a:lnTo>
                  <a:lnTo>
                    <a:pt x="0" y="0"/>
                  </a:lnTo>
                  <a:lnTo>
                    <a:pt x="0" y="7353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19">
            <a:extLst>
              <a:ext uri="{FF2B5EF4-FFF2-40B4-BE49-F238E27FC236}">
                <a16:creationId xmlns:a16="http://schemas.microsoft.com/office/drawing/2014/main" id="{888D1ACC-C490-61B8-6FA7-FEFDBA55B848}"/>
              </a:ext>
            </a:extLst>
          </p:cNvPr>
          <p:cNvGrpSpPr/>
          <p:nvPr/>
        </p:nvGrpSpPr>
        <p:grpSpPr>
          <a:xfrm>
            <a:off x="1306070" y="3412000"/>
            <a:ext cx="7438435" cy="714502"/>
            <a:chOff x="493767" y="7168474"/>
            <a:chExt cx="6608445" cy="412115"/>
          </a:xfrm>
        </p:grpSpPr>
        <p:pic>
          <p:nvPicPr>
            <p:cNvPr id="9" name="object 20">
              <a:extLst>
                <a:ext uri="{FF2B5EF4-FFF2-40B4-BE49-F238E27FC236}">
                  <a16:creationId xmlns:a16="http://schemas.microsoft.com/office/drawing/2014/main" id="{E6CD565E-8F41-6561-C0E9-FA41CCBAC76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67" y="7168474"/>
              <a:ext cx="6608076" cy="412087"/>
            </a:xfrm>
            <a:prstGeom prst="rect">
              <a:avLst/>
            </a:prstGeom>
          </p:spPr>
        </p:pic>
        <p:pic>
          <p:nvPicPr>
            <p:cNvPr id="10" name="object 21">
              <a:extLst>
                <a:ext uri="{FF2B5EF4-FFF2-40B4-BE49-F238E27FC236}">
                  <a16:creationId xmlns:a16="http://schemas.microsoft.com/office/drawing/2014/main" id="{588220E1-D3F5-5A12-78C1-E21D6F53F92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49" y="7189343"/>
              <a:ext cx="6508750" cy="311150"/>
            </a:xfrm>
            <a:prstGeom prst="rect">
              <a:avLst/>
            </a:prstGeom>
          </p:spPr>
        </p:pic>
        <p:sp>
          <p:nvSpPr>
            <p:cNvPr id="11" name="object 22">
              <a:extLst>
                <a:ext uri="{FF2B5EF4-FFF2-40B4-BE49-F238E27FC236}">
                  <a16:creationId xmlns:a16="http://schemas.microsoft.com/office/drawing/2014/main" id="{4D7EEC43-5D85-5534-A49E-A9A0CBFC407F}"/>
                </a:ext>
              </a:extLst>
            </p:cNvPr>
            <p:cNvSpPr/>
            <p:nvPr/>
          </p:nvSpPr>
          <p:spPr>
            <a:xfrm>
              <a:off x="507999" y="7182993"/>
              <a:ext cx="6521450" cy="323850"/>
            </a:xfrm>
            <a:custGeom>
              <a:avLst/>
              <a:gdLst/>
              <a:ahLst/>
              <a:cxnLst/>
              <a:rect l="l" t="t" r="r" b="b"/>
              <a:pathLst>
                <a:path w="6521450" h="323850">
                  <a:moveTo>
                    <a:pt x="0" y="323850"/>
                  </a:moveTo>
                  <a:lnTo>
                    <a:pt x="6521450" y="323850"/>
                  </a:lnTo>
                  <a:lnTo>
                    <a:pt x="65214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3">
            <a:extLst>
              <a:ext uri="{FF2B5EF4-FFF2-40B4-BE49-F238E27FC236}">
                <a16:creationId xmlns:a16="http://schemas.microsoft.com/office/drawing/2014/main" id="{C40EA4AA-5BA5-B149-E71B-2E7CE59887B1}"/>
              </a:ext>
            </a:extLst>
          </p:cNvPr>
          <p:cNvGrpSpPr/>
          <p:nvPr/>
        </p:nvGrpSpPr>
        <p:grpSpPr>
          <a:xfrm>
            <a:off x="1115495" y="4260409"/>
            <a:ext cx="9584004" cy="2442232"/>
            <a:chOff x="493767" y="8084740"/>
            <a:chExt cx="6608445" cy="1365885"/>
          </a:xfrm>
        </p:grpSpPr>
        <p:pic>
          <p:nvPicPr>
            <p:cNvPr id="13" name="object 24">
              <a:extLst>
                <a:ext uri="{FF2B5EF4-FFF2-40B4-BE49-F238E27FC236}">
                  <a16:creationId xmlns:a16="http://schemas.microsoft.com/office/drawing/2014/main" id="{DB87C2D6-1A7A-EF4F-7F4C-7F27DB839BD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767" y="8084740"/>
              <a:ext cx="6608076" cy="1365662"/>
            </a:xfrm>
            <a:prstGeom prst="rect">
              <a:avLst/>
            </a:prstGeom>
          </p:spPr>
        </p:pic>
        <p:pic>
          <p:nvPicPr>
            <p:cNvPr id="14" name="object 25">
              <a:extLst>
                <a:ext uri="{FF2B5EF4-FFF2-40B4-BE49-F238E27FC236}">
                  <a16:creationId xmlns:a16="http://schemas.microsoft.com/office/drawing/2014/main" id="{1F82BE84-0036-4F82-3565-082B204F16B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349" y="8105012"/>
              <a:ext cx="6508750" cy="1274445"/>
            </a:xfrm>
            <a:prstGeom prst="rect">
              <a:avLst/>
            </a:prstGeom>
          </p:spPr>
        </p:pic>
        <p:sp>
          <p:nvSpPr>
            <p:cNvPr id="15" name="object 26">
              <a:extLst>
                <a:ext uri="{FF2B5EF4-FFF2-40B4-BE49-F238E27FC236}">
                  <a16:creationId xmlns:a16="http://schemas.microsoft.com/office/drawing/2014/main" id="{7FA8DD70-23BA-512F-37F8-F64F4376AF04}"/>
                </a:ext>
              </a:extLst>
            </p:cNvPr>
            <p:cNvSpPr/>
            <p:nvPr/>
          </p:nvSpPr>
          <p:spPr>
            <a:xfrm>
              <a:off x="507999" y="8098662"/>
              <a:ext cx="6521450" cy="1287145"/>
            </a:xfrm>
            <a:custGeom>
              <a:avLst/>
              <a:gdLst/>
              <a:ahLst/>
              <a:cxnLst/>
              <a:rect l="l" t="t" r="r" b="b"/>
              <a:pathLst>
                <a:path w="6521450" h="1287145">
                  <a:moveTo>
                    <a:pt x="0" y="1287145"/>
                  </a:moveTo>
                  <a:lnTo>
                    <a:pt x="6521450" y="1287145"/>
                  </a:lnTo>
                  <a:lnTo>
                    <a:pt x="6521450" y="0"/>
                  </a:lnTo>
                  <a:lnTo>
                    <a:pt x="0" y="0"/>
                  </a:lnTo>
                  <a:lnTo>
                    <a:pt x="0" y="12871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411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27D6-60B2-DE6C-A00B-562D1F94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BF1D-DC33-AF08-4DB0-73A9E39E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299"/>
            <a:ext cx="10515600" cy="51826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4" name="object 9">
            <a:extLst>
              <a:ext uri="{FF2B5EF4-FFF2-40B4-BE49-F238E27FC236}">
                <a16:creationId xmlns:a16="http://schemas.microsoft.com/office/drawing/2014/main" id="{E16FBBD7-6C71-1D60-CB03-10AAC397BBB1}"/>
              </a:ext>
            </a:extLst>
          </p:cNvPr>
          <p:cNvGrpSpPr/>
          <p:nvPr/>
        </p:nvGrpSpPr>
        <p:grpSpPr>
          <a:xfrm>
            <a:off x="838200" y="1296141"/>
            <a:ext cx="10827057" cy="3799642"/>
            <a:chOff x="493767" y="3977601"/>
            <a:chExt cx="6608445" cy="1405255"/>
          </a:xfrm>
        </p:grpSpPr>
        <p:pic>
          <p:nvPicPr>
            <p:cNvPr id="5" name="object 10">
              <a:extLst>
                <a:ext uri="{FF2B5EF4-FFF2-40B4-BE49-F238E27FC236}">
                  <a16:creationId xmlns:a16="http://schemas.microsoft.com/office/drawing/2014/main" id="{03637798-3086-7195-66DC-5912F6CB71A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67" y="3977601"/>
              <a:ext cx="6608076" cy="1405186"/>
            </a:xfrm>
            <a:prstGeom prst="rect">
              <a:avLst/>
            </a:prstGeom>
          </p:spPr>
        </p:pic>
        <p:pic>
          <p:nvPicPr>
            <p:cNvPr id="6" name="object 11">
              <a:extLst>
                <a:ext uri="{FF2B5EF4-FFF2-40B4-BE49-F238E27FC236}">
                  <a16:creationId xmlns:a16="http://schemas.microsoft.com/office/drawing/2014/main" id="{D4FE2616-989C-2D04-3584-85744D0EBCE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49" y="3997959"/>
              <a:ext cx="6508750" cy="1306195"/>
            </a:xfrm>
            <a:prstGeom prst="rect">
              <a:avLst/>
            </a:prstGeom>
          </p:spPr>
        </p:pic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0EDA66F0-DDB5-E743-69C0-99D973C3F416}"/>
                </a:ext>
              </a:extLst>
            </p:cNvPr>
            <p:cNvSpPr/>
            <p:nvPr/>
          </p:nvSpPr>
          <p:spPr>
            <a:xfrm>
              <a:off x="507999" y="3991609"/>
              <a:ext cx="6521450" cy="1318895"/>
            </a:xfrm>
            <a:custGeom>
              <a:avLst/>
              <a:gdLst/>
              <a:ahLst/>
              <a:cxnLst/>
              <a:rect l="l" t="t" r="r" b="b"/>
              <a:pathLst>
                <a:path w="6521450" h="1318895">
                  <a:moveTo>
                    <a:pt x="0" y="1318895"/>
                  </a:moveTo>
                  <a:lnTo>
                    <a:pt x="6521450" y="1318895"/>
                  </a:lnTo>
                  <a:lnTo>
                    <a:pt x="6521450" y="0"/>
                  </a:lnTo>
                  <a:lnTo>
                    <a:pt x="0" y="0"/>
                  </a:lnTo>
                  <a:lnTo>
                    <a:pt x="0" y="13188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09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17">
            <a:extLst>
              <a:ext uri="{FF2B5EF4-FFF2-40B4-BE49-F238E27FC236}">
                <a16:creationId xmlns:a16="http://schemas.microsoft.com/office/drawing/2014/main" id="{E186B32C-D09B-0903-7B7C-5A925AB839B8}"/>
              </a:ext>
            </a:extLst>
          </p:cNvPr>
          <p:cNvGrpSpPr/>
          <p:nvPr/>
        </p:nvGrpSpPr>
        <p:grpSpPr>
          <a:xfrm>
            <a:off x="165874" y="1662771"/>
            <a:ext cx="3757990" cy="4481427"/>
            <a:chOff x="493709" y="7153578"/>
            <a:chExt cx="2059056" cy="2103275"/>
          </a:xfrm>
        </p:grpSpPr>
        <p:pic>
          <p:nvPicPr>
            <p:cNvPr id="9" name="object 18">
              <a:extLst>
                <a:ext uri="{FF2B5EF4-FFF2-40B4-BE49-F238E27FC236}">
                  <a16:creationId xmlns:a16="http://schemas.microsoft.com/office/drawing/2014/main" id="{1331B810-80F6-579E-C3DA-BE9F86BF9F9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09" y="7153578"/>
              <a:ext cx="2059056" cy="2103275"/>
            </a:xfrm>
            <a:prstGeom prst="rect">
              <a:avLst/>
            </a:prstGeom>
          </p:spPr>
        </p:pic>
        <p:pic>
          <p:nvPicPr>
            <p:cNvPr id="10" name="object 19">
              <a:extLst>
                <a:ext uri="{FF2B5EF4-FFF2-40B4-BE49-F238E27FC236}">
                  <a16:creationId xmlns:a16="http://schemas.microsoft.com/office/drawing/2014/main" id="{593FB9F4-45B9-46A7-968D-BA62F47EA02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869" y="7178980"/>
              <a:ext cx="1968500" cy="2012314"/>
            </a:xfrm>
            <a:prstGeom prst="rect">
              <a:avLst/>
            </a:prstGeom>
          </p:spPr>
        </p:pic>
        <p:sp>
          <p:nvSpPr>
            <p:cNvPr id="11" name="object 20">
              <a:extLst>
                <a:ext uri="{FF2B5EF4-FFF2-40B4-BE49-F238E27FC236}">
                  <a16:creationId xmlns:a16="http://schemas.microsoft.com/office/drawing/2014/main" id="{770F7B39-816B-D792-C171-3A22EDB89F37}"/>
                </a:ext>
              </a:extLst>
            </p:cNvPr>
            <p:cNvSpPr/>
            <p:nvPr/>
          </p:nvSpPr>
          <p:spPr>
            <a:xfrm>
              <a:off x="508000" y="7167752"/>
              <a:ext cx="1981200" cy="2025014"/>
            </a:xfrm>
            <a:custGeom>
              <a:avLst/>
              <a:gdLst/>
              <a:ahLst/>
              <a:cxnLst/>
              <a:rect l="l" t="t" r="r" b="b"/>
              <a:pathLst>
                <a:path w="1981200" h="2025015">
                  <a:moveTo>
                    <a:pt x="0" y="2025014"/>
                  </a:moveTo>
                  <a:lnTo>
                    <a:pt x="1981200" y="2025014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20250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1">
            <a:extLst>
              <a:ext uri="{FF2B5EF4-FFF2-40B4-BE49-F238E27FC236}">
                <a16:creationId xmlns:a16="http://schemas.microsoft.com/office/drawing/2014/main" id="{483A3FA3-0C88-FB0F-3950-436626187237}"/>
              </a:ext>
            </a:extLst>
          </p:cNvPr>
          <p:cNvGrpSpPr/>
          <p:nvPr/>
        </p:nvGrpSpPr>
        <p:grpSpPr>
          <a:xfrm>
            <a:off x="3967838" y="1716895"/>
            <a:ext cx="4084209" cy="4364309"/>
            <a:chOff x="2607513" y="7153578"/>
            <a:chExt cx="2170251" cy="2103275"/>
          </a:xfrm>
        </p:grpSpPr>
        <p:pic>
          <p:nvPicPr>
            <p:cNvPr id="13" name="object 22">
              <a:extLst>
                <a:ext uri="{FF2B5EF4-FFF2-40B4-BE49-F238E27FC236}">
                  <a16:creationId xmlns:a16="http://schemas.microsoft.com/office/drawing/2014/main" id="{D24020CB-9420-D990-9D94-337FFF3BDDE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7513" y="7153578"/>
              <a:ext cx="2170251" cy="2103275"/>
            </a:xfrm>
            <a:prstGeom prst="rect">
              <a:avLst/>
            </a:prstGeom>
          </p:spPr>
        </p:pic>
        <p:pic>
          <p:nvPicPr>
            <p:cNvPr id="14" name="object 23">
              <a:extLst>
                <a:ext uri="{FF2B5EF4-FFF2-40B4-BE49-F238E27FC236}">
                  <a16:creationId xmlns:a16="http://schemas.microsoft.com/office/drawing/2014/main" id="{C03B0B00-E38B-CAF2-C743-D5C599176A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6197" y="7153578"/>
              <a:ext cx="2070100" cy="2012314"/>
            </a:xfrm>
            <a:prstGeom prst="rect">
              <a:avLst/>
            </a:prstGeom>
          </p:spPr>
        </p:pic>
        <p:sp>
          <p:nvSpPr>
            <p:cNvPr id="15" name="object 24">
              <a:extLst>
                <a:ext uri="{FF2B5EF4-FFF2-40B4-BE49-F238E27FC236}">
                  <a16:creationId xmlns:a16="http://schemas.microsoft.com/office/drawing/2014/main" id="{CD877743-8862-52B2-3232-FF53E8C85854}"/>
                </a:ext>
              </a:extLst>
            </p:cNvPr>
            <p:cNvSpPr/>
            <p:nvPr/>
          </p:nvSpPr>
          <p:spPr>
            <a:xfrm>
              <a:off x="2622549" y="7167752"/>
              <a:ext cx="2082800" cy="2025014"/>
            </a:xfrm>
            <a:custGeom>
              <a:avLst/>
              <a:gdLst/>
              <a:ahLst/>
              <a:cxnLst/>
              <a:rect l="l" t="t" r="r" b="b"/>
              <a:pathLst>
                <a:path w="2082800" h="2025015">
                  <a:moveTo>
                    <a:pt x="0" y="2025014"/>
                  </a:moveTo>
                  <a:lnTo>
                    <a:pt x="2082800" y="2025014"/>
                  </a:lnTo>
                  <a:lnTo>
                    <a:pt x="2082800" y="0"/>
                  </a:lnTo>
                  <a:lnTo>
                    <a:pt x="0" y="0"/>
                  </a:lnTo>
                  <a:lnTo>
                    <a:pt x="0" y="20250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25">
            <a:extLst>
              <a:ext uri="{FF2B5EF4-FFF2-40B4-BE49-F238E27FC236}">
                <a16:creationId xmlns:a16="http://schemas.microsoft.com/office/drawing/2014/main" id="{5BDD2EA7-2FEC-D3B2-0DC9-D5C8D6457A1E}"/>
              </a:ext>
            </a:extLst>
          </p:cNvPr>
          <p:cNvGrpSpPr/>
          <p:nvPr/>
        </p:nvGrpSpPr>
        <p:grpSpPr>
          <a:xfrm>
            <a:off x="8162485" y="1692971"/>
            <a:ext cx="3608003" cy="4284445"/>
            <a:chOff x="4837137" y="7210030"/>
            <a:chExt cx="2126057" cy="2046758"/>
          </a:xfrm>
        </p:grpSpPr>
        <p:pic>
          <p:nvPicPr>
            <p:cNvPr id="17" name="object 26">
              <a:extLst>
                <a:ext uri="{FF2B5EF4-FFF2-40B4-BE49-F238E27FC236}">
                  <a16:creationId xmlns:a16="http://schemas.microsoft.com/office/drawing/2014/main" id="{46844AB7-4740-2F9F-8557-D2EE765E0A3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7137" y="7210030"/>
              <a:ext cx="2126057" cy="2046758"/>
            </a:xfrm>
            <a:prstGeom prst="rect">
              <a:avLst/>
            </a:prstGeom>
          </p:spPr>
        </p:pic>
        <p:pic>
          <p:nvPicPr>
            <p:cNvPr id="18" name="object 27">
              <a:extLst>
                <a:ext uri="{FF2B5EF4-FFF2-40B4-BE49-F238E27FC236}">
                  <a16:creationId xmlns:a16="http://schemas.microsoft.com/office/drawing/2014/main" id="{E39E0894-32D4-D4A0-50F1-19E3D1ED309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8360" y="7235886"/>
              <a:ext cx="2034540" cy="1955164"/>
            </a:xfrm>
            <a:prstGeom prst="rect">
              <a:avLst/>
            </a:prstGeom>
          </p:spPr>
        </p:pic>
        <p:sp>
          <p:nvSpPr>
            <p:cNvPr id="19" name="object 28">
              <a:extLst>
                <a:ext uri="{FF2B5EF4-FFF2-40B4-BE49-F238E27FC236}">
                  <a16:creationId xmlns:a16="http://schemas.microsoft.com/office/drawing/2014/main" id="{EC161BB4-DD7E-5D2D-9C37-9998DB5A4440}"/>
                </a:ext>
              </a:extLst>
            </p:cNvPr>
            <p:cNvSpPr/>
            <p:nvPr/>
          </p:nvSpPr>
          <p:spPr>
            <a:xfrm>
              <a:off x="4851399" y="7225029"/>
              <a:ext cx="2047239" cy="1967864"/>
            </a:xfrm>
            <a:custGeom>
              <a:avLst/>
              <a:gdLst/>
              <a:ahLst/>
              <a:cxnLst/>
              <a:rect l="l" t="t" r="r" b="b"/>
              <a:pathLst>
                <a:path w="2047240" h="1967865">
                  <a:moveTo>
                    <a:pt x="0" y="1967864"/>
                  </a:moveTo>
                  <a:lnTo>
                    <a:pt x="2047240" y="1967864"/>
                  </a:lnTo>
                  <a:lnTo>
                    <a:pt x="2047240" y="0"/>
                  </a:lnTo>
                  <a:lnTo>
                    <a:pt x="0" y="0"/>
                  </a:lnTo>
                  <a:lnTo>
                    <a:pt x="0" y="19678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5C8A8430-0F9A-F00D-28E7-95A19A1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4652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for numerical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32766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7">
            <a:extLst>
              <a:ext uri="{FF2B5EF4-FFF2-40B4-BE49-F238E27FC236}">
                <a16:creationId xmlns:a16="http://schemas.microsoft.com/office/drawing/2014/main" id="{8A52C5DA-D72F-F0F4-03C0-49D5D6E68A0B}"/>
              </a:ext>
            </a:extLst>
          </p:cNvPr>
          <p:cNvGrpSpPr/>
          <p:nvPr/>
        </p:nvGrpSpPr>
        <p:grpSpPr>
          <a:xfrm>
            <a:off x="932209" y="1048430"/>
            <a:ext cx="6240947" cy="4544501"/>
            <a:chOff x="2683738" y="824413"/>
            <a:chExt cx="4239895" cy="1949450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34DBC1C3-C485-D6AC-31E0-8A47E856070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3738" y="824413"/>
              <a:ext cx="2127542" cy="1949301"/>
            </a:xfrm>
            <a:prstGeom prst="rect">
              <a:avLst/>
            </a:prstGeom>
          </p:spPr>
        </p:pic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D07B592F-E69C-6140-B553-DC9E5E9865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5099" y="845819"/>
              <a:ext cx="2027301" cy="1849120"/>
            </a:xfrm>
            <a:prstGeom prst="rect">
              <a:avLst/>
            </a:prstGeom>
          </p:spPr>
        </p:pic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DD3DA057-570E-FB96-F61C-587112BB1AB0}"/>
                </a:ext>
              </a:extLst>
            </p:cNvPr>
            <p:cNvSpPr/>
            <p:nvPr/>
          </p:nvSpPr>
          <p:spPr>
            <a:xfrm>
              <a:off x="2698749" y="839469"/>
              <a:ext cx="2040255" cy="1861820"/>
            </a:xfrm>
            <a:custGeom>
              <a:avLst/>
              <a:gdLst/>
              <a:ahLst/>
              <a:cxnLst/>
              <a:rect l="l" t="t" r="r" b="b"/>
              <a:pathLst>
                <a:path w="2040254" h="1861820">
                  <a:moveTo>
                    <a:pt x="0" y="1861820"/>
                  </a:moveTo>
                  <a:lnTo>
                    <a:pt x="2040001" y="1861820"/>
                  </a:lnTo>
                  <a:lnTo>
                    <a:pt x="2040001" y="0"/>
                  </a:lnTo>
                  <a:lnTo>
                    <a:pt x="0" y="0"/>
                  </a:lnTo>
                  <a:lnTo>
                    <a:pt x="0" y="18618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11">
              <a:extLst>
                <a:ext uri="{FF2B5EF4-FFF2-40B4-BE49-F238E27FC236}">
                  <a16:creationId xmlns:a16="http://schemas.microsoft.com/office/drawing/2014/main" id="{C852414D-18DB-AB92-F3C5-6C8858AD7DA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5398" y="824469"/>
              <a:ext cx="2068199" cy="1937032"/>
            </a:xfrm>
            <a:prstGeom prst="rect">
              <a:avLst/>
            </a:prstGeom>
          </p:spPr>
        </p:pic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49B4DB3D-A61F-1D63-128F-E5978889C06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845819"/>
              <a:ext cx="1976754" cy="1845436"/>
            </a:xfrm>
            <a:prstGeom prst="rect">
              <a:avLst/>
            </a:prstGeom>
          </p:spPr>
        </p:pic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3FD86430-F183-572B-B53F-B603E544F15D}"/>
                </a:ext>
              </a:extLst>
            </p:cNvPr>
            <p:cNvSpPr/>
            <p:nvPr/>
          </p:nvSpPr>
          <p:spPr>
            <a:xfrm>
              <a:off x="4870450" y="839469"/>
              <a:ext cx="1989455" cy="1858645"/>
            </a:xfrm>
            <a:custGeom>
              <a:avLst/>
              <a:gdLst/>
              <a:ahLst/>
              <a:cxnLst/>
              <a:rect l="l" t="t" r="r" b="b"/>
              <a:pathLst>
                <a:path w="1989454" h="1858645">
                  <a:moveTo>
                    <a:pt x="0" y="1858136"/>
                  </a:moveTo>
                  <a:lnTo>
                    <a:pt x="1989454" y="1858136"/>
                  </a:lnTo>
                  <a:lnTo>
                    <a:pt x="1989454" y="0"/>
                  </a:lnTo>
                  <a:lnTo>
                    <a:pt x="0" y="0"/>
                  </a:lnTo>
                  <a:lnTo>
                    <a:pt x="0" y="18581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3">
            <a:extLst>
              <a:ext uri="{FF2B5EF4-FFF2-40B4-BE49-F238E27FC236}">
                <a16:creationId xmlns:a16="http://schemas.microsoft.com/office/drawing/2014/main" id="{976D6A80-765B-22C8-A553-A9D425FAF4AB}"/>
              </a:ext>
            </a:extLst>
          </p:cNvPr>
          <p:cNvGrpSpPr/>
          <p:nvPr/>
        </p:nvGrpSpPr>
        <p:grpSpPr>
          <a:xfrm>
            <a:off x="7359590" y="1062730"/>
            <a:ext cx="3131652" cy="4515553"/>
            <a:chOff x="493711" y="824413"/>
            <a:chExt cx="2123060" cy="1940157"/>
          </a:xfrm>
        </p:grpSpPr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31BDC467-9A0D-CC0F-C803-08837E0B065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711" y="824413"/>
              <a:ext cx="2123060" cy="1940157"/>
            </a:xfrm>
            <a:prstGeom prst="rect">
              <a:avLst/>
            </a:prstGeom>
          </p:spPr>
        </p:pic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D5EB18DA-F6D1-3580-FF1C-81CC1859487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349" y="845692"/>
              <a:ext cx="2032000" cy="1839976"/>
            </a:xfrm>
            <a:prstGeom prst="rect">
              <a:avLst/>
            </a:prstGeom>
          </p:spPr>
        </p:pic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5F0F8C41-25EA-0717-0553-5A9DA50AE564}"/>
                </a:ext>
              </a:extLst>
            </p:cNvPr>
            <p:cNvSpPr/>
            <p:nvPr/>
          </p:nvSpPr>
          <p:spPr>
            <a:xfrm>
              <a:off x="507999" y="839342"/>
              <a:ext cx="2044700" cy="1852930"/>
            </a:xfrm>
            <a:custGeom>
              <a:avLst/>
              <a:gdLst/>
              <a:ahLst/>
              <a:cxnLst/>
              <a:rect l="l" t="t" r="r" b="b"/>
              <a:pathLst>
                <a:path w="2044700" h="1852930">
                  <a:moveTo>
                    <a:pt x="0" y="1852676"/>
                  </a:moveTo>
                  <a:lnTo>
                    <a:pt x="2044700" y="1852676"/>
                  </a:lnTo>
                  <a:lnTo>
                    <a:pt x="2044700" y="0"/>
                  </a:lnTo>
                  <a:lnTo>
                    <a:pt x="0" y="0"/>
                  </a:lnTo>
                  <a:lnTo>
                    <a:pt x="0" y="18526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804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3004-9956-B9ED-4817-6E175B05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319"/>
            <a:ext cx="10515600" cy="74826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C968-91E6-0678-A43A-41E8AC56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of Age category and Sex </a:t>
            </a:r>
          </a:p>
        </p:txBody>
      </p:sp>
      <p:grpSp>
        <p:nvGrpSpPr>
          <p:cNvPr id="4" name="object 18">
            <a:extLst>
              <a:ext uri="{FF2B5EF4-FFF2-40B4-BE49-F238E27FC236}">
                <a16:creationId xmlns:a16="http://schemas.microsoft.com/office/drawing/2014/main" id="{2FE4F684-F713-48B6-53F5-54D589F5AA63}"/>
              </a:ext>
            </a:extLst>
          </p:cNvPr>
          <p:cNvGrpSpPr/>
          <p:nvPr/>
        </p:nvGrpSpPr>
        <p:grpSpPr>
          <a:xfrm>
            <a:off x="1150701" y="1842373"/>
            <a:ext cx="10052917" cy="4547653"/>
            <a:chOff x="493754" y="3918156"/>
            <a:chExt cx="6530975" cy="3521075"/>
          </a:xfrm>
        </p:grpSpPr>
        <p:pic>
          <p:nvPicPr>
            <p:cNvPr id="5" name="object 19">
              <a:extLst>
                <a:ext uri="{FF2B5EF4-FFF2-40B4-BE49-F238E27FC236}">
                  <a16:creationId xmlns:a16="http://schemas.microsoft.com/office/drawing/2014/main" id="{448CD998-EE3D-E122-0470-2B56F8DD126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54" y="3918156"/>
              <a:ext cx="6530382" cy="3520533"/>
            </a:xfrm>
            <a:prstGeom prst="rect">
              <a:avLst/>
            </a:prstGeom>
          </p:spPr>
        </p:pic>
        <p:pic>
          <p:nvPicPr>
            <p:cNvPr id="6" name="object 20">
              <a:extLst>
                <a:ext uri="{FF2B5EF4-FFF2-40B4-BE49-F238E27FC236}">
                  <a16:creationId xmlns:a16="http://schemas.microsoft.com/office/drawing/2014/main" id="{AA5D893D-0513-9B47-0D8D-C30272995FA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49" y="3939539"/>
              <a:ext cx="6438900" cy="3429000"/>
            </a:xfrm>
            <a:prstGeom prst="rect">
              <a:avLst/>
            </a:prstGeom>
          </p:spPr>
        </p:pic>
        <p:sp>
          <p:nvSpPr>
            <p:cNvPr id="7" name="object 21">
              <a:extLst>
                <a:ext uri="{FF2B5EF4-FFF2-40B4-BE49-F238E27FC236}">
                  <a16:creationId xmlns:a16="http://schemas.microsoft.com/office/drawing/2014/main" id="{FD34F8D1-C113-C636-133D-2C68581A5470}"/>
                </a:ext>
              </a:extLst>
            </p:cNvPr>
            <p:cNvSpPr/>
            <p:nvPr/>
          </p:nvSpPr>
          <p:spPr>
            <a:xfrm>
              <a:off x="507999" y="3933189"/>
              <a:ext cx="6451600" cy="3441700"/>
            </a:xfrm>
            <a:custGeom>
              <a:avLst/>
              <a:gdLst/>
              <a:ahLst/>
              <a:cxnLst/>
              <a:rect l="l" t="t" r="r" b="b"/>
              <a:pathLst>
                <a:path w="6451600" h="3441700">
                  <a:moveTo>
                    <a:pt x="0" y="3441700"/>
                  </a:moveTo>
                  <a:lnTo>
                    <a:pt x="6451600" y="3441700"/>
                  </a:lnTo>
                  <a:lnTo>
                    <a:pt x="6451600" y="0"/>
                  </a:lnTo>
                  <a:lnTo>
                    <a:pt x="0" y="0"/>
                  </a:lnTo>
                  <a:lnTo>
                    <a:pt x="0" y="3441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701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425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Heart Disease Prediction</vt:lpstr>
      <vt:lpstr>Agenda</vt:lpstr>
      <vt:lpstr>Data Understanding </vt:lpstr>
      <vt:lpstr>PowerPoint Presentation</vt:lpstr>
      <vt:lpstr>Data Understanding </vt:lpstr>
      <vt:lpstr>Preparation of Data</vt:lpstr>
      <vt:lpstr>Boxplot for numerical variables 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Predicting the output for Testing Data </vt:lpstr>
      <vt:lpstr>Model Evaluation</vt:lpstr>
      <vt:lpstr>Confusion Matrix</vt:lpstr>
      <vt:lpstr>Logistic Regression Plot </vt:lpstr>
      <vt:lpstr>Thank You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rohan khapane</dc:creator>
  <cp:lastModifiedBy>rohan</cp:lastModifiedBy>
  <cp:revision>2</cp:revision>
  <dcterms:created xsi:type="dcterms:W3CDTF">2023-10-11T18:58:50Z</dcterms:created>
  <dcterms:modified xsi:type="dcterms:W3CDTF">2023-10-13T00:45:42Z</dcterms:modified>
</cp:coreProperties>
</file>