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96" r:id="rId2"/>
    <p:sldId id="258" r:id="rId3"/>
    <p:sldId id="292" r:id="rId4"/>
    <p:sldId id="259" r:id="rId5"/>
    <p:sldId id="265" r:id="rId6"/>
    <p:sldId id="261" r:id="rId7"/>
    <p:sldId id="266" r:id="rId8"/>
    <p:sldId id="262" r:id="rId9"/>
    <p:sldId id="293" r:id="rId10"/>
    <p:sldId id="294" r:id="rId11"/>
    <p:sldId id="267" r:id="rId12"/>
    <p:sldId id="268" r:id="rId13"/>
    <p:sldId id="269" r:id="rId14"/>
    <p:sldId id="264" r:id="rId15"/>
    <p:sldId id="270" r:id="rId16"/>
    <p:sldId id="271" r:id="rId17"/>
    <p:sldId id="275" r:id="rId18"/>
    <p:sldId id="272" r:id="rId19"/>
    <p:sldId id="273" r:id="rId20"/>
    <p:sldId id="274" r:id="rId21"/>
    <p:sldId id="276" r:id="rId22"/>
    <p:sldId id="277" r:id="rId23"/>
    <p:sldId id="298" r:id="rId24"/>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0" autoAdjust="0"/>
    <p:restoredTop sz="94660"/>
  </p:normalViewPr>
  <p:slideViewPr>
    <p:cSldViewPr snapToGrid="0">
      <p:cViewPr>
        <p:scale>
          <a:sx n="81" d="100"/>
          <a:sy n="81" d="100"/>
        </p:scale>
        <p:origin x="-13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995324F9-3660-47F7-AC75-794724D76B08}" type="datetimeFigureOut">
              <a:rPr lang="en-US" smtClean="0"/>
              <a:t>10/5/2021</a:t>
            </a:fld>
            <a:endParaRPr lang="en-US"/>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B7F80E2B-8EAE-4343-8D98-BE06B1D8AE4D}" type="slidenum">
              <a:rPr lang="en-US" smtClean="0"/>
              <a:t>‹#›</a:t>
            </a:fld>
            <a:endParaRPr lang="en-US"/>
          </a:p>
        </p:txBody>
      </p:sp>
    </p:spTree>
    <p:extLst>
      <p:ext uri="{BB962C8B-B14F-4D97-AF65-F5344CB8AC3E}">
        <p14:creationId xmlns:p14="http://schemas.microsoft.com/office/powerpoint/2010/main" val="833595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FB5BD902-7EB2-4A1D-A5E3-68A03247652F}" type="datetimeFigureOut">
              <a:rPr lang="en-IN" smtClean="0"/>
              <a:t>05-10-2021</a:t>
            </a:fld>
            <a:endParaRPr lang="en-IN"/>
          </a:p>
        </p:txBody>
      </p:sp>
      <p:sp>
        <p:nvSpPr>
          <p:cNvPr id="4" name="Slide Image Placeholder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1A11EC14-B253-46D5-929D-B0F5E0751C8D}" type="slidenum">
              <a:rPr lang="en-IN" smtClean="0"/>
              <a:t>‹#›</a:t>
            </a:fld>
            <a:endParaRPr lang="en-IN"/>
          </a:p>
        </p:txBody>
      </p:sp>
    </p:spTree>
    <p:extLst>
      <p:ext uri="{BB962C8B-B14F-4D97-AF65-F5344CB8AC3E}">
        <p14:creationId xmlns:p14="http://schemas.microsoft.com/office/powerpoint/2010/main" val="49712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209" y="739974"/>
            <a:ext cx="5987345" cy="3699867"/>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3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6E2DB1-31FD-4F28-9506-8DFD8435BFC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91158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E2DB1-31FD-4F28-9506-8DFD8435BFC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25208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E2DB1-31FD-4F28-9506-8DFD8435BFC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430601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6914925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478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E2DB1-31FD-4F28-9506-8DFD8435BFC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3257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E2DB1-31FD-4F28-9506-8DFD8435BFC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49368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6E2DB1-31FD-4F28-9506-8DFD8435BFCD}"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310877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E2DB1-31FD-4F28-9506-8DFD8435BFCD}"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76760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6E2DB1-31FD-4F28-9506-8DFD8435BFCD}"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98128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E2DB1-31FD-4F28-9506-8DFD8435BFCD}"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71720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E2DB1-31FD-4F28-9506-8DFD8435BFCD}"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308238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E2DB1-31FD-4F28-9506-8DFD8435BFCD}"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4C9FF-2DA0-4B6D-9B1E-417D06416725}" type="slidenum">
              <a:rPr lang="en-US" smtClean="0"/>
              <a:t>‹#›</a:t>
            </a:fld>
            <a:endParaRPr lang="en-US"/>
          </a:p>
        </p:txBody>
      </p:sp>
    </p:spTree>
    <p:extLst>
      <p:ext uri="{BB962C8B-B14F-4D97-AF65-F5344CB8AC3E}">
        <p14:creationId xmlns:p14="http://schemas.microsoft.com/office/powerpoint/2010/main" val="136204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E2DB1-31FD-4F28-9506-8DFD8435BFCD}"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4C9FF-2DA0-4B6D-9B1E-417D06416725}" type="slidenum">
              <a:rPr lang="en-US" smtClean="0"/>
              <a:t>‹#›</a:t>
            </a:fld>
            <a:endParaRPr lang="en-US"/>
          </a:p>
        </p:txBody>
      </p:sp>
    </p:spTree>
    <p:extLst>
      <p:ext uri="{BB962C8B-B14F-4D97-AF65-F5344CB8AC3E}">
        <p14:creationId xmlns:p14="http://schemas.microsoft.com/office/powerpoint/2010/main" val="2348903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oftware Project Management"/>
          <p:cNvSpPr txBox="1">
            <a:spLocks noGrp="1"/>
          </p:cNvSpPr>
          <p:nvPr>
            <p:ph type="title" idx="4294967295"/>
          </p:nvPr>
        </p:nvSpPr>
        <p:spPr>
          <a:xfrm>
            <a:off x="-715103" y="1231606"/>
            <a:ext cx="11894288" cy="864781"/>
          </a:xfrm>
          <a:prstGeom prst="rect">
            <a:avLst/>
          </a:prstGeom>
        </p:spPr>
        <p:txBody>
          <a:bodyPr anchor="b">
            <a:normAutofit/>
          </a:bodyPr>
          <a:lstStyle>
            <a:lvl1pPr algn="ctr">
              <a:defRPr sz="4000" b="1">
                <a:solidFill>
                  <a:srgbClr val="008000"/>
                </a:solidFill>
                <a:latin typeface="Bahnschrift"/>
                <a:ea typeface="Bahnschrift"/>
                <a:cs typeface="Bahnschrift"/>
                <a:sym typeface="Bahnschrift"/>
              </a:defRPr>
            </a:lvl1pPr>
          </a:lstStyle>
          <a:p>
            <a:r>
              <a:rPr lang="en-IN" dirty="0" smtClean="0">
                <a:solidFill>
                  <a:schemeClr val="accent1">
                    <a:lumMod val="75000"/>
                  </a:schemeClr>
                </a:solidFill>
              </a:rPr>
              <a:t>Backward Propagation Example</a:t>
            </a:r>
            <a:endParaRPr dirty="0">
              <a:solidFill>
                <a:schemeClr val="accent1">
                  <a:lumMod val="75000"/>
                </a:schemeClr>
              </a:solidFill>
            </a:endParaRPr>
          </a:p>
        </p:txBody>
      </p:sp>
      <p:sp>
        <p:nvSpPr>
          <p:cNvPr id="22" name="(Step-Wise Project Planning)…"/>
          <p:cNvSpPr txBox="1">
            <a:spLocks noGrp="1"/>
          </p:cNvSpPr>
          <p:nvPr>
            <p:ph type="body" idx="4294967295"/>
          </p:nvPr>
        </p:nvSpPr>
        <p:spPr>
          <a:xfrm>
            <a:off x="41366" y="2966823"/>
            <a:ext cx="10261600" cy="4572000"/>
          </a:xfrm>
          <a:prstGeom prst="rect">
            <a:avLst/>
          </a:prstGeom>
        </p:spPr>
        <p:txBody>
          <a:bodyPr>
            <a:normAutofit/>
          </a:bodyPr>
          <a:lstStyle/>
          <a:p>
            <a:pPr marL="0" indent="0" algn="ctr">
              <a:buNone/>
              <a:defRPr sz="4000" b="1">
                <a:solidFill>
                  <a:schemeClr val="accent2"/>
                </a:solidFill>
                <a:latin typeface="Bahnschrift"/>
                <a:ea typeface="Bahnschrift"/>
                <a:cs typeface="Bahnschrift"/>
                <a:sym typeface="Bahnschrift"/>
              </a:defRPr>
            </a:pPr>
            <a:r>
              <a:rPr dirty="0" smtClean="0">
                <a:solidFill>
                  <a:schemeClr val="accent1">
                    <a:lumMod val="75000"/>
                  </a:schemeClr>
                </a:solidFill>
              </a:rPr>
              <a:t>by</a:t>
            </a:r>
            <a:endParaRPr dirty="0">
              <a:solidFill>
                <a:schemeClr val="accent1">
                  <a:lumMod val="75000"/>
                </a:schemeClr>
              </a:solidFill>
            </a:endParaRPr>
          </a:p>
          <a:p>
            <a:pPr marL="0" indent="0" algn="ctr">
              <a:buNone/>
              <a:defRPr sz="2800" b="1">
                <a:solidFill>
                  <a:schemeClr val="accent2"/>
                </a:solidFill>
                <a:latin typeface="Bahnschrift"/>
                <a:ea typeface="Bahnschrift"/>
                <a:cs typeface="Bahnschrift"/>
                <a:sym typeface="Bahnschrift"/>
              </a:defRPr>
            </a:pPr>
            <a:r>
              <a:rPr lang="en-IN" dirty="0">
                <a:solidFill>
                  <a:schemeClr val="accent1">
                    <a:lumMod val="75000"/>
                  </a:schemeClr>
                </a:solidFill>
              </a:rPr>
              <a:t>P</a:t>
            </a:r>
            <a:r>
              <a:rPr lang="en-IN" dirty="0" smtClean="0">
                <a:solidFill>
                  <a:schemeClr val="accent1">
                    <a:lumMod val="75000"/>
                  </a:schemeClr>
                </a:solidFill>
              </a:rPr>
              <a:t>rof. </a:t>
            </a:r>
            <a:r>
              <a:rPr lang="en-IN" dirty="0" err="1" smtClean="0">
                <a:solidFill>
                  <a:schemeClr val="accent1">
                    <a:lumMod val="75000"/>
                  </a:schemeClr>
                </a:solidFill>
              </a:rPr>
              <a:t>Diksha</a:t>
            </a:r>
            <a:r>
              <a:rPr lang="en-IN" dirty="0" smtClean="0">
                <a:solidFill>
                  <a:schemeClr val="accent1">
                    <a:lumMod val="75000"/>
                  </a:schemeClr>
                </a:solidFill>
              </a:rPr>
              <a:t> </a:t>
            </a:r>
            <a:r>
              <a:rPr lang="en-IN" dirty="0" err="1" smtClean="0">
                <a:solidFill>
                  <a:schemeClr val="accent1">
                    <a:lumMod val="75000"/>
                  </a:schemeClr>
                </a:solidFill>
              </a:rPr>
              <a:t>Arora</a:t>
            </a:r>
            <a:endParaRPr dirty="0">
              <a:solidFill>
                <a:schemeClr val="accent1">
                  <a:lumMod val="75000"/>
                </a:schemeClr>
              </a:solidFill>
            </a:endParaRPr>
          </a:p>
          <a:p>
            <a:pPr marL="0" indent="0" algn="ctr">
              <a:buNone/>
              <a:defRPr sz="2800" b="1">
                <a:solidFill>
                  <a:schemeClr val="accent2"/>
                </a:solidFill>
                <a:latin typeface="Bahnschrift"/>
                <a:ea typeface="Bahnschrift"/>
                <a:cs typeface="Bahnschrift"/>
                <a:sym typeface="Bahnschrift"/>
              </a:defRPr>
            </a:pPr>
            <a:r>
              <a:rPr dirty="0" smtClean="0">
                <a:solidFill>
                  <a:schemeClr val="accent1">
                    <a:lumMod val="75000"/>
                  </a:schemeClr>
                </a:solidFill>
              </a:rPr>
              <a:t>(</a:t>
            </a:r>
            <a:r>
              <a:rPr lang="en-IN" dirty="0" smtClean="0">
                <a:solidFill>
                  <a:schemeClr val="accent1">
                    <a:lumMod val="75000"/>
                  </a:schemeClr>
                </a:solidFill>
              </a:rPr>
              <a:t>Assistant </a:t>
            </a:r>
            <a:r>
              <a:rPr dirty="0" smtClean="0">
                <a:solidFill>
                  <a:schemeClr val="accent1">
                    <a:lumMod val="75000"/>
                  </a:schemeClr>
                </a:solidFill>
              </a:rPr>
              <a:t>Professor-</a:t>
            </a:r>
            <a:r>
              <a:rPr lang="en-IN" dirty="0">
                <a:solidFill>
                  <a:schemeClr val="accent1">
                    <a:lumMod val="75000"/>
                  </a:schemeClr>
                </a:solidFill>
              </a:rPr>
              <a:t>CSE</a:t>
            </a:r>
            <a:r>
              <a:rPr dirty="0">
                <a:solidFill>
                  <a:schemeClr val="accent1">
                    <a:lumMod val="75000"/>
                  </a:schemeClr>
                </a:solidFill>
              </a:rPr>
              <a:t>)</a:t>
            </a:r>
          </a:p>
          <a:p>
            <a:pPr marL="0" indent="0" algn="ctr">
              <a:buNone/>
              <a:defRPr sz="2800" b="1">
                <a:solidFill>
                  <a:srgbClr val="C55A11"/>
                </a:solidFill>
                <a:latin typeface="Bahnschrift"/>
                <a:ea typeface="Bahnschrift"/>
                <a:cs typeface="Bahnschrift"/>
                <a:sym typeface="Bahnschrift"/>
              </a:defRPr>
            </a:pPr>
            <a:r>
              <a:rPr dirty="0">
                <a:solidFill>
                  <a:schemeClr val="accent1">
                    <a:lumMod val="75000"/>
                  </a:schemeClr>
                </a:solidFill>
              </a:rPr>
              <a:t>KIET Group of Institutions</a:t>
            </a:r>
          </a:p>
        </p:txBody>
      </p:sp>
      <p:pic>
        <p:nvPicPr>
          <p:cNvPr id="2" name="Picture 1">
            <a:extLst>
              <a:ext uri="{FF2B5EF4-FFF2-40B4-BE49-F238E27FC236}">
                <a16:creationId xmlns="" xmlns:a16="http://schemas.microsoft.com/office/drawing/2014/main" id="{52F8A138-EAA0-4E2A-B04B-725E9AF9361D}"/>
              </a:ext>
            </a:extLst>
          </p:cNvPr>
          <p:cNvPicPr>
            <a:picLocks noChangeAspect="1"/>
          </p:cNvPicPr>
          <p:nvPr/>
        </p:nvPicPr>
        <p:blipFill>
          <a:blip r:embed="rId2"/>
          <a:stretch>
            <a:fillRect/>
          </a:stretch>
        </p:blipFill>
        <p:spPr>
          <a:xfrm>
            <a:off x="10849944" y="0"/>
            <a:ext cx="1342056" cy="1342056"/>
          </a:xfrm>
          <a:prstGeom prst="rect">
            <a:avLst/>
          </a:prstGeom>
        </p:spPr>
      </p:pic>
    </p:spTree>
    <p:extLst>
      <p:ext uri="{BB962C8B-B14F-4D97-AF65-F5344CB8AC3E}">
        <p14:creationId xmlns:p14="http://schemas.microsoft.com/office/powerpoint/2010/main" val="38314796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51" y="858972"/>
            <a:ext cx="11590317" cy="1077218"/>
          </a:xfrm>
          <a:prstGeom prst="rect">
            <a:avLst/>
          </a:prstGeom>
          <a:noFill/>
        </p:spPr>
        <p:txBody>
          <a:bodyPr wrap="square" rtlCol="0">
            <a:spAutoFit/>
          </a:bodyPr>
          <a:lstStyle/>
          <a:p>
            <a:pPr algn="ctr" fontAlgn="base"/>
            <a:r>
              <a:rPr lang="en-US" sz="3200" b="1" dirty="0" smtClean="0"/>
              <a:t>Gradient Descent</a:t>
            </a:r>
            <a:endParaRPr lang="en-US" sz="3200" dirty="0" smtClean="0"/>
          </a:p>
          <a:p>
            <a:pPr algn="just"/>
            <a:endParaRPr lang="en-US" sz="32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508" t="10811" r="3419" b="12182"/>
          <a:stretch/>
        </p:blipFill>
        <p:spPr bwMode="auto">
          <a:xfrm>
            <a:off x="5580186" y="1735016"/>
            <a:ext cx="4970584" cy="467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0955" y="2145323"/>
            <a:ext cx="4267200" cy="2862322"/>
          </a:xfrm>
          <a:prstGeom prst="rect">
            <a:avLst/>
          </a:prstGeom>
          <a:noFill/>
        </p:spPr>
        <p:txBody>
          <a:bodyPr wrap="square" rtlCol="0">
            <a:spAutoFit/>
          </a:bodyPr>
          <a:lstStyle/>
          <a:p>
            <a:pPr marL="285750" indent="-285750" algn="just">
              <a:buFont typeface="Arial" pitchFamily="34" charset="0"/>
              <a:buChar char="•"/>
            </a:pPr>
            <a:r>
              <a:rPr lang="en-US" dirty="0"/>
              <a:t>Gradient descent is an optimization algorithm used to find the values of parameters (coefficients) of a function (f) that minimizes a cost function (cost).</a:t>
            </a:r>
            <a:endParaRPr lang="en-IN" dirty="0" smtClean="0"/>
          </a:p>
          <a:p>
            <a:pPr marL="285750" indent="-285750" algn="just">
              <a:buFont typeface="Arial" pitchFamily="34" charset="0"/>
              <a:buChar char="•"/>
            </a:pPr>
            <a:r>
              <a:rPr lang="en-IN" dirty="0" smtClean="0"/>
              <a:t>Update the weights using Gradient  Descent.</a:t>
            </a:r>
          </a:p>
          <a:p>
            <a:pPr marL="285750" indent="-285750" algn="just">
              <a:buFont typeface="Arial" pitchFamily="34" charset="0"/>
              <a:buChar char="•"/>
            </a:pPr>
            <a:r>
              <a:rPr lang="en-IN" dirty="0" smtClean="0"/>
              <a:t>Gradient Descent is used to find the minimum of a function.</a:t>
            </a:r>
          </a:p>
          <a:p>
            <a:pPr marL="285750" indent="-285750" algn="just">
              <a:buFont typeface="Arial" pitchFamily="34" charset="0"/>
              <a:buChar char="•"/>
            </a:pPr>
            <a:r>
              <a:rPr lang="en-IN" dirty="0" smtClean="0"/>
              <a:t>In our case we want to minimize the error function.</a:t>
            </a:r>
            <a:endParaRPr lang="en-IN" dirty="0"/>
          </a:p>
        </p:txBody>
      </p:sp>
    </p:spTree>
    <p:extLst>
      <p:ext uri="{BB962C8B-B14F-4D97-AF65-F5344CB8AC3E}">
        <p14:creationId xmlns:p14="http://schemas.microsoft.com/office/powerpoint/2010/main" val="266117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387" y="501272"/>
            <a:ext cx="9945027" cy="1569660"/>
          </a:xfrm>
          <a:prstGeom prst="rect">
            <a:avLst/>
          </a:prstGeom>
        </p:spPr>
        <p:txBody>
          <a:bodyPr wrap="square">
            <a:spAutoFit/>
          </a:bodyPr>
          <a:lstStyle/>
          <a:p>
            <a:r>
              <a:rPr lang="en-US" sz="3200" dirty="0"/>
              <a:t>Output Layer</a:t>
            </a:r>
          </a:p>
          <a:p>
            <a:r>
              <a:rPr lang="en-US" sz="3200" dirty="0"/>
              <a:t>Consider w5. We want to know how much a change in w5 affects the total error, aka </a:t>
            </a:r>
          </a:p>
        </p:txBody>
      </p:sp>
      <p:pic>
        <p:nvPicPr>
          <p:cNvPr id="3" name="Picture 2"/>
          <p:cNvPicPr>
            <a:picLocks noChangeAspect="1"/>
          </p:cNvPicPr>
          <p:nvPr/>
        </p:nvPicPr>
        <p:blipFill>
          <a:blip r:embed="rId2"/>
          <a:stretch>
            <a:fillRect/>
          </a:stretch>
        </p:blipFill>
        <p:spPr>
          <a:xfrm>
            <a:off x="5218648" y="1565562"/>
            <a:ext cx="733425" cy="419100"/>
          </a:xfrm>
          <a:prstGeom prst="rect">
            <a:avLst/>
          </a:prstGeom>
        </p:spPr>
      </p:pic>
      <p:pic>
        <p:nvPicPr>
          <p:cNvPr id="5" name="Picture 4"/>
          <p:cNvPicPr>
            <a:picLocks noChangeAspect="1"/>
          </p:cNvPicPr>
          <p:nvPr/>
        </p:nvPicPr>
        <p:blipFill>
          <a:blip r:embed="rId3"/>
          <a:stretch>
            <a:fillRect/>
          </a:stretch>
        </p:blipFill>
        <p:spPr>
          <a:xfrm>
            <a:off x="901907" y="2317492"/>
            <a:ext cx="5353050" cy="676275"/>
          </a:xfrm>
          <a:prstGeom prst="rect">
            <a:avLst/>
          </a:prstGeom>
        </p:spPr>
      </p:pic>
      <p:pic>
        <p:nvPicPr>
          <p:cNvPr id="6" name="Picture 5"/>
          <p:cNvPicPr>
            <a:picLocks noChangeAspect="1"/>
          </p:cNvPicPr>
          <p:nvPr/>
        </p:nvPicPr>
        <p:blipFill>
          <a:blip r:embed="rId4"/>
          <a:stretch>
            <a:fillRect/>
          </a:stretch>
        </p:blipFill>
        <p:spPr>
          <a:xfrm>
            <a:off x="1493012" y="3240327"/>
            <a:ext cx="8268505" cy="3326727"/>
          </a:xfrm>
          <a:prstGeom prst="rect">
            <a:avLst/>
          </a:prstGeom>
        </p:spPr>
      </p:pic>
    </p:spTree>
    <p:extLst>
      <p:ext uri="{BB962C8B-B14F-4D97-AF65-F5344CB8AC3E}">
        <p14:creationId xmlns:p14="http://schemas.microsoft.com/office/powerpoint/2010/main" val="131139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1383" y="939449"/>
            <a:ext cx="6810375" cy="371475"/>
          </a:xfrm>
          <a:prstGeom prst="rect">
            <a:avLst/>
          </a:prstGeom>
        </p:spPr>
      </p:pic>
      <p:pic>
        <p:nvPicPr>
          <p:cNvPr id="4" name="Picture 3"/>
          <p:cNvPicPr>
            <a:picLocks noChangeAspect="1"/>
          </p:cNvPicPr>
          <p:nvPr/>
        </p:nvPicPr>
        <p:blipFill>
          <a:blip r:embed="rId3"/>
          <a:stretch>
            <a:fillRect/>
          </a:stretch>
        </p:blipFill>
        <p:spPr>
          <a:xfrm>
            <a:off x="699714" y="2157783"/>
            <a:ext cx="5810250" cy="428625"/>
          </a:xfrm>
          <a:prstGeom prst="rect">
            <a:avLst/>
          </a:prstGeom>
        </p:spPr>
      </p:pic>
      <p:pic>
        <p:nvPicPr>
          <p:cNvPr id="5" name="Picture 4"/>
          <p:cNvPicPr>
            <a:picLocks noChangeAspect="1"/>
          </p:cNvPicPr>
          <p:nvPr/>
        </p:nvPicPr>
        <p:blipFill>
          <a:blip r:embed="rId4"/>
          <a:stretch>
            <a:fillRect/>
          </a:stretch>
        </p:blipFill>
        <p:spPr>
          <a:xfrm>
            <a:off x="699714" y="3433267"/>
            <a:ext cx="9001125" cy="428625"/>
          </a:xfrm>
          <a:prstGeom prst="rect">
            <a:avLst/>
          </a:prstGeom>
        </p:spPr>
      </p:pic>
    </p:spTree>
    <p:extLst>
      <p:ext uri="{BB962C8B-B14F-4D97-AF65-F5344CB8AC3E}">
        <p14:creationId xmlns:p14="http://schemas.microsoft.com/office/powerpoint/2010/main" val="298603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387" y="622947"/>
            <a:ext cx="10414659" cy="1077218"/>
          </a:xfrm>
          <a:prstGeom prst="rect">
            <a:avLst/>
          </a:prstGeom>
        </p:spPr>
        <p:txBody>
          <a:bodyPr wrap="square">
            <a:spAutoFit/>
          </a:bodyPr>
          <a:lstStyle/>
          <a:p>
            <a:r>
              <a:rPr lang="en-US" sz="3200" dirty="0"/>
              <a:t>The partial derivative of the logistic function is the output multiplied by 1 minus the output:</a:t>
            </a:r>
          </a:p>
        </p:txBody>
      </p:sp>
      <p:pic>
        <p:nvPicPr>
          <p:cNvPr id="4" name="Picture 3"/>
          <p:cNvPicPr>
            <a:picLocks noChangeAspect="1"/>
          </p:cNvPicPr>
          <p:nvPr/>
        </p:nvPicPr>
        <p:blipFill>
          <a:blip r:embed="rId2"/>
          <a:stretch>
            <a:fillRect/>
          </a:stretch>
        </p:blipFill>
        <p:spPr>
          <a:xfrm>
            <a:off x="917924" y="1745164"/>
            <a:ext cx="2162175" cy="390525"/>
          </a:xfrm>
          <a:prstGeom prst="rect">
            <a:avLst/>
          </a:prstGeom>
        </p:spPr>
      </p:pic>
      <p:pic>
        <p:nvPicPr>
          <p:cNvPr id="5" name="Picture 4"/>
          <p:cNvPicPr>
            <a:picLocks noChangeAspect="1"/>
          </p:cNvPicPr>
          <p:nvPr/>
        </p:nvPicPr>
        <p:blipFill>
          <a:blip r:embed="rId3"/>
          <a:stretch>
            <a:fillRect/>
          </a:stretch>
        </p:blipFill>
        <p:spPr>
          <a:xfrm>
            <a:off x="736270" y="2507463"/>
            <a:ext cx="9420225" cy="428625"/>
          </a:xfrm>
          <a:prstGeom prst="rect">
            <a:avLst/>
          </a:prstGeom>
        </p:spPr>
      </p:pic>
      <p:sp>
        <p:nvSpPr>
          <p:cNvPr id="6" name="Rectangle 5"/>
          <p:cNvSpPr/>
          <p:nvPr/>
        </p:nvSpPr>
        <p:spPr>
          <a:xfrm>
            <a:off x="190500" y="3232739"/>
            <a:ext cx="11530940" cy="1077218"/>
          </a:xfrm>
          <a:prstGeom prst="rect">
            <a:avLst/>
          </a:prstGeom>
        </p:spPr>
        <p:txBody>
          <a:bodyPr wrap="square">
            <a:spAutoFit/>
          </a:bodyPr>
          <a:lstStyle/>
          <a:p>
            <a:r>
              <a:rPr lang="en-US" sz="3200" dirty="0"/>
              <a:t>Finally, how much does the total net input of o1 change with respect to w5?</a:t>
            </a:r>
          </a:p>
        </p:txBody>
      </p:sp>
      <p:pic>
        <p:nvPicPr>
          <p:cNvPr id="7" name="Picture 6"/>
          <p:cNvPicPr>
            <a:picLocks noChangeAspect="1"/>
          </p:cNvPicPr>
          <p:nvPr/>
        </p:nvPicPr>
        <p:blipFill>
          <a:blip r:embed="rId4"/>
          <a:stretch>
            <a:fillRect/>
          </a:stretch>
        </p:blipFill>
        <p:spPr>
          <a:xfrm>
            <a:off x="736270" y="4757595"/>
            <a:ext cx="5219700" cy="285750"/>
          </a:xfrm>
          <a:prstGeom prst="rect">
            <a:avLst/>
          </a:prstGeom>
        </p:spPr>
      </p:pic>
      <p:pic>
        <p:nvPicPr>
          <p:cNvPr id="8" name="Picture 7"/>
          <p:cNvPicPr>
            <a:picLocks noChangeAspect="1"/>
          </p:cNvPicPr>
          <p:nvPr/>
        </p:nvPicPr>
        <p:blipFill>
          <a:blip r:embed="rId5"/>
          <a:stretch>
            <a:fillRect/>
          </a:stretch>
        </p:blipFill>
        <p:spPr>
          <a:xfrm>
            <a:off x="736270" y="5444031"/>
            <a:ext cx="7581900" cy="457200"/>
          </a:xfrm>
          <a:prstGeom prst="rect">
            <a:avLst/>
          </a:prstGeom>
        </p:spPr>
      </p:pic>
    </p:spTree>
    <p:extLst>
      <p:ext uri="{BB962C8B-B14F-4D97-AF65-F5344CB8AC3E}">
        <p14:creationId xmlns:p14="http://schemas.microsoft.com/office/powerpoint/2010/main" val="98669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249376"/>
            <a:ext cx="11590317" cy="584775"/>
          </a:xfrm>
          <a:prstGeom prst="rect">
            <a:avLst/>
          </a:prstGeom>
          <a:noFill/>
        </p:spPr>
        <p:txBody>
          <a:bodyPr wrap="square" rtlCol="0">
            <a:spAutoFit/>
          </a:bodyPr>
          <a:lstStyle/>
          <a:p>
            <a:pPr algn="just"/>
            <a:r>
              <a:rPr lang="en-US" sz="3200" dirty="0"/>
              <a:t>Putting all these together:</a:t>
            </a:r>
          </a:p>
        </p:txBody>
      </p:sp>
      <p:pic>
        <p:nvPicPr>
          <p:cNvPr id="3" name="Picture 2"/>
          <p:cNvPicPr>
            <a:picLocks noChangeAspect="1"/>
          </p:cNvPicPr>
          <p:nvPr/>
        </p:nvPicPr>
        <p:blipFill>
          <a:blip r:embed="rId2"/>
          <a:stretch>
            <a:fillRect/>
          </a:stretch>
        </p:blipFill>
        <p:spPr>
          <a:xfrm>
            <a:off x="486888" y="1421513"/>
            <a:ext cx="3981450" cy="428625"/>
          </a:xfrm>
          <a:prstGeom prst="rect">
            <a:avLst/>
          </a:prstGeom>
        </p:spPr>
      </p:pic>
      <p:pic>
        <p:nvPicPr>
          <p:cNvPr id="4" name="Picture 3"/>
          <p:cNvPicPr>
            <a:picLocks noChangeAspect="1"/>
          </p:cNvPicPr>
          <p:nvPr/>
        </p:nvPicPr>
        <p:blipFill>
          <a:blip r:embed="rId3"/>
          <a:stretch>
            <a:fillRect/>
          </a:stretch>
        </p:blipFill>
        <p:spPr>
          <a:xfrm>
            <a:off x="315870" y="2815689"/>
            <a:ext cx="8543925" cy="419100"/>
          </a:xfrm>
          <a:prstGeom prst="rect">
            <a:avLst/>
          </a:prstGeom>
        </p:spPr>
      </p:pic>
      <p:sp>
        <p:nvSpPr>
          <p:cNvPr id="6" name="Rectangle 5"/>
          <p:cNvSpPr/>
          <p:nvPr/>
        </p:nvSpPr>
        <p:spPr>
          <a:xfrm>
            <a:off x="486887" y="3699601"/>
            <a:ext cx="8633361" cy="369332"/>
          </a:xfrm>
          <a:prstGeom prst="rect">
            <a:avLst/>
          </a:prstGeom>
        </p:spPr>
        <p:txBody>
          <a:bodyPr wrap="square">
            <a:spAutoFit/>
          </a:bodyPr>
          <a:lstStyle/>
          <a:p>
            <a:r>
              <a:rPr lang="en-US" dirty="0"/>
              <a:t>You’ll often see this calculation combined in the form of the delta rule:</a:t>
            </a:r>
          </a:p>
        </p:txBody>
      </p:sp>
      <p:pic>
        <p:nvPicPr>
          <p:cNvPr id="7" name="Picture 6"/>
          <p:cNvPicPr>
            <a:picLocks noChangeAspect="1"/>
          </p:cNvPicPr>
          <p:nvPr/>
        </p:nvPicPr>
        <p:blipFill>
          <a:blip r:embed="rId4"/>
          <a:stretch>
            <a:fillRect/>
          </a:stretch>
        </p:blipFill>
        <p:spPr>
          <a:xfrm>
            <a:off x="486887" y="4715588"/>
            <a:ext cx="7181850" cy="419100"/>
          </a:xfrm>
          <a:prstGeom prst="rect">
            <a:avLst/>
          </a:prstGeom>
        </p:spPr>
      </p:pic>
    </p:spTree>
    <p:extLst>
      <p:ext uri="{BB962C8B-B14F-4D97-AF65-F5344CB8AC3E}">
        <p14:creationId xmlns:p14="http://schemas.microsoft.com/office/powerpoint/2010/main" val="403156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433" y="497268"/>
            <a:ext cx="11059885" cy="646331"/>
          </a:xfrm>
          <a:prstGeom prst="rect">
            <a:avLst/>
          </a:prstGeom>
        </p:spPr>
        <p:txBody>
          <a:bodyPr wrap="square">
            <a:spAutoFit/>
          </a:bodyPr>
          <a:lstStyle/>
          <a:p>
            <a:r>
              <a:rPr lang="en-US" dirty="0"/>
              <a:t>To decrease the error, we then subtract this value from the current weight (optionally multiplied by some learning rate, which we’ll set to 0.5):</a:t>
            </a:r>
          </a:p>
        </p:txBody>
      </p:sp>
      <p:pic>
        <p:nvPicPr>
          <p:cNvPr id="4" name="Picture 3"/>
          <p:cNvPicPr>
            <a:picLocks noChangeAspect="1"/>
          </p:cNvPicPr>
          <p:nvPr/>
        </p:nvPicPr>
        <p:blipFill>
          <a:blip r:embed="rId2"/>
          <a:stretch>
            <a:fillRect/>
          </a:stretch>
        </p:blipFill>
        <p:spPr>
          <a:xfrm>
            <a:off x="727178" y="2340676"/>
            <a:ext cx="8220075" cy="419100"/>
          </a:xfrm>
          <a:prstGeom prst="rect">
            <a:avLst/>
          </a:prstGeom>
        </p:spPr>
      </p:pic>
      <p:sp>
        <p:nvSpPr>
          <p:cNvPr id="8" name="TextBox 7"/>
          <p:cNvSpPr txBox="1"/>
          <p:nvPr/>
        </p:nvSpPr>
        <p:spPr>
          <a:xfrm>
            <a:off x="625433" y="3431969"/>
            <a:ext cx="6974775" cy="369332"/>
          </a:xfrm>
          <a:prstGeom prst="rect">
            <a:avLst/>
          </a:prstGeom>
          <a:noFill/>
        </p:spPr>
        <p:txBody>
          <a:bodyPr wrap="square" rtlCol="0">
            <a:spAutoFit/>
          </a:bodyPr>
          <a:lstStyle/>
          <a:p>
            <a:r>
              <a:rPr lang="en-US" dirty="0"/>
              <a:t>Repeating for w6, w7 and w8</a:t>
            </a:r>
          </a:p>
        </p:txBody>
      </p:sp>
      <p:pic>
        <p:nvPicPr>
          <p:cNvPr id="9" name="Picture 8"/>
          <p:cNvPicPr>
            <a:picLocks noChangeAspect="1"/>
          </p:cNvPicPr>
          <p:nvPr/>
        </p:nvPicPr>
        <p:blipFill>
          <a:blip r:embed="rId3"/>
          <a:stretch>
            <a:fillRect/>
          </a:stretch>
        </p:blipFill>
        <p:spPr>
          <a:xfrm>
            <a:off x="727178" y="4130594"/>
            <a:ext cx="2447925" cy="342900"/>
          </a:xfrm>
          <a:prstGeom prst="rect">
            <a:avLst/>
          </a:prstGeom>
        </p:spPr>
      </p:pic>
      <p:pic>
        <p:nvPicPr>
          <p:cNvPr id="10" name="Picture 9"/>
          <p:cNvPicPr>
            <a:picLocks noChangeAspect="1"/>
          </p:cNvPicPr>
          <p:nvPr/>
        </p:nvPicPr>
        <p:blipFill>
          <a:blip r:embed="rId4"/>
          <a:stretch>
            <a:fillRect/>
          </a:stretch>
        </p:blipFill>
        <p:spPr>
          <a:xfrm>
            <a:off x="727178" y="4802787"/>
            <a:ext cx="2447925" cy="342900"/>
          </a:xfrm>
          <a:prstGeom prst="rect">
            <a:avLst/>
          </a:prstGeom>
        </p:spPr>
      </p:pic>
      <p:pic>
        <p:nvPicPr>
          <p:cNvPr id="11" name="Picture 10"/>
          <p:cNvPicPr>
            <a:picLocks noChangeAspect="1"/>
          </p:cNvPicPr>
          <p:nvPr/>
        </p:nvPicPr>
        <p:blipFill>
          <a:blip r:embed="rId5"/>
          <a:stretch>
            <a:fillRect/>
          </a:stretch>
        </p:blipFill>
        <p:spPr>
          <a:xfrm>
            <a:off x="736703" y="5552768"/>
            <a:ext cx="2438400" cy="342900"/>
          </a:xfrm>
          <a:prstGeom prst="rect">
            <a:avLst/>
          </a:prstGeom>
        </p:spPr>
      </p:pic>
    </p:spTree>
    <p:extLst>
      <p:ext uri="{BB962C8B-B14F-4D97-AF65-F5344CB8AC3E}">
        <p14:creationId xmlns:p14="http://schemas.microsoft.com/office/powerpoint/2010/main" val="219436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249376"/>
            <a:ext cx="11590317" cy="1569660"/>
          </a:xfrm>
          <a:prstGeom prst="rect">
            <a:avLst/>
          </a:prstGeom>
          <a:noFill/>
        </p:spPr>
        <p:txBody>
          <a:bodyPr wrap="square" rtlCol="0">
            <a:spAutoFit/>
          </a:bodyPr>
          <a:lstStyle/>
          <a:p>
            <a:pPr fontAlgn="base"/>
            <a:r>
              <a:rPr lang="en-US" sz="3200" b="1" dirty="0"/>
              <a:t>Hidden Layer</a:t>
            </a:r>
          </a:p>
          <a:p>
            <a:pPr fontAlgn="base"/>
            <a:r>
              <a:rPr lang="en-US" sz="3200" dirty="0"/>
              <a:t>Next, we’ll continue the backwards pass by calculating new values for w1, w2, w3 and w4</a:t>
            </a:r>
          </a:p>
        </p:txBody>
      </p:sp>
      <p:pic>
        <p:nvPicPr>
          <p:cNvPr id="3" name="Picture 2"/>
          <p:cNvPicPr>
            <a:picLocks noChangeAspect="1"/>
          </p:cNvPicPr>
          <p:nvPr/>
        </p:nvPicPr>
        <p:blipFill>
          <a:blip r:embed="rId2"/>
          <a:stretch>
            <a:fillRect/>
          </a:stretch>
        </p:blipFill>
        <p:spPr>
          <a:xfrm>
            <a:off x="706519" y="2473655"/>
            <a:ext cx="4010025" cy="438150"/>
          </a:xfrm>
          <a:prstGeom prst="rect">
            <a:avLst/>
          </a:prstGeom>
        </p:spPr>
      </p:pic>
      <p:pic>
        <p:nvPicPr>
          <p:cNvPr id="4" name="Picture 3"/>
          <p:cNvPicPr>
            <a:picLocks noChangeAspect="1"/>
          </p:cNvPicPr>
          <p:nvPr/>
        </p:nvPicPr>
        <p:blipFill>
          <a:blip r:embed="rId3"/>
          <a:stretch>
            <a:fillRect/>
          </a:stretch>
        </p:blipFill>
        <p:spPr>
          <a:xfrm>
            <a:off x="4904510" y="1819036"/>
            <a:ext cx="6412674" cy="4705350"/>
          </a:xfrm>
          <a:prstGeom prst="rect">
            <a:avLst/>
          </a:prstGeom>
        </p:spPr>
      </p:pic>
    </p:spTree>
    <p:extLst>
      <p:ext uri="{BB962C8B-B14F-4D97-AF65-F5344CB8AC3E}">
        <p14:creationId xmlns:p14="http://schemas.microsoft.com/office/powerpoint/2010/main" val="68196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390" y="643776"/>
            <a:ext cx="11222181" cy="923330"/>
          </a:xfrm>
          <a:prstGeom prst="rect">
            <a:avLst/>
          </a:prstGeom>
        </p:spPr>
        <p:txBody>
          <a:bodyPr wrap="square">
            <a:spAutoFit/>
          </a:bodyPr>
          <a:lstStyle/>
          <a:p>
            <a:r>
              <a:rPr lang="en-US" dirty="0"/>
              <a:t>We’re going to use a similar process as we did for the output layer, but slightly different to account for the fact that the output of each hidden layer neuron contributes to the output (and therefore error) of multiple output neurons. We know that                   affects both                 and </a:t>
            </a:r>
          </a:p>
        </p:txBody>
      </p:sp>
      <p:pic>
        <p:nvPicPr>
          <p:cNvPr id="4" name="Picture 3"/>
          <p:cNvPicPr>
            <a:picLocks noChangeAspect="1"/>
          </p:cNvPicPr>
          <p:nvPr/>
        </p:nvPicPr>
        <p:blipFill>
          <a:blip r:embed="rId2"/>
          <a:stretch>
            <a:fillRect/>
          </a:stretch>
        </p:blipFill>
        <p:spPr>
          <a:xfrm>
            <a:off x="1694150" y="1300405"/>
            <a:ext cx="657225" cy="266701"/>
          </a:xfrm>
          <a:prstGeom prst="rect">
            <a:avLst/>
          </a:prstGeom>
        </p:spPr>
      </p:pic>
      <p:pic>
        <p:nvPicPr>
          <p:cNvPr id="5" name="Picture 4"/>
          <p:cNvPicPr>
            <a:picLocks noChangeAspect="1"/>
          </p:cNvPicPr>
          <p:nvPr/>
        </p:nvPicPr>
        <p:blipFill>
          <a:blip r:embed="rId3"/>
          <a:stretch>
            <a:fillRect/>
          </a:stretch>
        </p:blipFill>
        <p:spPr>
          <a:xfrm>
            <a:off x="3853109" y="1300405"/>
            <a:ext cx="638175" cy="266700"/>
          </a:xfrm>
          <a:prstGeom prst="rect">
            <a:avLst/>
          </a:prstGeom>
        </p:spPr>
      </p:pic>
      <p:pic>
        <p:nvPicPr>
          <p:cNvPr id="6" name="Picture 5"/>
          <p:cNvPicPr>
            <a:picLocks noChangeAspect="1"/>
          </p:cNvPicPr>
          <p:nvPr/>
        </p:nvPicPr>
        <p:blipFill>
          <a:blip r:embed="rId4"/>
          <a:stretch>
            <a:fillRect/>
          </a:stretch>
        </p:blipFill>
        <p:spPr>
          <a:xfrm>
            <a:off x="5042156" y="1300405"/>
            <a:ext cx="647700" cy="257175"/>
          </a:xfrm>
          <a:prstGeom prst="rect">
            <a:avLst/>
          </a:prstGeom>
        </p:spPr>
      </p:pic>
      <p:pic>
        <p:nvPicPr>
          <p:cNvPr id="7" name="Picture 6"/>
          <p:cNvPicPr>
            <a:picLocks noChangeAspect="1"/>
          </p:cNvPicPr>
          <p:nvPr/>
        </p:nvPicPr>
        <p:blipFill>
          <a:blip r:embed="rId5"/>
          <a:stretch>
            <a:fillRect/>
          </a:stretch>
        </p:blipFill>
        <p:spPr>
          <a:xfrm>
            <a:off x="595342" y="2223735"/>
            <a:ext cx="3000375" cy="438150"/>
          </a:xfrm>
          <a:prstGeom prst="rect">
            <a:avLst/>
          </a:prstGeom>
        </p:spPr>
      </p:pic>
      <p:pic>
        <p:nvPicPr>
          <p:cNvPr id="8" name="Picture 7"/>
          <p:cNvPicPr>
            <a:picLocks noChangeAspect="1"/>
          </p:cNvPicPr>
          <p:nvPr/>
        </p:nvPicPr>
        <p:blipFill>
          <a:blip r:embed="rId6"/>
          <a:stretch>
            <a:fillRect/>
          </a:stretch>
        </p:blipFill>
        <p:spPr>
          <a:xfrm>
            <a:off x="598774" y="3637437"/>
            <a:ext cx="2847975" cy="438150"/>
          </a:xfrm>
          <a:prstGeom prst="rect">
            <a:avLst/>
          </a:prstGeom>
        </p:spPr>
      </p:pic>
      <p:pic>
        <p:nvPicPr>
          <p:cNvPr id="9" name="Picture 8"/>
          <p:cNvPicPr>
            <a:picLocks noChangeAspect="1"/>
          </p:cNvPicPr>
          <p:nvPr/>
        </p:nvPicPr>
        <p:blipFill>
          <a:blip r:embed="rId7"/>
          <a:stretch>
            <a:fillRect/>
          </a:stretch>
        </p:blipFill>
        <p:spPr>
          <a:xfrm>
            <a:off x="595342" y="5051139"/>
            <a:ext cx="8705850" cy="428625"/>
          </a:xfrm>
          <a:prstGeom prst="rect">
            <a:avLst/>
          </a:prstGeom>
        </p:spPr>
      </p:pic>
      <p:pic>
        <p:nvPicPr>
          <p:cNvPr id="10" name="Picture 9"/>
          <p:cNvPicPr>
            <a:picLocks noChangeAspect="1"/>
          </p:cNvPicPr>
          <p:nvPr/>
        </p:nvPicPr>
        <p:blipFill>
          <a:blip r:embed="rId8"/>
          <a:stretch>
            <a:fillRect/>
          </a:stretch>
        </p:blipFill>
        <p:spPr>
          <a:xfrm>
            <a:off x="595342" y="6003043"/>
            <a:ext cx="5219700" cy="285750"/>
          </a:xfrm>
          <a:prstGeom prst="rect">
            <a:avLst/>
          </a:prstGeom>
        </p:spPr>
      </p:pic>
    </p:spTree>
    <p:extLst>
      <p:ext uri="{BB962C8B-B14F-4D97-AF65-F5344CB8AC3E}">
        <p14:creationId xmlns:p14="http://schemas.microsoft.com/office/powerpoint/2010/main" val="1902159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77463" y="727982"/>
            <a:ext cx="2419350" cy="438150"/>
          </a:xfrm>
          <a:prstGeom prst="rect">
            <a:avLst/>
          </a:prstGeom>
        </p:spPr>
      </p:pic>
      <p:pic>
        <p:nvPicPr>
          <p:cNvPr id="4" name="Picture 3"/>
          <p:cNvPicPr>
            <a:picLocks noChangeAspect="1"/>
          </p:cNvPicPr>
          <p:nvPr/>
        </p:nvPicPr>
        <p:blipFill>
          <a:blip r:embed="rId3"/>
          <a:stretch>
            <a:fillRect/>
          </a:stretch>
        </p:blipFill>
        <p:spPr>
          <a:xfrm>
            <a:off x="587581" y="2509281"/>
            <a:ext cx="7810500" cy="438150"/>
          </a:xfrm>
          <a:prstGeom prst="rect">
            <a:avLst/>
          </a:prstGeom>
        </p:spPr>
      </p:pic>
      <p:pic>
        <p:nvPicPr>
          <p:cNvPr id="5" name="Picture 4"/>
          <p:cNvPicPr>
            <a:picLocks noChangeAspect="1"/>
          </p:cNvPicPr>
          <p:nvPr/>
        </p:nvPicPr>
        <p:blipFill>
          <a:blip r:embed="rId4"/>
          <a:stretch>
            <a:fillRect/>
          </a:stretch>
        </p:blipFill>
        <p:spPr>
          <a:xfrm>
            <a:off x="587581" y="3852430"/>
            <a:ext cx="2981325" cy="438150"/>
          </a:xfrm>
          <a:prstGeom prst="rect">
            <a:avLst/>
          </a:prstGeom>
        </p:spPr>
      </p:pic>
      <p:pic>
        <p:nvPicPr>
          <p:cNvPr id="6" name="Picture 5"/>
          <p:cNvPicPr>
            <a:picLocks noChangeAspect="1"/>
          </p:cNvPicPr>
          <p:nvPr/>
        </p:nvPicPr>
        <p:blipFill>
          <a:blip r:embed="rId5"/>
          <a:stretch>
            <a:fillRect/>
          </a:stretch>
        </p:blipFill>
        <p:spPr>
          <a:xfrm>
            <a:off x="587581" y="5195579"/>
            <a:ext cx="9372600" cy="438150"/>
          </a:xfrm>
          <a:prstGeom prst="rect">
            <a:avLst/>
          </a:prstGeom>
        </p:spPr>
      </p:pic>
      <p:sp>
        <p:nvSpPr>
          <p:cNvPr id="7" name="TextBox 6"/>
          <p:cNvSpPr txBox="1"/>
          <p:nvPr/>
        </p:nvSpPr>
        <p:spPr>
          <a:xfrm>
            <a:off x="587581" y="4417621"/>
            <a:ext cx="6323981" cy="461665"/>
          </a:xfrm>
          <a:prstGeom prst="rect">
            <a:avLst/>
          </a:prstGeom>
          <a:noFill/>
        </p:spPr>
        <p:txBody>
          <a:bodyPr wrap="square" rtlCol="0">
            <a:spAutoFit/>
          </a:bodyPr>
          <a:lstStyle/>
          <a:p>
            <a:r>
              <a:rPr lang="en-US" sz="2400" dirty="0"/>
              <a:t>Therefore</a:t>
            </a:r>
            <a:r>
              <a:rPr lang="en-US" dirty="0"/>
              <a:t> </a:t>
            </a:r>
          </a:p>
        </p:txBody>
      </p:sp>
    </p:spTree>
    <p:extLst>
      <p:ext uri="{BB962C8B-B14F-4D97-AF65-F5344CB8AC3E}">
        <p14:creationId xmlns:p14="http://schemas.microsoft.com/office/powerpoint/2010/main" val="35482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395" y="1021278"/>
            <a:ext cx="5094514" cy="369332"/>
          </a:xfrm>
          <a:prstGeom prst="rect">
            <a:avLst/>
          </a:prstGeom>
          <a:noFill/>
        </p:spPr>
        <p:txBody>
          <a:bodyPr wrap="square" rtlCol="0">
            <a:spAutoFit/>
          </a:bodyPr>
          <a:lstStyle/>
          <a:p>
            <a:r>
              <a:rPr lang="en-US" dirty="0"/>
              <a:t>Now that we have</a:t>
            </a:r>
          </a:p>
        </p:txBody>
      </p:sp>
      <p:pic>
        <p:nvPicPr>
          <p:cNvPr id="4" name="Picture 3"/>
          <p:cNvPicPr>
            <a:picLocks noChangeAspect="1"/>
          </p:cNvPicPr>
          <p:nvPr/>
        </p:nvPicPr>
        <p:blipFill>
          <a:blip r:embed="rId2"/>
          <a:stretch>
            <a:fillRect/>
          </a:stretch>
        </p:blipFill>
        <p:spPr>
          <a:xfrm>
            <a:off x="2712955" y="1021278"/>
            <a:ext cx="733425" cy="438150"/>
          </a:xfrm>
          <a:prstGeom prst="rect">
            <a:avLst/>
          </a:prstGeom>
        </p:spPr>
      </p:pic>
      <p:sp>
        <p:nvSpPr>
          <p:cNvPr id="5" name="TextBox 4"/>
          <p:cNvSpPr txBox="1"/>
          <p:nvPr/>
        </p:nvSpPr>
        <p:spPr>
          <a:xfrm>
            <a:off x="3705101" y="1055687"/>
            <a:ext cx="2968831" cy="369332"/>
          </a:xfrm>
          <a:prstGeom prst="rect">
            <a:avLst/>
          </a:prstGeom>
          <a:noFill/>
        </p:spPr>
        <p:txBody>
          <a:bodyPr wrap="square" rtlCol="0">
            <a:spAutoFit/>
          </a:bodyPr>
          <a:lstStyle/>
          <a:p>
            <a:r>
              <a:rPr lang="en-US" dirty="0"/>
              <a:t>we need to figure out</a:t>
            </a:r>
          </a:p>
        </p:txBody>
      </p:sp>
      <p:pic>
        <p:nvPicPr>
          <p:cNvPr id="6" name="Picture 5"/>
          <p:cNvPicPr>
            <a:picLocks noChangeAspect="1"/>
          </p:cNvPicPr>
          <p:nvPr/>
        </p:nvPicPr>
        <p:blipFill>
          <a:blip r:embed="rId3"/>
          <a:stretch>
            <a:fillRect/>
          </a:stretch>
        </p:blipFill>
        <p:spPr>
          <a:xfrm>
            <a:off x="6077630" y="1055687"/>
            <a:ext cx="676275" cy="438150"/>
          </a:xfrm>
          <a:prstGeom prst="rect">
            <a:avLst/>
          </a:prstGeom>
        </p:spPr>
      </p:pic>
      <p:sp>
        <p:nvSpPr>
          <p:cNvPr id="7" name="TextBox 6"/>
          <p:cNvSpPr txBox="1"/>
          <p:nvPr/>
        </p:nvSpPr>
        <p:spPr>
          <a:xfrm>
            <a:off x="7044603" y="1071293"/>
            <a:ext cx="1710047" cy="369332"/>
          </a:xfrm>
          <a:prstGeom prst="rect">
            <a:avLst/>
          </a:prstGeom>
          <a:noFill/>
        </p:spPr>
        <p:txBody>
          <a:bodyPr wrap="square" rtlCol="0">
            <a:spAutoFit/>
          </a:bodyPr>
          <a:lstStyle/>
          <a:p>
            <a:r>
              <a:rPr lang="en-US" dirty="0"/>
              <a:t>and then</a:t>
            </a:r>
          </a:p>
        </p:txBody>
      </p:sp>
      <p:pic>
        <p:nvPicPr>
          <p:cNvPr id="8" name="Picture 7"/>
          <p:cNvPicPr>
            <a:picLocks noChangeAspect="1"/>
          </p:cNvPicPr>
          <p:nvPr/>
        </p:nvPicPr>
        <p:blipFill>
          <a:blip r:embed="rId4"/>
          <a:stretch>
            <a:fillRect/>
          </a:stretch>
        </p:blipFill>
        <p:spPr>
          <a:xfrm>
            <a:off x="8370186" y="1093787"/>
            <a:ext cx="676275" cy="400050"/>
          </a:xfrm>
          <a:prstGeom prst="rect">
            <a:avLst/>
          </a:prstGeom>
        </p:spPr>
      </p:pic>
      <p:sp>
        <p:nvSpPr>
          <p:cNvPr id="9" name="TextBox 8"/>
          <p:cNvSpPr txBox="1"/>
          <p:nvPr/>
        </p:nvSpPr>
        <p:spPr>
          <a:xfrm>
            <a:off x="9126434" y="1124505"/>
            <a:ext cx="1971304" cy="369332"/>
          </a:xfrm>
          <a:prstGeom prst="rect">
            <a:avLst/>
          </a:prstGeom>
          <a:noFill/>
        </p:spPr>
        <p:txBody>
          <a:bodyPr wrap="square" rtlCol="0">
            <a:spAutoFit/>
          </a:bodyPr>
          <a:lstStyle/>
          <a:p>
            <a:r>
              <a:rPr lang="en-US" dirty="0"/>
              <a:t>for each weight</a:t>
            </a:r>
          </a:p>
        </p:txBody>
      </p:sp>
      <p:pic>
        <p:nvPicPr>
          <p:cNvPr id="10" name="Picture 9"/>
          <p:cNvPicPr>
            <a:picLocks noChangeAspect="1"/>
          </p:cNvPicPr>
          <p:nvPr/>
        </p:nvPicPr>
        <p:blipFill>
          <a:blip r:embed="rId5"/>
          <a:stretch>
            <a:fillRect/>
          </a:stretch>
        </p:blipFill>
        <p:spPr>
          <a:xfrm>
            <a:off x="869867" y="1815811"/>
            <a:ext cx="2209800" cy="400050"/>
          </a:xfrm>
          <a:prstGeom prst="rect">
            <a:avLst/>
          </a:prstGeom>
        </p:spPr>
      </p:pic>
      <p:pic>
        <p:nvPicPr>
          <p:cNvPr id="11" name="Picture 10"/>
          <p:cNvPicPr>
            <a:picLocks noChangeAspect="1"/>
          </p:cNvPicPr>
          <p:nvPr/>
        </p:nvPicPr>
        <p:blipFill>
          <a:blip r:embed="rId6"/>
          <a:stretch>
            <a:fillRect/>
          </a:stretch>
        </p:blipFill>
        <p:spPr>
          <a:xfrm>
            <a:off x="634711" y="2503499"/>
            <a:ext cx="9477375" cy="438150"/>
          </a:xfrm>
          <a:prstGeom prst="rect">
            <a:avLst/>
          </a:prstGeom>
        </p:spPr>
      </p:pic>
      <p:sp>
        <p:nvSpPr>
          <p:cNvPr id="12" name="Rectangle 11"/>
          <p:cNvSpPr/>
          <p:nvPr/>
        </p:nvSpPr>
        <p:spPr>
          <a:xfrm>
            <a:off x="577932" y="3842105"/>
            <a:ext cx="10519806" cy="646331"/>
          </a:xfrm>
          <a:prstGeom prst="rect">
            <a:avLst/>
          </a:prstGeom>
        </p:spPr>
        <p:txBody>
          <a:bodyPr wrap="square">
            <a:spAutoFit/>
          </a:bodyPr>
          <a:lstStyle/>
          <a:p>
            <a:r>
              <a:rPr lang="en-US" dirty="0"/>
              <a:t>We calculate the partial derivative of the total net input to h1 with respect to w1 the same as we did for the output neuron:</a:t>
            </a:r>
          </a:p>
        </p:txBody>
      </p:sp>
      <p:pic>
        <p:nvPicPr>
          <p:cNvPr id="13" name="Picture 12"/>
          <p:cNvPicPr>
            <a:picLocks noChangeAspect="1"/>
          </p:cNvPicPr>
          <p:nvPr/>
        </p:nvPicPr>
        <p:blipFill>
          <a:blip r:embed="rId7"/>
          <a:stretch>
            <a:fillRect/>
          </a:stretch>
        </p:blipFill>
        <p:spPr>
          <a:xfrm>
            <a:off x="555542" y="4783250"/>
            <a:ext cx="4314825" cy="285750"/>
          </a:xfrm>
          <a:prstGeom prst="rect">
            <a:avLst/>
          </a:prstGeom>
        </p:spPr>
      </p:pic>
      <p:pic>
        <p:nvPicPr>
          <p:cNvPr id="14" name="Picture 13"/>
          <p:cNvPicPr>
            <a:picLocks noChangeAspect="1"/>
          </p:cNvPicPr>
          <p:nvPr/>
        </p:nvPicPr>
        <p:blipFill>
          <a:blip r:embed="rId8"/>
          <a:stretch>
            <a:fillRect/>
          </a:stretch>
        </p:blipFill>
        <p:spPr>
          <a:xfrm>
            <a:off x="555542" y="5827259"/>
            <a:ext cx="2305050" cy="428625"/>
          </a:xfrm>
          <a:prstGeom prst="rect">
            <a:avLst/>
          </a:prstGeom>
        </p:spPr>
      </p:pic>
    </p:spTree>
    <p:extLst>
      <p:ext uri="{BB962C8B-B14F-4D97-AF65-F5344CB8AC3E}">
        <p14:creationId xmlns:p14="http://schemas.microsoft.com/office/powerpoint/2010/main" val="192223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14452" y="2457759"/>
            <a:ext cx="6080165" cy="4002418"/>
          </a:xfrm>
          <a:prstGeom prst="rect">
            <a:avLst/>
          </a:prstGeom>
        </p:spPr>
      </p:pic>
      <p:sp>
        <p:nvSpPr>
          <p:cNvPr id="4" name="TextBox 3"/>
          <p:cNvSpPr txBox="1"/>
          <p:nvPr/>
        </p:nvSpPr>
        <p:spPr>
          <a:xfrm>
            <a:off x="237506" y="522514"/>
            <a:ext cx="11507190" cy="861774"/>
          </a:xfrm>
          <a:prstGeom prst="rect">
            <a:avLst/>
          </a:prstGeom>
          <a:noFill/>
        </p:spPr>
        <p:txBody>
          <a:bodyPr wrap="square" rtlCol="0">
            <a:spAutoFit/>
          </a:bodyPr>
          <a:lstStyle/>
          <a:p>
            <a:pPr algn="ctr"/>
            <a:r>
              <a:rPr lang="en-US" sz="2500" b="1" dirty="0"/>
              <a:t>Neural Network with two inputs, two hidden neurons, two output neurons</a:t>
            </a:r>
            <a:r>
              <a:rPr lang="en-US" sz="2500" dirty="0"/>
              <a:t> Additionally, the hidden and output neurons will include a bias.</a:t>
            </a:r>
          </a:p>
        </p:txBody>
      </p:sp>
    </p:spTree>
    <p:extLst>
      <p:ext uri="{BB962C8B-B14F-4D97-AF65-F5344CB8AC3E}">
        <p14:creationId xmlns:p14="http://schemas.microsoft.com/office/powerpoint/2010/main" val="195745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249376"/>
            <a:ext cx="11590317" cy="584775"/>
          </a:xfrm>
          <a:prstGeom prst="rect">
            <a:avLst/>
          </a:prstGeom>
          <a:noFill/>
        </p:spPr>
        <p:txBody>
          <a:bodyPr wrap="square" rtlCol="0">
            <a:spAutoFit/>
          </a:bodyPr>
          <a:lstStyle/>
          <a:p>
            <a:pPr algn="just"/>
            <a:r>
              <a:rPr lang="en-US" sz="3200" dirty="0"/>
              <a:t>Putting it all together:</a:t>
            </a:r>
          </a:p>
        </p:txBody>
      </p:sp>
      <p:pic>
        <p:nvPicPr>
          <p:cNvPr id="3" name="Picture 2"/>
          <p:cNvPicPr>
            <a:picLocks noChangeAspect="1"/>
          </p:cNvPicPr>
          <p:nvPr/>
        </p:nvPicPr>
        <p:blipFill>
          <a:blip r:embed="rId2"/>
          <a:stretch>
            <a:fillRect/>
          </a:stretch>
        </p:blipFill>
        <p:spPr>
          <a:xfrm>
            <a:off x="659018" y="1654258"/>
            <a:ext cx="4010025" cy="438150"/>
          </a:xfrm>
          <a:prstGeom prst="rect">
            <a:avLst/>
          </a:prstGeom>
        </p:spPr>
      </p:pic>
      <p:pic>
        <p:nvPicPr>
          <p:cNvPr id="4" name="Picture 3"/>
          <p:cNvPicPr>
            <a:picLocks noChangeAspect="1"/>
          </p:cNvPicPr>
          <p:nvPr/>
        </p:nvPicPr>
        <p:blipFill>
          <a:blip r:embed="rId3"/>
          <a:stretch>
            <a:fillRect/>
          </a:stretch>
        </p:blipFill>
        <p:spPr>
          <a:xfrm>
            <a:off x="659018" y="2912515"/>
            <a:ext cx="7620000" cy="428625"/>
          </a:xfrm>
          <a:prstGeom prst="rect">
            <a:avLst/>
          </a:prstGeom>
        </p:spPr>
      </p:pic>
      <p:sp>
        <p:nvSpPr>
          <p:cNvPr id="5" name="Rectangle 4"/>
          <p:cNvSpPr/>
          <p:nvPr/>
        </p:nvSpPr>
        <p:spPr>
          <a:xfrm>
            <a:off x="659018" y="4161247"/>
            <a:ext cx="2453044" cy="369332"/>
          </a:xfrm>
          <a:prstGeom prst="rect">
            <a:avLst/>
          </a:prstGeom>
        </p:spPr>
        <p:txBody>
          <a:bodyPr wrap="none">
            <a:spAutoFit/>
          </a:bodyPr>
          <a:lstStyle/>
          <a:p>
            <a:r>
              <a:rPr lang="en-US" dirty="0"/>
              <a:t>We can now update w1:</a:t>
            </a:r>
          </a:p>
        </p:txBody>
      </p:sp>
      <p:pic>
        <p:nvPicPr>
          <p:cNvPr id="6" name="Picture 5"/>
          <p:cNvPicPr>
            <a:picLocks noChangeAspect="1"/>
          </p:cNvPicPr>
          <p:nvPr/>
        </p:nvPicPr>
        <p:blipFill>
          <a:blip r:embed="rId4"/>
          <a:stretch>
            <a:fillRect/>
          </a:stretch>
        </p:blipFill>
        <p:spPr>
          <a:xfrm>
            <a:off x="659018" y="5419504"/>
            <a:ext cx="8534400" cy="428625"/>
          </a:xfrm>
          <a:prstGeom prst="rect">
            <a:avLst/>
          </a:prstGeom>
        </p:spPr>
      </p:pic>
    </p:spTree>
    <p:extLst>
      <p:ext uri="{BB962C8B-B14F-4D97-AF65-F5344CB8AC3E}">
        <p14:creationId xmlns:p14="http://schemas.microsoft.com/office/powerpoint/2010/main" val="2485524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510" y="596136"/>
            <a:ext cx="3485441" cy="369332"/>
          </a:xfrm>
          <a:prstGeom prst="rect">
            <a:avLst/>
          </a:prstGeom>
        </p:spPr>
        <p:txBody>
          <a:bodyPr wrap="none">
            <a:spAutoFit/>
          </a:bodyPr>
          <a:lstStyle/>
          <a:p>
            <a:r>
              <a:rPr lang="en-US" dirty="0"/>
              <a:t>Repeating this for w2, w3, and w4</a:t>
            </a:r>
          </a:p>
        </p:txBody>
      </p:sp>
      <p:pic>
        <p:nvPicPr>
          <p:cNvPr id="6" name="Picture 5"/>
          <p:cNvPicPr>
            <a:picLocks noChangeAspect="1"/>
          </p:cNvPicPr>
          <p:nvPr/>
        </p:nvPicPr>
        <p:blipFill>
          <a:blip r:embed="rId2"/>
          <a:stretch>
            <a:fillRect/>
          </a:stretch>
        </p:blipFill>
        <p:spPr>
          <a:xfrm>
            <a:off x="601868" y="1666257"/>
            <a:ext cx="2295525" cy="342900"/>
          </a:xfrm>
          <a:prstGeom prst="rect">
            <a:avLst/>
          </a:prstGeom>
        </p:spPr>
      </p:pic>
      <p:pic>
        <p:nvPicPr>
          <p:cNvPr id="7" name="Picture 6"/>
          <p:cNvPicPr>
            <a:picLocks noChangeAspect="1"/>
          </p:cNvPicPr>
          <p:nvPr/>
        </p:nvPicPr>
        <p:blipFill>
          <a:blip r:embed="rId3"/>
          <a:stretch>
            <a:fillRect/>
          </a:stretch>
        </p:blipFill>
        <p:spPr>
          <a:xfrm>
            <a:off x="601868" y="2818163"/>
            <a:ext cx="2305050" cy="342900"/>
          </a:xfrm>
          <a:prstGeom prst="rect">
            <a:avLst/>
          </a:prstGeom>
        </p:spPr>
      </p:pic>
      <p:pic>
        <p:nvPicPr>
          <p:cNvPr id="8" name="Picture 7"/>
          <p:cNvPicPr>
            <a:picLocks noChangeAspect="1"/>
          </p:cNvPicPr>
          <p:nvPr/>
        </p:nvPicPr>
        <p:blipFill>
          <a:blip r:embed="rId4"/>
          <a:stretch>
            <a:fillRect/>
          </a:stretch>
        </p:blipFill>
        <p:spPr>
          <a:xfrm>
            <a:off x="611393" y="4124449"/>
            <a:ext cx="2295525" cy="342900"/>
          </a:xfrm>
          <a:prstGeom prst="rect">
            <a:avLst/>
          </a:prstGeom>
        </p:spPr>
      </p:pic>
    </p:spTree>
    <p:extLst>
      <p:ext uri="{BB962C8B-B14F-4D97-AF65-F5344CB8AC3E}">
        <p14:creationId xmlns:p14="http://schemas.microsoft.com/office/powerpoint/2010/main" val="211012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249376"/>
            <a:ext cx="11590317" cy="5016758"/>
          </a:xfrm>
          <a:prstGeom prst="rect">
            <a:avLst/>
          </a:prstGeom>
          <a:noFill/>
        </p:spPr>
        <p:txBody>
          <a:bodyPr wrap="square" rtlCol="0">
            <a:spAutoFit/>
          </a:bodyPr>
          <a:lstStyle/>
          <a:p>
            <a:pPr algn="just"/>
            <a:r>
              <a:rPr lang="en-US" sz="3200" dirty="0"/>
              <a:t>Finally, we’ve updated all of our weights! When we fed forward the 0.05 and 0.1 inputs originally, the error on the network was 0.298371109. </a:t>
            </a:r>
          </a:p>
          <a:p>
            <a:pPr algn="just"/>
            <a:endParaRPr lang="en-US" sz="3200" dirty="0"/>
          </a:p>
          <a:p>
            <a:pPr algn="just"/>
            <a:r>
              <a:rPr lang="en-US" sz="3200" dirty="0"/>
              <a:t>After this first round of backpropagation, the total error is now down to 0.291027924. It might not seem like much, but after repeating this process 10,000 times, for example, the error plummets to 0.0000351085. At this point, when we feed forward 0.05 and 0.1, the two outputs neurons generate 0.015912196 (vs 0.01 target) and 0.984065734 (vs 0.99 target).</a:t>
            </a:r>
          </a:p>
        </p:txBody>
      </p:sp>
    </p:spTree>
    <p:extLst>
      <p:ext uri="{BB962C8B-B14F-4D97-AF65-F5344CB8AC3E}">
        <p14:creationId xmlns:p14="http://schemas.microsoft.com/office/powerpoint/2010/main" val="343908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AF03BF22-A597-48A1-8955-072A8FB5D492}"/>
              </a:ext>
            </a:extLst>
          </p:cNvPr>
          <p:cNvPicPr>
            <a:picLocks noChangeAspect="1"/>
          </p:cNvPicPr>
          <p:nvPr/>
        </p:nvPicPr>
        <p:blipFill>
          <a:blip r:embed="rId3"/>
          <a:stretch>
            <a:fillRect/>
          </a:stretch>
        </p:blipFill>
        <p:spPr>
          <a:xfrm>
            <a:off x="10849944" y="0"/>
            <a:ext cx="1342056" cy="1342056"/>
          </a:xfrm>
          <a:prstGeom prst="rect">
            <a:avLst/>
          </a:prstGeom>
        </p:spPr>
      </p:pic>
      <p:sp>
        <p:nvSpPr>
          <p:cNvPr id="2" name="Rectangle 1"/>
          <p:cNvSpPr/>
          <p:nvPr/>
        </p:nvSpPr>
        <p:spPr>
          <a:xfrm>
            <a:off x="3849723" y="3182779"/>
            <a:ext cx="4328679" cy="1107992"/>
          </a:xfrm>
          <a:prstGeom prst="rect">
            <a:avLst/>
          </a:prstGeom>
        </p:spPr>
        <p:txBody>
          <a:bodyPr wrap="none" lIns="121917" tIns="60958" rIns="121917" bIns="60958">
            <a:spAutoFit/>
          </a:bodyPr>
          <a:lstStyle/>
          <a:p>
            <a:r>
              <a:rPr lang="en-US" sz="6400" b="1" dirty="0">
                <a:solidFill>
                  <a:schemeClr val="accent1">
                    <a:lumMod val="50000"/>
                  </a:schemeClr>
                </a:solidFill>
              </a:rPr>
              <a:t>THANK YOU</a:t>
            </a:r>
            <a:endParaRPr lang="en-IN" sz="6400" b="1" dirty="0">
              <a:solidFill>
                <a:schemeClr val="accent1">
                  <a:lumMod val="50000"/>
                </a:schemeClr>
              </a:solidFill>
            </a:endParaRPr>
          </a:p>
        </p:txBody>
      </p:sp>
    </p:spTree>
    <p:extLst>
      <p:ext uri="{BB962C8B-B14F-4D97-AF65-F5344CB8AC3E}">
        <p14:creationId xmlns:p14="http://schemas.microsoft.com/office/powerpoint/2010/main" val="29756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10047" y="379577"/>
            <a:ext cx="7612082" cy="4204298"/>
          </a:xfrm>
          <a:prstGeom prst="rect">
            <a:avLst/>
          </a:prstGeom>
        </p:spPr>
      </p:pic>
      <p:sp>
        <p:nvSpPr>
          <p:cNvPr id="4" name="TextBox 3"/>
          <p:cNvSpPr txBox="1"/>
          <p:nvPr/>
        </p:nvSpPr>
        <p:spPr>
          <a:xfrm>
            <a:off x="676894" y="4892634"/>
            <a:ext cx="11115303" cy="861774"/>
          </a:xfrm>
          <a:prstGeom prst="rect">
            <a:avLst/>
          </a:prstGeom>
          <a:noFill/>
        </p:spPr>
        <p:txBody>
          <a:bodyPr wrap="square" rtlCol="0">
            <a:spAutoFit/>
          </a:bodyPr>
          <a:lstStyle/>
          <a:p>
            <a:r>
              <a:rPr lang="en-US" sz="2500" dirty="0"/>
              <a:t>we’re going to work with a single training set: given inputs 0.05 and 0.10, we want the neural network to output 0.01 and 0.99.</a:t>
            </a:r>
          </a:p>
        </p:txBody>
      </p:sp>
    </p:spTree>
    <p:extLst>
      <p:ext uri="{BB962C8B-B14F-4D97-AF65-F5344CB8AC3E}">
        <p14:creationId xmlns:p14="http://schemas.microsoft.com/office/powerpoint/2010/main" val="79194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62" y="225626"/>
            <a:ext cx="11590317" cy="4278094"/>
          </a:xfrm>
          <a:prstGeom prst="rect">
            <a:avLst/>
          </a:prstGeom>
          <a:noFill/>
        </p:spPr>
        <p:txBody>
          <a:bodyPr wrap="square" rtlCol="0">
            <a:spAutoFit/>
          </a:bodyPr>
          <a:lstStyle/>
          <a:p>
            <a:pPr fontAlgn="base"/>
            <a:r>
              <a:rPr lang="en-US" sz="3200" b="1" dirty="0"/>
              <a:t>The Forward Pass</a:t>
            </a:r>
          </a:p>
          <a:p>
            <a:pPr fontAlgn="base"/>
            <a:r>
              <a:rPr lang="en-US" sz="3200" dirty="0"/>
              <a:t>To begin, lets see what the neural network currently predicts given the weights and biases and inputs of 0.05 and 0.10. To do this we’ll feed those inputs forward though the network.</a:t>
            </a:r>
          </a:p>
          <a:p>
            <a:pPr fontAlgn="base"/>
            <a:r>
              <a:rPr lang="en-US" sz="3200" dirty="0"/>
              <a:t>We figure out the </a:t>
            </a:r>
            <a:r>
              <a:rPr lang="en-US" sz="3200" i="1" dirty="0"/>
              <a:t>total net input</a:t>
            </a:r>
            <a:r>
              <a:rPr lang="en-US" sz="3200" dirty="0"/>
              <a:t> to each hidden layer neuron, </a:t>
            </a:r>
            <a:r>
              <a:rPr lang="en-US" sz="3200" i="1" dirty="0"/>
              <a:t>squash</a:t>
            </a:r>
            <a:r>
              <a:rPr lang="en-US" sz="3200" dirty="0"/>
              <a:t> the total net input using an </a:t>
            </a:r>
            <a:r>
              <a:rPr lang="en-US" sz="3200" i="1" dirty="0"/>
              <a:t>activation function</a:t>
            </a:r>
            <a:r>
              <a:rPr lang="en-US" sz="3200" dirty="0"/>
              <a:t>, then repeat the process with the output layer neurons.</a:t>
            </a:r>
          </a:p>
          <a:p>
            <a:pPr algn="just">
              <a:lnSpc>
                <a:spcPct val="150000"/>
              </a:lnSpc>
            </a:pPr>
            <a:endParaRPr lang="en-US" sz="3200" dirty="0"/>
          </a:p>
        </p:txBody>
      </p:sp>
    </p:spTree>
    <p:extLst>
      <p:ext uri="{BB962C8B-B14F-4D97-AF65-F5344CB8AC3E}">
        <p14:creationId xmlns:p14="http://schemas.microsoft.com/office/powerpoint/2010/main" val="162085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62" y="225626"/>
            <a:ext cx="11590317" cy="754694"/>
          </a:xfrm>
          <a:prstGeom prst="rect">
            <a:avLst/>
          </a:prstGeom>
          <a:noFill/>
        </p:spPr>
        <p:txBody>
          <a:bodyPr wrap="square" rtlCol="0">
            <a:spAutoFit/>
          </a:bodyPr>
          <a:lstStyle/>
          <a:p>
            <a:pPr algn="just">
              <a:lnSpc>
                <a:spcPct val="150000"/>
              </a:lnSpc>
            </a:pPr>
            <a:r>
              <a:rPr lang="en-US" sz="3200" dirty="0"/>
              <a:t>Here’s how we calculate the total net input for h1</a:t>
            </a:r>
          </a:p>
        </p:txBody>
      </p:sp>
      <p:pic>
        <p:nvPicPr>
          <p:cNvPr id="4" name="Picture 3"/>
          <p:cNvPicPr>
            <a:picLocks noChangeAspect="1"/>
          </p:cNvPicPr>
          <p:nvPr/>
        </p:nvPicPr>
        <p:blipFill>
          <a:blip r:embed="rId2"/>
          <a:stretch>
            <a:fillRect/>
          </a:stretch>
        </p:blipFill>
        <p:spPr>
          <a:xfrm>
            <a:off x="1670400" y="1635455"/>
            <a:ext cx="4314825" cy="285750"/>
          </a:xfrm>
          <a:prstGeom prst="rect">
            <a:avLst/>
          </a:prstGeom>
        </p:spPr>
      </p:pic>
      <p:pic>
        <p:nvPicPr>
          <p:cNvPr id="5" name="Picture 4"/>
          <p:cNvPicPr>
            <a:picLocks noChangeAspect="1"/>
          </p:cNvPicPr>
          <p:nvPr/>
        </p:nvPicPr>
        <p:blipFill>
          <a:blip r:embed="rId3"/>
          <a:stretch>
            <a:fillRect/>
          </a:stretch>
        </p:blipFill>
        <p:spPr>
          <a:xfrm>
            <a:off x="1670400" y="2576340"/>
            <a:ext cx="6619875" cy="276225"/>
          </a:xfrm>
          <a:prstGeom prst="rect">
            <a:avLst/>
          </a:prstGeom>
        </p:spPr>
      </p:pic>
      <p:sp>
        <p:nvSpPr>
          <p:cNvPr id="6" name="Rectangle 5"/>
          <p:cNvSpPr/>
          <p:nvPr/>
        </p:nvSpPr>
        <p:spPr>
          <a:xfrm>
            <a:off x="166255" y="3105835"/>
            <a:ext cx="11566566" cy="754694"/>
          </a:xfrm>
          <a:prstGeom prst="rect">
            <a:avLst/>
          </a:prstGeom>
        </p:spPr>
        <p:txBody>
          <a:bodyPr wrap="square">
            <a:spAutoFit/>
          </a:bodyPr>
          <a:lstStyle/>
          <a:p>
            <a:pPr algn="just">
              <a:lnSpc>
                <a:spcPct val="150000"/>
              </a:lnSpc>
            </a:pPr>
            <a:r>
              <a:rPr lang="en-US" sz="3200" dirty="0"/>
              <a:t>We then squash it using the sigmoid function to get the output of h1 </a:t>
            </a:r>
          </a:p>
        </p:txBody>
      </p:sp>
      <p:pic>
        <p:nvPicPr>
          <p:cNvPr id="7" name="Picture 6"/>
          <p:cNvPicPr>
            <a:picLocks noChangeAspect="1"/>
          </p:cNvPicPr>
          <p:nvPr/>
        </p:nvPicPr>
        <p:blipFill>
          <a:blip r:embed="rId4"/>
          <a:stretch>
            <a:fillRect/>
          </a:stretch>
        </p:blipFill>
        <p:spPr>
          <a:xfrm>
            <a:off x="1670400" y="4037195"/>
            <a:ext cx="5838825" cy="400050"/>
          </a:xfrm>
          <a:prstGeom prst="rect">
            <a:avLst/>
          </a:prstGeom>
        </p:spPr>
      </p:pic>
      <p:pic>
        <p:nvPicPr>
          <p:cNvPr id="8" name="Picture 7"/>
          <p:cNvPicPr>
            <a:picLocks noChangeAspect="1"/>
          </p:cNvPicPr>
          <p:nvPr/>
        </p:nvPicPr>
        <p:blipFill>
          <a:blip r:embed="rId5"/>
          <a:stretch>
            <a:fillRect/>
          </a:stretch>
        </p:blipFill>
        <p:spPr>
          <a:xfrm>
            <a:off x="1508599" y="5774025"/>
            <a:ext cx="2714625" cy="266700"/>
          </a:xfrm>
          <a:prstGeom prst="rect">
            <a:avLst/>
          </a:prstGeom>
        </p:spPr>
      </p:pic>
      <p:sp>
        <p:nvSpPr>
          <p:cNvPr id="9" name="Rectangle 8"/>
          <p:cNvSpPr/>
          <p:nvPr/>
        </p:nvSpPr>
        <p:spPr>
          <a:xfrm>
            <a:off x="259580" y="4978080"/>
            <a:ext cx="7847085" cy="584775"/>
          </a:xfrm>
          <a:prstGeom prst="rect">
            <a:avLst/>
          </a:prstGeom>
        </p:spPr>
        <p:txBody>
          <a:bodyPr wrap="none">
            <a:spAutoFit/>
          </a:bodyPr>
          <a:lstStyle/>
          <a:p>
            <a:r>
              <a:rPr lang="en-US" sz="3200" dirty="0"/>
              <a:t>Carrying out the same process for h2 we get:</a:t>
            </a:r>
          </a:p>
        </p:txBody>
      </p:sp>
    </p:spTree>
    <p:extLst>
      <p:ext uri="{BB962C8B-B14F-4D97-AF65-F5344CB8AC3E}">
        <p14:creationId xmlns:p14="http://schemas.microsoft.com/office/powerpoint/2010/main" val="32631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2934" y="418145"/>
            <a:ext cx="10763004" cy="923330"/>
          </a:xfrm>
          <a:prstGeom prst="rect">
            <a:avLst/>
          </a:prstGeom>
        </p:spPr>
        <p:txBody>
          <a:bodyPr wrap="square">
            <a:spAutoFit/>
          </a:bodyPr>
          <a:lstStyle/>
          <a:p>
            <a:r>
              <a:rPr lang="en-US" dirty="0"/>
              <a:t>We repeat this process for the output layer neurons, using the output from the hidden layer neurons as inputs.</a:t>
            </a:r>
          </a:p>
          <a:p>
            <a:endParaRPr lang="en-US" dirty="0"/>
          </a:p>
          <a:p>
            <a:r>
              <a:rPr lang="en-US" dirty="0"/>
              <a:t>Here’s the output for o1:</a:t>
            </a:r>
          </a:p>
        </p:txBody>
      </p:sp>
      <p:pic>
        <p:nvPicPr>
          <p:cNvPr id="5" name="Picture 4"/>
          <p:cNvPicPr>
            <a:picLocks noChangeAspect="1"/>
          </p:cNvPicPr>
          <p:nvPr/>
        </p:nvPicPr>
        <p:blipFill>
          <a:blip r:embed="rId2"/>
          <a:stretch>
            <a:fillRect/>
          </a:stretch>
        </p:blipFill>
        <p:spPr>
          <a:xfrm>
            <a:off x="672934" y="1813585"/>
            <a:ext cx="5219700" cy="285750"/>
          </a:xfrm>
          <a:prstGeom prst="rect">
            <a:avLst/>
          </a:prstGeom>
        </p:spPr>
      </p:pic>
      <p:pic>
        <p:nvPicPr>
          <p:cNvPr id="6" name="Picture 5"/>
          <p:cNvPicPr>
            <a:picLocks noChangeAspect="1"/>
          </p:cNvPicPr>
          <p:nvPr/>
        </p:nvPicPr>
        <p:blipFill>
          <a:blip r:embed="rId3"/>
          <a:stretch>
            <a:fillRect/>
          </a:stretch>
        </p:blipFill>
        <p:spPr>
          <a:xfrm>
            <a:off x="672934" y="2780248"/>
            <a:ext cx="9553575" cy="276225"/>
          </a:xfrm>
          <a:prstGeom prst="rect">
            <a:avLst/>
          </a:prstGeom>
        </p:spPr>
      </p:pic>
      <p:pic>
        <p:nvPicPr>
          <p:cNvPr id="7" name="Picture 6"/>
          <p:cNvPicPr>
            <a:picLocks noChangeAspect="1"/>
          </p:cNvPicPr>
          <p:nvPr/>
        </p:nvPicPr>
        <p:blipFill>
          <a:blip r:embed="rId4"/>
          <a:stretch>
            <a:fillRect/>
          </a:stretch>
        </p:blipFill>
        <p:spPr>
          <a:xfrm>
            <a:off x="672934" y="3886880"/>
            <a:ext cx="6143625" cy="390525"/>
          </a:xfrm>
          <a:prstGeom prst="rect">
            <a:avLst/>
          </a:prstGeom>
        </p:spPr>
      </p:pic>
      <p:sp>
        <p:nvSpPr>
          <p:cNvPr id="8" name="Rectangle 7"/>
          <p:cNvSpPr/>
          <p:nvPr/>
        </p:nvSpPr>
        <p:spPr>
          <a:xfrm>
            <a:off x="575314" y="4923146"/>
            <a:ext cx="4902176" cy="369332"/>
          </a:xfrm>
          <a:prstGeom prst="rect">
            <a:avLst/>
          </a:prstGeom>
        </p:spPr>
        <p:txBody>
          <a:bodyPr wrap="none">
            <a:spAutoFit/>
          </a:bodyPr>
          <a:lstStyle/>
          <a:p>
            <a:r>
              <a:rPr lang="en-US" dirty="0"/>
              <a:t>And carrying out the same process for o2 we get:</a:t>
            </a:r>
          </a:p>
        </p:txBody>
      </p:sp>
      <p:pic>
        <p:nvPicPr>
          <p:cNvPr id="9" name="Picture 8"/>
          <p:cNvPicPr>
            <a:picLocks noChangeAspect="1"/>
          </p:cNvPicPr>
          <p:nvPr/>
        </p:nvPicPr>
        <p:blipFill>
          <a:blip r:embed="rId5"/>
          <a:stretch>
            <a:fillRect/>
          </a:stretch>
        </p:blipFill>
        <p:spPr>
          <a:xfrm>
            <a:off x="672934" y="5903296"/>
            <a:ext cx="2686050" cy="266700"/>
          </a:xfrm>
          <a:prstGeom prst="rect">
            <a:avLst/>
          </a:prstGeom>
        </p:spPr>
      </p:pic>
    </p:spTree>
    <p:extLst>
      <p:ext uri="{BB962C8B-B14F-4D97-AF65-F5344CB8AC3E}">
        <p14:creationId xmlns:p14="http://schemas.microsoft.com/office/powerpoint/2010/main" val="89139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62" y="225626"/>
            <a:ext cx="11590317" cy="2431435"/>
          </a:xfrm>
          <a:prstGeom prst="rect">
            <a:avLst/>
          </a:prstGeom>
          <a:noFill/>
        </p:spPr>
        <p:txBody>
          <a:bodyPr wrap="square" rtlCol="0">
            <a:spAutoFit/>
          </a:bodyPr>
          <a:lstStyle/>
          <a:p>
            <a:pPr algn="just"/>
            <a:endParaRPr lang="en-US" sz="2400" b="1" dirty="0"/>
          </a:p>
          <a:p>
            <a:pPr algn="ctr" fontAlgn="base"/>
            <a:r>
              <a:rPr lang="en-US" sz="3200" b="1" dirty="0"/>
              <a:t>Calculating the Total Error</a:t>
            </a:r>
          </a:p>
          <a:p>
            <a:pPr fontAlgn="base"/>
            <a:r>
              <a:rPr lang="en-US" sz="3200" dirty="0"/>
              <a:t>We can now calculate the error for each output neuron using the squared error function and sum them to get the total error:</a:t>
            </a:r>
          </a:p>
          <a:p>
            <a:pPr algn="just"/>
            <a:endParaRPr lang="en-US" sz="3200" dirty="0"/>
          </a:p>
        </p:txBody>
      </p:sp>
      <p:pic>
        <p:nvPicPr>
          <p:cNvPr id="3" name="Picture 2"/>
          <p:cNvPicPr>
            <a:picLocks noChangeAspect="1"/>
          </p:cNvPicPr>
          <p:nvPr/>
        </p:nvPicPr>
        <p:blipFill>
          <a:blip r:embed="rId2"/>
          <a:stretch>
            <a:fillRect/>
          </a:stretch>
        </p:blipFill>
        <p:spPr>
          <a:xfrm>
            <a:off x="644608" y="2245441"/>
            <a:ext cx="4133850" cy="371475"/>
          </a:xfrm>
          <a:prstGeom prst="rect">
            <a:avLst/>
          </a:prstGeom>
        </p:spPr>
      </p:pic>
      <p:sp>
        <p:nvSpPr>
          <p:cNvPr id="5" name="Rectangle 4"/>
          <p:cNvSpPr/>
          <p:nvPr/>
        </p:nvSpPr>
        <p:spPr>
          <a:xfrm>
            <a:off x="451261" y="2662925"/>
            <a:ext cx="11590318" cy="1569660"/>
          </a:xfrm>
          <a:prstGeom prst="rect">
            <a:avLst/>
          </a:prstGeom>
        </p:spPr>
        <p:txBody>
          <a:bodyPr wrap="square">
            <a:spAutoFit/>
          </a:bodyPr>
          <a:lstStyle/>
          <a:p>
            <a:r>
              <a:rPr lang="en-US" sz="3200" dirty="0"/>
              <a:t>The1/2 is included so that exponent is cancelled when we differentiate later on. The result is eventually multiplied by a learning rate anyway so it doesn’t matter that we introduce a constant here</a:t>
            </a:r>
          </a:p>
        </p:txBody>
      </p:sp>
      <p:pic>
        <p:nvPicPr>
          <p:cNvPr id="6" name="Picture 5"/>
          <p:cNvPicPr>
            <a:picLocks noChangeAspect="1"/>
          </p:cNvPicPr>
          <p:nvPr/>
        </p:nvPicPr>
        <p:blipFill>
          <a:blip r:embed="rId3"/>
          <a:stretch>
            <a:fillRect/>
          </a:stretch>
        </p:blipFill>
        <p:spPr>
          <a:xfrm>
            <a:off x="644608" y="4636731"/>
            <a:ext cx="8943975" cy="371475"/>
          </a:xfrm>
          <a:prstGeom prst="rect">
            <a:avLst/>
          </a:prstGeom>
        </p:spPr>
      </p:pic>
      <p:pic>
        <p:nvPicPr>
          <p:cNvPr id="7" name="Picture 6"/>
          <p:cNvPicPr>
            <a:picLocks noChangeAspect="1"/>
          </p:cNvPicPr>
          <p:nvPr/>
        </p:nvPicPr>
        <p:blipFill>
          <a:blip r:embed="rId4"/>
          <a:stretch>
            <a:fillRect/>
          </a:stretch>
        </p:blipFill>
        <p:spPr>
          <a:xfrm>
            <a:off x="644608" y="5264524"/>
            <a:ext cx="2486025" cy="266700"/>
          </a:xfrm>
          <a:prstGeom prst="rect">
            <a:avLst/>
          </a:prstGeom>
        </p:spPr>
      </p:pic>
      <p:pic>
        <p:nvPicPr>
          <p:cNvPr id="8" name="Picture 7"/>
          <p:cNvPicPr>
            <a:picLocks noChangeAspect="1"/>
          </p:cNvPicPr>
          <p:nvPr/>
        </p:nvPicPr>
        <p:blipFill>
          <a:blip r:embed="rId5"/>
          <a:stretch>
            <a:fillRect/>
          </a:stretch>
        </p:blipFill>
        <p:spPr>
          <a:xfrm>
            <a:off x="644608" y="5950960"/>
            <a:ext cx="8515350" cy="276225"/>
          </a:xfrm>
          <a:prstGeom prst="rect">
            <a:avLst/>
          </a:prstGeom>
        </p:spPr>
      </p:pic>
    </p:spTree>
    <p:extLst>
      <p:ext uri="{BB962C8B-B14F-4D97-AF65-F5344CB8AC3E}">
        <p14:creationId xmlns:p14="http://schemas.microsoft.com/office/powerpoint/2010/main" val="254096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249376"/>
            <a:ext cx="11590317" cy="5016758"/>
          </a:xfrm>
          <a:prstGeom prst="rect">
            <a:avLst/>
          </a:prstGeom>
          <a:noFill/>
        </p:spPr>
        <p:txBody>
          <a:bodyPr wrap="square" rtlCol="0">
            <a:spAutoFit/>
          </a:bodyPr>
          <a:lstStyle/>
          <a:p>
            <a:pPr algn="ctr" fontAlgn="base"/>
            <a:r>
              <a:rPr lang="en-US" sz="3200" b="1" dirty="0"/>
              <a:t>Back Propagation</a:t>
            </a:r>
          </a:p>
          <a:p>
            <a:pPr fontAlgn="base">
              <a:lnSpc>
                <a:spcPct val="200000"/>
              </a:lnSpc>
            </a:pPr>
            <a:r>
              <a:rPr lang="en-US" sz="3200" dirty="0"/>
              <a:t>The goal with backpropagation is to update each of the weights in the network so that they cause the predicted output to be closer to the target output, thereby minimizing the error for each output neuron and the network as a whole.</a:t>
            </a:r>
          </a:p>
          <a:p>
            <a:pPr algn="just"/>
            <a:endParaRPr lang="en-US" sz="3200" dirty="0"/>
          </a:p>
        </p:txBody>
      </p:sp>
    </p:spTree>
    <p:extLst>
      <p:ext uri="{BB962C8B-B14F-4D97-AF65-F5344CB8AC3E}">
        <p14:creationId xmlns:p14="http://schemas.microsoft.com/office/powerpoint/2010/main" val="162663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88" y="249376"/>
            <a:ext cx="11590317" cy="1077218"/>
          </a:xfrm>
          <a:prstGeom prst="rect">
            <a:avLst/>
          </a:prstGeom>
          <a:noFill/>
        </p:spPr>
        <p:txBody>
          <a:bodyPr wrap="square" rtlCol="0">
            <a:spAutoFit/>
          </a:bodyPr>
          <a:lstStyle/>
          <a:p>
            <a:pPr algn="ctr" fontAlgn="base"/>
            <a:r>
              <a:rPr lang="en-US" sz="3200" b="1" dirty="0"/>
              <a:t>Back </a:t>
            </a:r>
            <a:r>
              <a:rPr lang="en-US" sz="3200" b="1" dirty="0" smtClean="0"/>
              <a:t>Propagation</a:t>
            </a:r>
            <a:endParaRPr lang="en-US" sz="3200" dirty="0" smtClean="0"/>
          </a:p>
          <a:p>
            <a:pPr algn="just"/>
            <a:endParaRPr lang="en-US" sz="32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22" t="5383" r="3451" b="13043"/>
          <a:stretch/>
        </p:blipFill>
        <p:spPr bwMode="auto">
          <a:xfrm>
            <a:off x="1535722" y="1043353"/>
            <a:ext cx="9003323" cy="480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46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11255</TotalTime>
  <Words>682</Words>
  <Application>Microsoft Office PowerPoint</Application>
  <PresentationFormat>Custom</PresentationFormat>
  <Paragraphs>53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Backward Propagation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HP</cp:lastModifiedBy>
  <cp:revision>315</cp:revision>
  <cp:lastPrinted>2018-03-26T09:00:23Z</cp:lastPrinted>
  <dcterms:created xsi:type="dcterms:W3CDTF">2017-08-31T03:31:10Z</dcterms:created>
  <dcterms:modified xsi:type="dcterms:W3CDTF">2021-10-06T02:43:30Z</dcterms:modified>
</cp:coreProperties>
</file>