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0"/>
  </p:notesMasterIdLst>
  <p:sldIdLst>
    <p:sldId id="349" r:id="rId2"/>
    <p:sldId id="257" r:id="rId3"/>
    <p:sldId id="337" r:id="rId4"/>
    <p:sldId id="258" r:id="rId5"/>
    <p:sldId id="335" r:id="rId6"/>
    <p:sldId id="341" r:id="rId7"/>
    <p:sldId id="336" r:id="rId8"/>
    <p:sldId id="344" r:id="rId9"/>
    <p:sldId id="345" r:id="rId10"/>
    <p:sldId id="342" r:id="rId11"/>
    <p:sldId id="338" r:id="rId12"/>
    <p:sldId id="339" r:id="rId13"/>
    <p:sldId id="346" r:id="rId14"/>
    <p:sldId id="340" r:id="rId15"/>
    <p:sldId id="347" r:id="rId16"/>
    <p:sldId id="348" r:id="rId17"/>
    <p:sldId id="343" r:id="rId18"/>
    <p:sldId id="32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660"/>
  </p:normalViewPr>
  <p:slideViewPr>
    <p:cSldViewPr snapToGrid="0">
      <p:cViewPr varScale="1">
        <p:scale>
          <a:sx n="86" d="100"/>
          <a:sy n="86" d="100"/>
        </p:scale>
        <p:origin x="56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FFE870-12CD-4B9C-986D-CF2FEE9709B1}" type="datetimeFigureOut">
              <a:rPr lang="en-IN" smtClean="0"/>
              <a:t>07-10-2021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4D426-A1F4-4186-A938-8E0962F0DD2D}" type="slidenum">
              <a:rPr lang="en-IN" smtClean="0"/>
              <a:t>‹#›</a:t>
            </a:fld>
            <a:endParaRPr lang="en-IN"/>
          </a:p>
        </p:txBody>
      </p:sp>
    </p:spTree>
    <p:extLst>
      <p:ext uri="{BB962C8B-B14F-4D97-AF65-F5344CB8AC3E}">
        <p14:creationId xmlns:p14="http://schemas.microsoft.com/office/powerpoint/2010/main" val="3411092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3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6944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226764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22861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148956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33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70797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2640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58988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106224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5734A2-EEA7-4907-919F-6464D44C8BC4}" type="datetimeFigureOut">
              <a:rPr lang="en-IN" smtClean="0"/>
              <a:t>07-10-2021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5760AC-7E1E-42D1-9E94-33978A51E19D}" type="slidenum">
              <a:rPr lang="en-IN" smtClean="0"/>
              <a:t>‹#›</a:t>
            </a:fld>
            <a:endParaRPr lang="en-IN" dirty="0"/>
          </a:p>
        </p:txBody>
      </p:sp>
    </p:spTree>
    <p:extLst>
      <p:ext uri="{BB962C8B-B14F-4D97-AF65-F5344CB8AC3E}">
        <p14:creationId xmlns:p14="http://schemas.microsoft.com/office/powerpoint/2010/main" val="96644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10558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5734A2-EEA7-4907-919F-6464D44C8BC4}" type="datetimeFigureOut">
              <a:rPr lang="en-IN" smtClean="0"/>
              <a:t>07-10-2021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5760AC-7E1E-42D1-9E94-33978A51E19D}"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15374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oftware Project Management"/>
          <p:cNvSpPr txBox="1">
            <a:spLocks noGrp="1"/>
          </p:cNvSpPr>
          <p:nvPr>
            <p:ph type="title" idx="4294967295"/>
          </p:nvPr>
        </p:nvSpPr>
        <p:spPr>
          <a:xfrm>
            <a:off x="-295428" y="790834"/>
            <a:ext cx="11894288" cy="864781"/>
          </a:xfrm>
          <a:prstGeom prst="rect">
            <a:avLst/>
          </a:prstGeom>
        </p:spPr>
        <p:txBody>
          <a:bodyPr anchor="b">
            <a:normAutofit/>
          </a:bodyPr>
          <a:lstStyle>
            <a:lvl1pPr algn="ctr">
              <a:defRPr sz="4000" b="1">
                <a:solidFill>
                  <a:srgbClr val="008000"/>
                </a:solidFill>
                <a:latin typeface="Bahnschrift"/>
                <a:ea typeface="Bahnschrift"/>
                <a:cs typeface="Bahnschrift"/>
                <a:sym typeface="Bahnschrift"/>
              </a:defRPr>
            </a:lvl1pPr>
          </a:lstStyle>
          <a:p>
            <a:r>
              <a:rPr lang="en-IN" dirty="0">
                <a:solidFill>
                  <a:schemeClr val="accent1">
                    <a:lumMod val="75000"/>
                  </a:schemeClr>
                </a:solidFill>
              </a:rPr>
              <a:t>Gradient Descent</a:t>
            </a:r>
            <a:endParaRPr dirty="0">
              <a:solidFill>
                <a:schemeClr val="accent1">
                  <a:lumMod val="75000"/>
                </a:schemeClr>
              </a:solidFill>
            </a:endParaRPr>
          </a:p>
        </p:txBody>
      </p:sp>
      <p:sp>
        <p:nvSpPr>
          <p:cNvPr id="22" name="(Step-Wise Project Planning)…"/>
          <p:cNvSpPr txBox="1">
            <a:spLocks noGrp="1"/>
          </p:cNvSpPr>
          <p:nvPr>
            <p:ph type="body" idx="4294967295"/>
          </p:nvPr>
        </p:nvSpPr>
        <p:spPr>
          <a:xfrm>
            <a:off x="259377" y="2704265"/>
            <a:ext cx="10261600" cy="4572000"/>
          </a:xfrm>
          <a:prstGeom prst="rect">
            <a:avLst/>
          </a:prstGeom>
        </p:spPr>
        <p:txBody>
          <a:bodyPr>
            <a:normAutofit/>
          </a:bodyPr>
          <a:lstStyle/>
          <a:p>
            <a:pPr marL="0" indent="0" algn="ctr">
              <a:buSzTx/>
              <a:buNone/>
              <a:defRPr sz="4000" b="1">
                <a:solidFill>
                  <a:schemeClr val="accent2"/>
                </a:solidFill>
                <a:latin typeface="Bahnschrift"/>
                <a:ea typeface="Bahnschrift"/>
                <a:cs typeface="Bahnschrift"/>
                <a:sym typeface="Bahnschrift"/>
              </a:defRPr>
            </a:pPr>
            <a:r>
              <a:rPr dirty="0">
                <a:solidFill>
                  <a:schemeClr val="accent1">
                    <a:lumMod val="75000"/>
                  </a:schemeClr>
                </a:solidFill>
              </a:rPr>
              <a:t>by</a:t>
            </a:r>
          </a:p>
          <a:p>
            <a:pPr marL="0" indent="0" algn="ctr">
              <a:buSzTx/>
              <a:buNone/>
              <a:defRPr sz="2800" b="1">
                <a:solidFill>
                  <a:srgbClr val="C55A11"/>
                </a:solidFill>
                <a:latin typeface="Bahnschrift"/>
                <a:ea typeface="Bahnschrift"/>
                <a:cs typeface="Bahnschrift"/>
                <a:sym typeface="Bahnschrift"/>
              </a:defRPr>
            </a:pPr>
            <a:r>
              <a:rPr>
                <a:solidFill>
                  <a:schemeClr val="accent1">
                    <a:lumMod val="75000"/>
                  </a:schemeClr>
                </a:solidFill>
              </a:rPr>
              <a:t>KIET </a:t>
            </a:r>
            <a:r>
              <a:rPr dirty="0">
                <a:solidFill>
                  <a:schemeClr val="accent1">
                    <a:lumMod val="75000"/>
                  </a:schemeClr>
                </a:solidFill>
              </a:rPr>
              <a:t>Group of Institutions</a:t>
            </a:r>
          </a:p>
        </p:txBody>
      </p:sp>
      <p:pic>
        <p:nvPicPr>
          <p:cNvPr id="2" name="Picture 1">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379198633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a:t>Stochastic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a:bodyPr>
          <a:lstStyle/>
          <a:p>
            <a:pPr fontAlgn="base"/>
            <a:r>
              <a:rPr lang="en-US" sz="2400" dirty="0"/>
              <a:t>Gradient descent can be slow to run on very large datasets.</a:t>
            </a:r>
          </a:p>
          <a:p>
            <a:pPr fontAlgn="base"/>
            <a:r>
              <a:rPr lang="en-US" sz="2400" dirty="0"/>
              <a:t>Because one iteration of the gradient descent algorithm requires a prediction for each instance in the training dataset, it can take a long time when you have many millions of instances.</a:t>
            </a:r>
          </a:p>
          <a:p>
            <a:pPr fontAlgn="base"/>
            <a:r>
              <a:rPr lang="en-US" sz="2400" dirty="0"/>
              <a:t>In situations when you have large amounts of data, you can use a variation of gradient descent called stochastic gradient descent.</a:t>
            </a:r>
          </a:p>
          <a:p>
            <a:pPr algn="just" fontAlgn="base"/>
            <a:r>
              <a:rPr lang="en-US" sz="2400" dirty="0"/>
              <a:t>While in GD, you have to run through ALL the samples in your training set to do a single update for a parameter in a particular iteration, in SGD, on the other hand, you use ONLY ONE training sample from your training set to do the update for a parameter in a particular iteration. If you use SUBSET, it is called </a:t>
            </a:r>
            <a:r>
              <a:rPr lang="en-US" sz="2400" dirty="0" err="1"/>
              <a:t>Minibatch</a:t>
            </a:r>
            <a:r>
              <a:rPr lang="en-US" sz="2400" dirty="0"/>
              <a:t> Stochastic gradient Descent.</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385981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a:t>Steps for Stochastic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a:bodyPr>
          <a:lstStyle/>
          <a:p>
            <a:r>
              <a:rPr lang="en-US" sz="2400" dirty="0"/>
              <a:t>Take an example</a:t>
            </a:r>
          </a:p>
          <a:p>
            <a:r>
              <a:rPr lang="en-US" sz="2400" dirty="0"/>
              <a:t>Feed it to Neural Network</a:t>
            </a:r>
          </a:p>
          <a:p>
            <a:r>
              <a:rPr lang="en-US" sz="2400" dirty="0"/>
              <a:t>Calculate it’s gradient</a:t>
            </a:r>
          </a:p>
          <a:p>
            <a:r>
              <a:rPr lang="en-US" sz="2400" dirty="0"/>
              <a:t>Use the gradient we calculated in step 3 to update the weights</a:t>
            </a:r>
          </a:p>
          <a:p>
            <a:r>
              <a:rPr lang="en-US" sz="2400" dirty="0"/>
              <a:t>Repeat steps 1–4 for all the examples in training dataset</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8252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a:t>Stochastic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a:bodyPr>
          <a:lstStyle/>
          <a:p>
            <a:r>
              <a:rPr lang="en-US" sz="2400" dirty="0"/>
              <a:t>Here one sample of the training set is passed through the model at a time. So, the error is calculated as</a:t>
            </a:r>
          </a:p>
          <a:p>
            <a:r>
              <a:rPr lang="en-US" sz="2400" i="1" dirty="0"/>
              <a:t>                                   Error =(y actual — y </a:t>
            </a:r>
            <a:r>
              <a:rPr lang="en-US" sz="2400" i="1" dirty="0" err="1"/>
              <a:t>pred</a:t>
            </a:r>
            <a:r>
              <a:rPr lang="en-US" sz="2400" i="1" dirty="0"/>
              <a:t>)²</a:t>
            </a:r>
          </a:p>
        </p:txBody>
      </p:sp>
      <p:sp>
        <p:nvSpPr>
          <p:cNvPr id="4" name="Rectangle 3"/>
          <p:cNvSpPr/>
          <p:nvPr/>
        </p:nvSpPr>
        <p:spPr>
          <a:xfrm>
            <a:off x="1064452" y="3169445"/>
            <a:ext cx="10175634" cy="3277820"/>
          </a:xfrm>
          <a:prstGeom prst="rect">
            <a:avLst/>
          </a:prstGeom>
        </p:spPr>
        <p:txBody>
          <a:bodyPr wrap="square">
            <a:spAutoFit/>
          </a:bodyPr>
          <a:lstStyle/>
          <a:p>
            <a:pPr marL="342900" indent="-342900" algn="just">
              <a:buFont typeface="Arial" pitchFamily="34" charset="0"/>
              <a:buChar char="•"/>
            </a:pPr>
            <a:r>
              <a:rPr lang="en-US" sz="2300" dirty="0"/>
              <a:t>It is very fast. It updates the weights after each error calculation. </a:t>
            </a:r>
          </a:p>
          <a:p>
            <a:pPr marL="342900" indent="-342900" algn="just">
              <a:buFont typeface="Arial" pitchFamily="34" charset="0"/>
              <a:buChar char="•"/>
            </a:pPr>
            <a:r>
              <a:rPr lang="en-US" sz="2300" dirty="0"/>
              <a:t>If there are 100 samples in the set, in an epoch, SGD updates the weights 100 times once after each sample is predicted by the model. </a:t>
            </a:r>
          </a:p>
          <a:p>
            <a:pPr marL="342900" indent="-342900" algn="just">
              <a:buFont typeface="Arial" pitchFamily="34" charset="0"/>
              <a:buChar char="•"/>
            </a:pPr>
            <a:r>
              <a:rPr lang="en-US" sz="2300" dirty="0"/>
              <a:t>Now, each time, it tries a new sample which in most cases will be different from the previous one, correspondingly the distribution of the weights will also vary accordingly. Say there may be an outlier, for which the feature value distribution is different, correspondingly the weight distribution will vary for the sample, and it will be different from the previous sample. So, the gradient descent will get a bit noisy.</a:t>
            </a:r>
          </a:p>
        </p:txBody>
      </p:sp>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188745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a:t>Stochastic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a:bodyPr>
          <a:lstStyle/>
          <a:p>
            <a:r>
              <a:rPr lang="en-US" sz="2400" dirty="0"/>
              <a:t>Its visualization will look like,</a:t>
            </a:r>
            <a:endParaRPr lang="en-US" sz="2400" i="1" dirty="0"/>
          </a:p>
        </p:txBody>
      </p:sp>
      <p:sp>
        <p:nvSpPr>
          <p:cNvPr id="4" name="Rectangle 3"/>
          <p:cNvSpPr/>
          <p:nvPr/>
        </p:nvSpPr>
        <p:spPr>
          <a:xfrm>
            <a:off x="909707" y="5195193"/>
            <a:ext cx="10175634" cy="830997"/>
          </a:xfrm>
          <a:prstGeom prst="rect">
            <a:avLst/>
          </a:prstGeom>
        </p:spPr>
        <p:txBody>
          <a:bodyPr wrap="square">
            <a:spAutoFit/>
          </a:bodyPr>
          <a:lstStyle/>
          <a:p>
            <a:pPr algn="just"/>
            <a:r>
              <a:rPr lang="en-US" sz="2400" dirty="0"/>
              <a:t>So, we can see, here also it converges, but the descent gets a bit noisy. This noise makes the gradient descent slow for Stochastic Gradient Descent.</a:t>
            </a:r>
            <a:endParaRPr lang="en-US" sz="23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110" y="2582522"/>
            <a:ext cx="6290016" cy="261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0849944" y="0"/>
            <a:ext cx="1342056" cy="1342056"/>
          </a:xfrm>
          <a:prstGeom prst="rect">
            <a:avLst/>
          </a:prstGeom>
        </p:spPr>
      </p:pic>
    </p:spTree>
    <p:extLst>
      <p:ext uri="{BB962C8B-B14F-4D97-AF65-F5344CB8AC3E}">
        <p14:creationId xmlns:p14="http://schemas.microsoft.com/office/powerpoint/2010/main" val="183616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err="1"/>
              <a:t>Minibatch</a:t>
            </a:r>
            <a:r>
              <a:rPr lang="en-IN" b="1" dirty="0"/>
              <a:t>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fontScale="92500"/>
          </a:bodyPr>
          <a:lstStyle/>
          <a:p>
            <a:pPr algn="just" fontAlgn="base"/>
            <a:r>
              <a:rPr lang="en-US" sz="2400" dirty="0"/>
              <a:t>Neither we use all the dataset all at once nor we use the single example at a time. We use a batch of a fixed number of training examples which is less than the actual dataset and call it a mini-batch. Doing this helps us achieve the advantages of both the Stochastic and batch gradient descent.</a:t>
            </a:r>
          </a:p>
          <a:p>
            <a:r>
              <a:rPr lang="en-US" sz="2400" dirty="0"/>
              <a:t>So, after creating the mini-batches of fixed size, we do the following steps in </a:t>
            </a:r>
            <a:r>
              <a:rPr lang="en-US" sz="2400" b="1" dirty="0"/>
              <a:t>one epoch:</a:t>
            </a:r>
            <a:endParaRPr lang="en-US" sz="2400" dirty="0"/>
          </a:p>
          <a:p>
            <a:pPr>
              <a:buFont typeface="Wingdings" pitchFamily="2" charset="2"/>
              <a:buChar char="q"/>
            </a:pPr>
            <a:r>
              <a:rPr lang="en-US" sz="2400" dirty="0"/>
              <a:t>Pick a mini-batch</a:t>
            </a:r>
          </a:p>
          <a:p>
            <a:pPr>
              <a:buFont typeface="Wingdings" pitchFamily="2" charset="2"/>
              <a:buChar char="q"/>
            </a:pPr>
            <a:r>
              <a:rPr lang="en-US" sz="2400" dirty="0"/>
              <a:t>Feed it to Neural Network</a:t>
            </a:r>
          </a:p>
          <a:p>
            <a:pPr>
              <a:buFont typeface="Wingdings" pitchFamily="2" charset="2"/>
              <a:buChar char="q"/>
            </a:pPr>
            <a:r>
              <a:rPr lang="en-US" sz="2400" dirty="0"/>
              <a:t>Calculate the mean gradient of the mini-batch</a:t>
            </a:r>
          </a:p>
          <a:p>
            <a:pPr>
              <a:buFont typeface="Wingdings" pitchFamily="2" charset="2"/>
              <a:buChar char="q"/>
            </a:pPr>
            <a:r>
              <a:rPr lang="en-US" sz="2400" dirty="0"/>
              <a:t>Use the mean gradient we calculated in step 3 to update </a:t>
            </a:r>
            <a:r>
              <a:rPr lang="en-US" sz="2400"/>
              <a:t>the weights</a:t>
            </a:r>
          </a:p>
          <a:p>
            <a:pPr>
              <a:buFont typeface="Wingdings" pitchFamily="2" charset="2"/>
              <a:buChar char="q"/>
            </a:pPr>
            <a:r>
              <a:rPr lang="en-US" sz="2400"/>
              <a:t>Repeat </a:t>
            </a:r>
            <a:r>
              <a:rPr lang="en-US" sz="2400" dirty="0"/>
              <a:t>steps 1–4 for the mini-batches we created</a:t>
            </a:r>
          </a:p>
          <a:p>
            <a:pPr algn="just" fontAlgn="base"/>
            <a:endParaRPr lang="en-US" sz="2400" dirty="0"/>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3769775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err="1"/>
              <a:t>Minibatch</a:t>
            </a:r>
            <a:r>
              <a:rPr lang="en-IN" b="1" dirty="0"/>
              <a:t>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a:bodyPr>
          <a:lstStyle/>
          <a:p>
            <a:pPr algn="just" fontAlgn="base"/>
            <a:r>
              <a:rPr lang="en-US" sz="2400" dirty="0"/>
              <a:t>Here we divide the whole training data set into smaller mini-batches and train using those. So, if there are 100 data in the training set and we take 25 as our sampling size, we obtain 4 mini-batches. The error is calculated as:</a:t>
            </a:r>
          </a:p>
          <a:p>
            <a:pPr algn="just" fontAlgn="base"/>
            <a:endParaRPr lang="en-US" sz="2400" dirty="0"/>
          </a:p>
          <a:p>
            <a:pPr algn="just" fontAlgn="base"/>
            <a:endParaRPr lang="en-US" sz="2400" dirty="0"/>
          </a:p>
          <a:p>
            <a:pPr algn="just" fontAlgn="base"/>
            <a:r>
              <a:rPr lang="en-US" sz="2400" dirty="0"/>
              <a:t>where k is the number of samples in a batch. So, in each epoch, the error is calculated for 4 batches and updated 4 times. Here also, there is a noise problem but it is less compared to SGD.</a:t>
            </a:r>
          </a:p>
          <a:p>
            <a:pPr algn="just" fontAlgn="base"/>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789" y="3186113"/>
            <a:ext cx="3764500" cy="79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0849944" y="0"/>
            <a:ext cx="1342056" cy="1342056"/>
          </a:xfrm>
          <a:prstGeom prst="rect">
            <a:avLst/>
          </a:prstGeom>
        </p:spPr>
      </p:pic>
    </p:spTree>
    <p:extLst>
      <p:ext uri="{BB962C8B-B14F-4D97-AF65-F5344CB8AC3E}">
        <p14:creationId xmlns:p14="http://schemas.microsoft.com/office/powerpoint/2010/main" val="424318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err="1"/>
              <a:t>Minibatch</a:t>
            </a:r>
            <a:r>
              <a:rPr lang="en-IN" b="1" dirty="0"/>
              <a:t>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lnSpcReduction="10000"/>
          </a:bodyPr>
          <a:lstStyle/>
          <a:p>
            <a:pPr algn="just" fontAlgn="base"/>
            <a:r>
              <a:rPr lang="en-US" sz="2400" dirty="0"/>
              <a:t>If we visualize this we will get,</a:t>
            </a:r>
          </a:p>
          <a:p>
            <a:pPr algn="just" fontAlgn="base"/>
            <a:endParaRPr lang="en-US" sz="2400" dirty="0"/>
          </a:p>
          <a:p>
            <a:pPr algn="just" fontAlgn="base"/>
            <a:endParaRPr lang="en-US" sz="2400" dirty="0"/>
          </a:p>
          <a:p>
            <a:pPr algn="just" fontAlgn="base"/>
            <a:endParaRPr lang="en-US" sz="2400" dirty="0"/>
          </a:p>
          <a:p>
            <a:pPr algn="just" fontAlgn="base"/>
            <a:endParaRPr lang="en-US" sz="2400" dirty="0"/>
          </a:p>
          <a:p>
            <a:pPr algn="just" fontAlgn="base"/>
            <a:endParaRPr lang="en-US" sz="2400" dirty="0"/>
          </a:p>
          <a:p>
            <a:pPr algn="just" fontAlgn="base"/>
            <a:r>
              <a:rPr lang="en-US" sz="2400" dirty="0"/>
              <a:t>we will get something like this. We can see, there is noise but it is much less than the SGD. But to speed up the gradient descent we need to remove the noise as much as possible and dampen the vertical component of the movement as much as possible.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438" y="2376488"/>
            <a:ext cx="5917516" cy="220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0849944" y="0"/>
            <a:ext cx="1342056" cy="1342056"/>
          </a:xfrm>
          <a:prstGeom prst="rect">
            <a:avLst/>
          </a:prstGeom>
        </p:spPr>
      </p:pic>
    </p:spTree>
    <p:extLst>
      <p:ext uri="{BB962C8B-B14F-4D97-AF65-F5344CB8AC3E}">
        <p14:creationId xmlns:p14="http://schemas.microsoft.com/office/powerpoint/2010/main" val="182095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a:xfrm>
            <a:off x="604911" y="-107300"/>
            <a:ext cx="10902461" cy="1450757"/>
          </a:xfrm>
        </p:spPr>
        <p:txBody>
          <a:bodyPr>
            <a:noAutofit/>
          </a:bodyPr>
          <a:lstStyle/>
          <a:p>
            <a:pPr fontAlgn="base"/>
            <a:r>
              <a:rPr lang="en-US" sz="2700" b="1" dirty="0"/>
              <a:t>Difference between Batch Gradient Descent and Stochastic Gradient Descent</a:t>
            </a:r>
            <a:endParaRPr lang="en-IN" sz="2700" b="1" dirty="0"/>
          </a:p>
        </p:txBody>
      </p:sp>
      <p:graphicFrame>
        <p:nvGraphicFramePr>
          <p:cNvPr id="4" name="Table 3"/>
          <p:cNvGraphicFramePr>
            <a:graphicFrameLocks noGrp="1"/>
          </p:cNvGraphicFramePr>
          <p:nvPr>
            <p:extLst>
              <p:ext uri="{D42A27DB-BD31-4B8C-83A1-F6EECF244321}">
                <p14:modId xmlns:p14="http://schemas.microsoft.com/office/powerpoint/2010/main" val="3103921308"/>
              </p:ext>
            </p:extLst>
          </p:nvPr>
        </p:nvGraphicFramePr>
        <p:xfrm>
          <a:off x="858112" y="1594636"/>
          <a:ext cx="10297567" cy="4399814"/>
        </p:xfrm>
        <a:graphic>
          <a:graphicData uri="http://schemas.openxmlformats.org/drawingml/2006/table">
            <a:tbl>
              <a:tblPr/>
              <a:tblGrid>
                <a:gridCol w="495916">
                  <a:extLst>
                    <a:ext uri="{9D8B030D-6E8A-4147-A177-3AD203B41FA5}">
                      <a16:colId xmlns:a16="http://schemas.microsoft.com/office/drawing/2014/main" val="20000"/>
                    </a:ext>
                  </a:extLst>
                </a:gridCol>
                <a:gridCol w="5483341">
                  <a:extLst>
                    <a:ext uri="{9D8B030D-6E8A-4147-A177-3AD203B41FA5}">
                      <a16:colId xmlns:a16="http://schemas.microsoft.com/office/drawing/2014/main" val="20001"/>
                    </a:ext>
                  </a:extLst>
                </a:gridCol>
                <a:gridCol w="4318310">
                  <a:extLst>
                    <a:ext uri="{9D8B030D-6E8A-4147-A177-3AD203B41FA5}">
                      <a16:colId xmlns:a16="http://schemas.microsoft.com/office/drawing/2014/main" val="20002"/>
                    </a:ext>
                  </a:extLst>
                </a:gridCol>
              </a:tblGrid>
              <a:tr h="521162">
                <a:tc>
                  <a:txBody>
                    <a:bodyPr/>
                    <a:lstStyle/>
                    <a:p>
                      <a:pPr algn="l" fontAlgn="ctr"/>
                      <a:r>
                        <a:rPr lang="en-IN" sz="1400" b="0" dirty="0">
                          <a:solidFill>
                            <a:schemeClr val="tx2"/>
                          </a:solidFill>
                          <a:effectLst/>
                        </a:rPr>
                        <a:t>S.NO.</a:t>
                      </a:r>
                    </a:p>
                  </a:txBody>
                  <a:tcPr marL="66338" marR="66338" marT="66338" marB="663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400" b="0" dirty="0">
                          <a:solidFill>
                            <a:schemeClr val="tx2"/>
                          </a:solidFill>
                          <a:effectLst/>
                        </a:rPr>
                        <a:t>Batch Gradient Descent</a:t>
                      </a:r>
                    </a:p>
                  </a:txBody>
                  <a:tcPr marL="66338" marR="66338" marT="66338" marB="663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400" b="0">
                          <a:solidFill>
                            <a:schemeClr val="tx2"/>
                          </a:solidFill>
                          <a:effectLst/>
                        </a:rPr>
                        <a:t>Stochastic Gradient Descent</a:t>
                      </a:r>
                    </a:p>
                  </a:txBody>
                  <a:tcPr marL="66338" marR="66338" marT="66338" marB="663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0265">
                <a:tc>
                  <a:txBody>
                    <a:bodyPr/>
                    <a:lstStyle/>
                    <a:p>
                      <a:pPr algn="l" fontAlgn="base"/>
                      <a:r>
                        <a:rPr lang="en-IN" sz="1400" b="0" dirty="0">
                          <a:solidFill>
                            <a:schemeClr val="tx2"/>
                          </a:solidFill>
                          <a:effectLst/>
                        </a:rPr>
                        <a:t>1.</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Computes gradient using the whole Training sample</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Computes gradient using a single Training sample</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0605">
                <a:tc>
                  <a:txBody>
                    <a:bodyPr/>
                    <a:lstStyle/>
                    <a:p>
                      <a:pPr algn="l" fontAlgn="base"/>
                      <a:r>
                        <a:rPr lang="en-IN" sz="1400" b="0" dirty="0">
                          <a:solidFill>
                            <a:schemeClr val="tx2"/>
                          </a:solidFill>
                          <a:effectLst/>
                        </a:rPr>
                        <a:t>2.</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Slow and computationally expensive algorithm</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Faster and less computationally expensive than Batch GD</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0265">
                <a:tc>
                  <a:txBody>
                    <a:bodyPr/>
                    <a:lstStyle/>
                    <a:p>
                      <a:pPr algn="l" fontAlgn="base"/>
                      <a:r>
                        <a:rPr lang="en-IN" sz="1400" b="0" dirty="0">
                          <a:solidFill>
                            <a:schemeClr val="tx2"/>
                          </a:solidFill>
                          <a:effectLst/>
                        </a:rPr>
                        <a:t>3.</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Not suggested for huge training samples.</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a:solidFill>
                            <a:schemeClr val="tx2"/>
                          </a:solidFill>
                          <a:effectLst/>
                        </a:rPr>
                        <a:t>Can be used for large training samples.</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1828">
                <a:tc>
                  <a:txBody>
                    <a:bodyPr/>
                    <a:lstStyle/>
                    <a:p>
                      <a:pPr algn="l" fontAlgn="base"/>
                      <a:r>
                        <a:rPr lang="en-IN" sz="1400" b="0" dirty="0">
                          <a:solidFill>
                            <a:schemeClr val="tx2"/>
                          </a:solidFill>
                          <a:effectLst/>
                        </a:rPr>
                        <a:t>4.</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solidFill>
                            <a:schemeClr val="tx2"/>
                          </a:solidFill>
                          <a:effectLst/>
                        </a:rPr>
                        <a:t>Deterministic in nature.</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a:solidFill>
                            <a:schemeClr val="tx2"/>
                          </a:solidFill>
                          <a:effectLst/>
                        </a:rPr>
                        <a:t>Stochastic in nature.</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20265">
                <a:tc>
                  <a:txBody>
                    <a:bodyPr/>
                    <a:lstStyle/>
                    <a:p>
                      <a:pPr algn="l" fontAlgn="base"/>
                      <a:r>
                        <a:rPr lang="en-IN" sz="1400" b="0" dirty="0">
                          <a:solidFill>
                            <a:schemeClr val="tx2"/>
                          </a:solidFill>
                          <a:effectLst/>
                        </a:rPr>
                        <a:t>5.</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Gives optimal solution given sufficient time to converge.</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a:solidFill>
                            <a:schemeClr val="tx2"/>
                          </a:solidFill>
                          <a:effectLst/>
                        </a:rPr>
                        <a:t>Gives good solution but not optimal.</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69382">
                <a:tc>
                  <a:txBody>
                    <a:bodyPr/>
                    <a:lstStyle/>
                    <a:p>
                      <a:pPr algn="l" fontAlgn="base"/>
                      <a:r>
                        <a:rPr lang="en-IN" sz="1400" b="0" dirty="0">
                          <a:solidFill>
                            <a:schemeClr val="tx2"/>
                          </a:solidFill>
                          <a:effectLst/>
                        </a:rPr>
                        <a:t>6.</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No random shuffling of points are required.</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The data sample should be in a random order, and this is why we want to shuffle the training set for every epoch.</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20265">
                <a:tc>
                  <a:txBody>
                    <a:bodyPr/>
                    <a:lstStyle/>
                    <a:p>
                      <a:pPr algn="l" fontAlgn="base"/>
                      <a:r>
                        <a:rPr lang="en-IN" sz="1400" b="0" dirty="0">
                          <a:solidFill>
                            <a:schemeClr val="tx2"/>
                          </a:solidFill>
                          <a:effectLst/>
                        </a:rPr>
                        <a:t>7.</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a:solidFill>
                            <a:schemeClr val="tx2"/>
                          </a:solidFill>
                          <a:effectLst/>
                        </a:rPr>
                        <a:t>Can’t escape shallow local minima easily.</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SGD can escape shallow local minima more easily.</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0265">
                <a:tc>
                  <a:txBody>
                    <a:bodyPr/>
                    <a:lstStyle/>
                    <a:p>
                      <a:pPr algn="l" fontAlgn="base"/>
                      <a:r>
                        <a:rPr lang="en-IN" sz="1400" b="0" dirty="0">
                          <a:solidFill>
                            <a:schemeClr val="tx2"/>
                          </a:solidFill>
                          <a:effectLst/>
                        </a:rPr>
                        <a:t>8.</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solidFill>
                            <a:schemeClr val="tx2"/>
                          </a:solidFill>
                          <a:effectLst/>
                        </a:rPr>
                        <a:t>Convergence is slow.</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solidFill>
                            <a:schemeClr val="tx2"/>
                          </a:solidFill>
                          <a:effectLst/>
                        </a:rPr>
                        <a:t>Reaches the convergence much faster.</a:t>
                      </a:r>
                    </a:p>
                  </a:txBody>
                  <a:tcPr marL="66338" marR="66338" marT="92873" marB="92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57557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49B1-FFC6-4166-AD6D-4DE91C543ADA}"/>
              </a:ext>
            </a:extLst>
          </p:cNvPr>
          <p:cNvSpPr>
            <a:spLocks noGrp="1"/>
          </p:cNvSpPr>
          <p:nvPr>
            <p:ph type="title"/>
          </p:nvPr>
        </p:nvSpPr>
        <p:spPr/>
        <p:txBody>
          <a:bodyPr/>
          <a:lstStyle/>
          <a:p>
            <a:r>
              <a:rPr lang="en-IN" dirty="0"/>
              <a:t>Thank You </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1104218" y="0"/>
            <a:ext cx="1006542" cy="1006542"/>
          </a:xfrm>
          <a:prstGeom prst="rect">
            <a:avLst/>
          </a:prstGeom>
        </p:spPr>
      </p:pic>
    </p:spTree>
    <p:extLst>
      <p:ext uri="{BB962C8B-B14F-4D97-AF65-F5344CB8AC3E}">
        <p14:creationId xmlns:p14="http://schemas.microsoft.com/office/powerpoint/2010/main" val="369820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1EDE-2D78-4973-AC16-253445E1AAE6}"/>
              </a:ext>
            </a:extLst>
          </p:cNvPr>
          <p:cNvSpPr>
            <a:spLocks noGrp="1"/>
          </p:cNvSpPr>
          <p:nvPr>
            <p:ph type="title"/>
          </p:nvPr>
        </p:nvSpPr>
        <p:spPr/>
        <p:txBody>
          <a:bodyPr/>
          <a:lstStyle/>
          <a:p>
            <a:r>
              <a:rPr lang="en-IN" dirty="0"/>
              <a:t>Gradient Descent</a:t>
            </a:r>
          </a:p>
        </p:txBody>
      </p:sp>
      <p:sp>
        <p:nvSpPr>
          <p:cNvPr id="4" name="Rectangle 3"/>
          <p:cNvSpPr/>
          <p:nvPr/>
        </p:nvSpPr>
        <p:spPr>
          <a:xfrm>
            <a:off x="1083212" y="2967335"/>
            <a:ext cx="10086536" cy="1384995"/>
          </a:xfrm>
          <a:prstGeom prst="rect">
            <a:avLst/>
          </a:prstGeom>
        </p:spPr>
        <p:txBody>
          <a:bodyPr wrap="square">
            <a:spAutoFit/>
          </a:bodyPr>
          <a:lstStyle/>
          <a:p>
            <a:pPr algn="just"/>
            <a:r>
              <a:rPr lang="en-US" sz="2800" dirty="0"/>
              <a:t>Gradient descent is an optimization algorithm used to find the values of parameters (coefficients) of a function (f) that minimizes a cost function (cost).</a:t>
            </a:r>
            <a:endParaRPr lang="en-IN" sz="2800" dirty="0"/>
          </a:p>
        </p:txBody>
      </p:sp>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48697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AB91FD-BDCF-439E-9D21-9D4CCD73BCF4}"/>
              </a:ext>
            </a:extLst>
          </p:cNvPr>
          <p:cNvSpPr>
            <a:spLocks noGrp="1"/>
          </p:cNvSpPr>
          <p:nvPr>
            <p:ph type="title"/>
          </p:nvPr>
        </p:nvSpPr>
        <p:spPr/>
        <p:txBody>
          <a:bodyPr/>
          <a:lstStyle/>
          <a:p>
            <a:r>
              <a:rPr lang="en-IN" dirty="0"/>
              <a:t>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58B384-3279-4FD7-BDAB-074DCCA91FD5}"/>
                  </a:ext>
                </a:extLst>
              </p:cNvPr>
              <p:cNvSpPr>
                <a:spLocks noGrp="1"/>
              </p:cNvSpPr>
              <p:nvPr>
                <p:ph sz="half" idx="1"/>
              </p:nvPr>
            </p:nvSpPr>
            <p:spPr/>
            <p:txBody>
              <a:bodyPr>
                <a:normAutofit lnSpcReduction="10000"/>
              </a:bodyPr>
              <a:lstStyle/>
              <a:p>
                <a:pPr>
                  <a:buFont typeface="Arial" panose="020B0604020202020204" pitchFamily="34" charset="0"/>
                  <a:buChar char="•"/>
                </a:pPr>
                <a:r>
                  <a:rPr lang="en-IN" dirty="0"/>
                  <a:t>There can be different loss functions for different problems</a:t>
                </a:r>
              </a:p>
              <a:p>
                <a:pPr>
                  <a:buFont typeface="Arial" panose="020B0604020202020204" pitchFamily="34" charset="0"/>
                  <a:buChar char="•"/>
                </a:pPr>
                <a:r>
                  <a:rPr lang="en-IN" dirty="0"/>
                  <a:t>Calculate the </a:t>
                </a:r>
                <a:r>
                  <a:rPr lang="en-IN" b="1" dirty="0"/>
                  <a:t>gradient</a:t>
                </a:r>
                <a:r>
                  <a:rPr lang="en-IN" dirty="0"/>
                  <a:t> i.e. the partial derivative of loss function with respect to weights and biases</a:t>
                </a:r>
              </a:p>
              <a:p>
                <a:pPr>
                  <a:buFont typeface="Arial" panose="020B0604020202020204" pitchFamily="34" charset="0"/>
                  <a:buChar char="•"/>
                </a:pPr>
                <a:r>
                  <a:rPr lang="en-IN" dirty="0"/>
                  <a:t>Weights and biases are modified in </a:t>
                </a:r>
                <a:r>
                  <a:rPr lang="en-IN" b="1" dirty="0"/>
                  <a:t>the opposite direction of the calculated gradient</a:t>
                </a:r>
                <a:r>
                  <a:rPr lang="en-IN" dirty="0"/>
                  <a:t>. This cycle is repeated until we reach the minima of loss function.</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𝑊</m:t>
                        </m:r>
                      </m:e>
                      <m:sub>
                        <m:r>
                          <a:rPr lang="en-IN" b="0" i="1" smtClean="0">
                            <a:latin typeface="Cambria Math" panose="02040503050406030204" pitchFamily="18" charset="0"/>
                          </a:rPr>
                          <m:t>𝑡</m:t>
                        </m:r>
                        <m:r>
                          <a:rPr lang="en-IN" b="0" i="1" smtClean="0">
                            <a:latin typeface="Cambria Math" panose="02040503050406030204" pitchFamily="18" charset="0"/>
                          </a:rPr>
                          <m:t>+1</m:t>
                        </m:r>
                      </m:sub>
                    </m:sSub>
                  </m:oMath>
                </a14:m>
                <a:r>
                  <a:rPr lang="en-IN" dirty="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𝑊</m:t>
                        </m:r>
                      </m:e>
                      <m:sub>
                        <m:r>
                          <a:rPr lang="en-IN" b="0" i="1" dirty="0" smtClean="0">
                            <a:latin typeface="Cambria Math" panose="02040503050406030204" pitchFamily="18" charset="0"/>
                          </a:rPr>
                          <m:t>𝑡</m:t>
                        </m:r>
                      </m:sub>
                    </m:sSub>
                    <m:r>
                      <a:rPr lang="en-IN" b="0" i="1" dirty="0" smtClean="0">
                        <a:latin typeface="Cambria Math" panose="02040503050406030204" pitchFamily="18" charset="0"/>
                      </a:rPr>
                      <m:t>−</m:t>
                    </m:r>
                    <m:r>
                      <a:rPr lang="en-IN" i="1" dirty="0" smtClean="0">
                        <a:latin typeface="Cambria Math" panose="02040503050406030204" pitchFamily="18" charset="0"/>
                      </a:rPr>
                      <m:t>𝜂</m:t>
                    </m:r>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m:t>
                        </m:r>
                        <m:r>
                          <a:rPr lang="en-IN" b="0" i="1" dirty="0" smtClean="0">
                            <a:latin typeface="Cambria Math" panose="02040503050406030204" pitchFamily="18" charset="0"/>
                          </a:rPr>
                          <m:t>𝐿</m:t>
                        </m:r>
                        <m:r>
                          <a:rPr lang="en-IN" b="0" i="1" dirty="0" smtClean="0">
                            <a:latin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𝜃</m:t>
                        </m:r>
                        <m:r>
                          <a:rPr lang="en-IN" b="0" i="1" dirty="0" smtClean="0">
                            <a:latin typeface="Cambria Math" panose="02040503050406030204" pitchFamily="18" charset="0"/>
                          </a:rPr>
                          <m:t>)</m:t>
                        </m:r>
                      </m:num>
                      <m:den>
                        <m:r>
                          <a:rPr lang="en-IN" b="0" i="1" dirty="0" smtClean="0">
                            <a:latin typeface="Cambria Math" panose="02040503050406030204" pitchFamily="18" charset="0"/>
                          </a:rPr>
                          <m:t>𝜕</m:t>
                        </m:r>
                        <m:r>
                          <a:rPr lang="en-IN" b="0" i="1" dirty="0" smtClean="0">
                            <a:latin typeface="Cambria Math" panose="02040503050406030204" pitchFamily="18" charset="0"/>
                          </a:rPr>
                          <m:t>𝑤</m:t>
                        </m:r>
                      </m:den>
                    </m:f>
                  </m:oMath>
                </a14:m>
                <a:r>
                  <a:rPr lang="en-IN" dirty="0"/>
                  <a:t>)  at w= </a:t>
                </a:r>
                <a:r>
                  <a:rPr lang="en-IN" dirty="0" err="1"/>
                  <a:t>w</a:t>
                </a:r>
                <a:r>
                  <a:rPr lang="en-IN" baseline="-25000" dirty="0" err="1"/>
                  <a:t>t</a:t>
                </a:r>
                <a:r>
                  <a:rPr lang="en-IN" dirty="0"/>
                  <a:t>, b= </a:t>
                </a:r>
                <a:r>
                  <a:rPr lang="en-IN" dirty="0" err="1"/>
                  <a:t>b</a:t>
                </a:r>
                <a:r>
                  <a:rPr lang="en-IN" baseline="-25000" dirty="0" err="1"/>
                  <a:t>t</a:t>
                </a:r>
                <a:endParaRPr lang="en-IN" baseline="-25000" dirty="0"/>
              </a:p>
              <a:p>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𝑏</m:t>
                        </m:r>
                      </m:e>
                      <m:sub>
                        <m:r>
                          <a:rPr lang="en-IN" i="1">
                            <a:latin typeface="Cambria Math" panose="02040503050406030204" pitchFamily="18" charset="0"/>
                          </a:rPr>
                          <m:t>𝑡</m:t>
                        </m:r>
                        <m:r>
                          <a:rPr lang="en-IN" i="1">
                            <a:latin typeface="Cambria Math" panose="02040503050406030204" pitchFamily="18" charset="0"/>
                          </a:rPr>
                          <m:t>+1</m:t>
                        </m:r>
                      </m:sub>
                    </m:sSub>
                  </m:oMath>
                </a14:m>
                <a:r>
                  <a:rPr lang="en-IN" dirty="0"/>
                  <a:t>=</a:t>
                </a:r>
                <a14:m>
                  <m:oMath xmlns:m="http://schemas.openxmlformats.org/officeDocument/2006/math">
                    <m:sSub>
                      <m:sSubPr>
                        <m:ctrlPr>
                          <a:rPr lang="en-IN" i="1" dirty="0">
                            <a:latin typeface="Cambria Math" panose="02040503050406030204" pitchFamily="18" charset="0"/>
                          </a:rPr>
                        </m:ctrlPr>
                      </m:sSubPr>
                      <m:e>
                        <m:r>
                          <a:rPr lang="en-IN" b="0" i="1" dirty="0" smtClean="0">
                            <a:latin typeface="Cambria Math" panose="02040503050406030204" pitchFamily="18" charset="0"/>
                          </a:rPr>
                          <m:t>𝑏</m:t>
                        </m:r>
                      </m:e>
                      <m:sub>
                        <m:r>
                          <a:rPr lang="en-IN" i="1" dirty="0">
                            <a:latin typeface="Cambria Math" panose="02040503050406030204" pitchFamily="18" charset="0"/>
                          </a:rPr>
                          <m:t>𝑡</m:t>
                        </m:r>
                      </m:sub>
                    </m:sSub>
                    <m:r>
                      <a:rPr lang="en-IN" i="1" dirty="0">
                        <a:latin typeface="Cambria Math" panose="02040503050406030204" pitchFamily="18" charset="0"/>
                      </a:rPr>
                      <m:t>−</m:t>
                    </m:r>
                    <m:r>
                      <a:rPr lang="en-IN" i="1" dirty="0">
                        <a:latin typeface="Cambria Math" panose="02040503050406030204" pitchFamily="18" charset="0"/>
                      </a:rPr>
                      <m:t>𝜂</m:t>
                    </m:r>
                    <m:r>
                      <a:rPr lang="en-IN" i="1" dirty="0">
                        <a:latin typeface="Cambria Math" panose="02040503050406030204" pitchFamily="18" charset="0"/>
                      </a:rPr>
                      <m:t>(</m:t>
                    </m:r>
                    <m:f>
                      <m:fPr>
                        <m:ctrlPr>
                          <a:rPr lang="en-IN" i="1" dirty="0">
                            <a:latin typeface="Cambria Math" panose="02040503050406030204" pitchFamily="18" charset="0"/>
                          </a:rPr>
                        </m:ctrlPr>
                      </m:fPr>
                      <m:num>
                        <m:r>
                          <a:rPr lang="en-IN" i="1" dirty="0">
                            <a:latin typeface="Cambria Math" panose="02040503050406030204" pitchFamily="18" charset="0"/>
                          </a:rPr>
                          <m:t>𝜕</m:t>
                        </m:r>
                        <m:r>
                          <a:rPr lang="en-IN" i="1" dirty="0">
                            <a:latin typeface="Cambria Math" panose="02040503050406030204" pitchFamily="18" charset="0"/>
                          </a:rPr>
                          <m:t>𝐿</m:t>
                        </m:r>
                        <m:r>
                          <a:rPr lang="en-IN" i="1" dirty="0">
                            <a:latin typeface="Cambria Math" panose="02040503050406030204" pitchFamily="18" charset="0"/>
                          </a:rPr>
                          <m:t>(</m:t>
                        </m:r>
                        <m:r>
                          <a:rPr lang="en-IN" i="1" dirty="0">
                            <a:latin typeface="Cambria Math" panose="02040503050406030204" pitchFamily="18" charset="0"/>
                            <a:ea typeface="Cambria Math" panose="02040503050406030204" pitchFamily="18" charset="0"/>
                          </a:rPr>
                          <m:t>𝜃</m:t>
                        </m:r>
                        <m:r>
                          <a:rPr lang="en-IN" i="1" dirty="0">
                            <a:latin typeface="Cambria Math" panose="02040503050406030204" pitchFamily="18" charset="0"/>
                          </a:rPr>
                          <m:t>)</m:t>
                        </m:r>
                      </m:num>
                      <m:den>
                        <m:r>
                          <a:rPr lang="en-IN" i="1" dirty="0">
                            <a:latin typeface="Cambria Math" panose="02040503050406030204" pitchFamily="18" charset="0"/>
                          </a:rPr>
                          <m:t>𝜕</m:t>
                        </m:r>
                        <m:r>
                          <a:rPr lang="en-IN" b="0" i="1" dirty="0" smtClean="0">
                            <a:latin typeface="Cambria Math" panose="02040503050406030204" pitchFamily="18" charset="0"/>
                          </a:rPr>
                          <m:t>𝑏</m:t>
                        </m:r>
                      </m:den>
                    </m:f>
                  </m:oMath>
                </a14:m>
                <a:r>
                  <a:rPr lang="en-IN" dirty="0"/>
                  <a:t>) at w= </a:t>
                </a:r>
                <a:r>
                  <a:rPr lang="en-IN" dirty="0" err="1"/>
                  <a:t>w</a:t>
                </a:r>
                <a:r>
                  <a:rPr lang="en-IN" baseline="-25000" dirty="0" err="1"/>
                  <a:t>t</a:t>
                </a:r>
                <a:r>
                  <a:rPr lang="en-IN" dirty="0"/>
                  <a:t>, b= </a:t>
                </a:r>
                <a:r>
                  <a:rPr lang="en-IN" dirty="0" err="1"/>
                  <a:t>b</a:t>
                </a:r>
                <a:r>
                  <a:rPr lang="en-IN" baseline="-25000" dirty="0" err="1"/>
                  <a:t>t</a:t>
                </a:r>
                <a:endParaRPr lang="en-IN" dirty="0"/>
              </a:p>
              <a:p>
                <a:endParaRPr lang="en-IN" dirty="0"/>
              </a:p>
            </p:txBody>
          </p:sp>
        </mc:Choice>
        <mc:Fallback xmlns="">
          <p:sp>
            <p:nvSpPr>
              <p:cNvPr id="3" name="Content Placeholder 2">
                <a:extLst>
                  <a:ext uri="{FF2B5EF4-FFF2-40B4-BE49-F238E27FC236}">
                    <a16:creationId xmlns:a16="http://schemas.microsoft.com/office/drawing/2014/main" id="{1958B384-3279-4FD7-BDAB-074DCCA91FD5}"/>
                  </a:ext>
                </a:extLst>
              </p:cNvPr>
              <p:cNvSpPr>
                <a:spLocks noGrp="1" noRot="1" noChangeAspect="1" noMove="1" noResize="1" noEditPoints="1" noAdjustHandles="1" noChangeArrowheads="1" noChangeShapeType="1" noTextEdit="1"/>
              </p:cNvSpPr>
              <p:nvPr>
                <p:ph sz="half" idx="1"/>
              </p:nvPr>
            </p:nvSpPr>
            <p:spPr>
              <a:blipFill>
                <a:blip r:embed="rId2"/>
                <a:stretch>
                  <a:fillRect l="-2963" t="-2273" r="-1975"/>
                </a:stretch>
              </a:blipFill>
            </p:spPr>
            <p:txBody>
              <a:bodyPr/>
              <a:lstStyle/>
              <a:p>
                <a:r>
                  <a:rPr lang="en-IN">
                    <a:noFill/>
                  </a:rPr>
                  <a:t> </a:t>
                </a:r>
              </a:p>
            </p:txBody>
          </p:sp>
        </mc:Fallback>
      </mc:AlternateContent>
      <p:sp>
        <p:nvSpPr>
          <p:cNvPr id="6" name="Content Placeholder 5">
            <a:extLst>
              <a:ext uri="{FF2B5EF4-FFF2-40B4-BE49-F238E27FC236}">
                <a16:creationId xmlns:a16="http://schemas.microsoft.com/office/drawing/2014/main" id="{D910B5D2-E0BF-49FA-B3AF-3F0035A6DD2A}"/>
              </a:ext>
            </a:extLst>
          </p:cNvPr>
          <p:cNvSpPr>
            <a:spLocks noGrp="1"/>
          </p:cNvSpPr>
          <p:nvPr>
            <p:ph sz="half" idx="2"/>
          </p:nvPr>
        </p:nvSpPr>
        <p:spPr/>
        <p:txBody>
          <a:bodyPr>
            <a:normAutofit lnSpcReduction="10000"/>
          </a:bodyPr>
          <a:lstStyle/>
          <a:p>
            <a:endParaRPr lang="en-IN"/>
          </a:p>
        </p:txBody>
      </p:sp>
      <p:pic>
        <p:nvPicPr>
          <p:cNvPr id="4" name="Picture 3">
            <a:extLst>
              <a:ext uri="{FF2B5EF4-FFF2-40B4-BE49-F238E27FC236}">
                <a16:creationId xmlns:a16="http://schemas.microsoft.com/office/drawing/2014/main" id="{F7AF9A67-8B9D-44DE-850C-2A93039A2B3A}"/>
              </a:ext>
            </a:extLst>
          </p:cNvPr>
          <p:cNvPicPr>
            <a:picLocks noChangeAspect="1"/>
          </p:cNvPicPr>
          <p:nvPr/>
        </p:nvPicPr>
        <p:blipFill>
          <a:blip r:embed="rId3"/>
          <a:stretch>
            <a:fillRect/>
          </a:stretch>
        </p:blipFill>
        <p:spPr>
          <a:xfrm>
            <a:off x="6217920" y="2325466"/>
            <a:ext cx="3864977" cy="3205940"/>
          </a:xfrm>
          <a:prstGeom prst="rect">
            <a:avLst/>
          </a:prstGeom>
        </p:spPr>
      </p:pic>
      <p:pic>
        <p:nvPicPr>
          <p:cNvPr id="7" name="Picture 6">
            <a:extLst>
              <a:ext uri="{FF2B5EF4-FFF2-40B4-BE49-F238E27FC236}">
                <a16:creationId xmlns:a16="http://schemas.microsoft.com/office/drawing/2014/main" id="{52F8A138-EAA0-4E2A-B04B-725E9AF9361D}"/>
              </a:ext>
            </a:extLst>
          </p:cNvPr>
          <p:cNvPicPr>
            <a:picLocks noChangeAspect="1"/>
          </p:cNvPicPr>
          <p:nvPr/>
        </p:nvPicPr>
        <p:blipFill>
          <a:blip r:embed="rId4"/>
          <a:stretch>
            <a:fillRect/>
          </a:stretch>
        </p:blipFill>
        <p:spPr>
          <a:xfrm>
            <a:off x="10849944" y="0"/>
            <a:ext cx="1342056" cy="1342056"/>
          </a:xfrm>
          <a:prstGeom prst="rect">
            <a:avLst/>
          </a:prstGeom>
        </p:spPr>
      </p:pic>
    </p:spTree>
    <p:extLst>
      <p:ext uri="{BB962C8B-B14F-4D97-AF65-F5344CB8AC3E}">
        <p14:creationId xmlns:p14="http://schemas.microsoft.com/office/powerpoint/2010/main" val="198279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a:t>Gradient Descent Procedure</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8"/>
            <a:ext cx="10058400" cy="4023360"/>
          </a:xfrm>
        </p:spPr>
        <p:txBody>
          <a:bodyPr>
            <a:normAutofit/>
          </a:bodyPr>
          <a:lstStyle/>
          <a:p>
            <a:pPr fontAlgn="base"/>
            <a:r>
              <a:rPr lang="en-US" sz="2400" dirty="0"/>
              <a:t>The procedure starts off with initial values for the coefficient or coefficients for the function. These could be 0.0 or a small random value.</a:t>
            </a:r>
          </a:p>
          <a:p>
            <a:pPr fontAlgn="base"/>
            <a:r>
              <a:rPr lang="en-US" sz="2400" dirty="0"/>
              <a:t>coefficient = 0.0</a:t>
            </a:r>
          </a:p>
          <a:p>
            <a:pPr fontAlgn="base"/>
            <a:r>
              <a:rPr lang="en-US" sz="2400" dirty="0"/>
              <a:t>The cost of the coefficients is evaluated by plugging them into the function and calculating the cost.</a:t>
            </a:r>
          </a:p>
          <a:p>
            <a:pPr fontAlgn="base"/>
            <a:r>
              <a:rPr lang="en-US" sz="2400" dirty="0"/>
              <a:t>cost = f(coefficient)</a:t>
            </a:r>
          </a:p>
          <a:p>
            <a:pPr fontAlgn="base"/>
            <a:r>
              <a:rPr lang="en-US" sz="2400" dirty="0"/>
              <a:t>or</a:t>
            </a:r>
          </a:p>
          <a:p>
            <a:pPr fontAlgn="base"/>
            <a:r>
              <a:rPr lang="en-US" sz="2400" dirty="0"/>
              <a:t>cost = evaluate(f(coefficient))</a:t>
            </a:r>
          </a:p>
          <a:p>
            <a:pPr marL="0" indent="0" algn="just">
              <a:buNone/>
            </a:pPr>
            <a:endParaRPr lang="en-US" sz="2400" dirty="0"/>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202772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a:t>Gradient Descent Procedure</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lnSpcReduction="10000"/>
          </a:bodyPr>
          <a:lstStyle/>
          <a:p>
            <a:pPr algn="just" fontAlgn="base"/>
            <a:r>
              <a:rPr lang="en-US" sz="2400" dirty="0"/>
              <a:t>The derivative of the cost is calculated. The derivative is a concept from calculus and refers to the slope of the function at a given point. We need to know the slope so that we know the direction (sign) to move the coefficient values in order to get a lower cost on the next iteration.</a:t>
            </a:r>
          </a:p>
          <a:p>
            <a:pPr algn="just" fontAlgn="base"/>
            <a:r>
              <a:rPr lang="en-US" sz="2400" dirty="0"/>
              <a:t>delta = derivative(cost)</a:t>
            </a:r>
          </a:p>
          <a:p>
            <a:pPr algn="just" fontAlgn="base"/>
            <a:r>
              <a:rPr lang="en-US" sz="2400" dirty="0"/>
              <a:t>Now that we know from the derivative which direction is downhill, we can now update the coefficient values. A </a:t>
            </a:r>
            <a:r>
              <a:rPr lang="en-US" sz="2400" dirty="0">
                <a:solidFill>
                  <a:schemeClr val="tx1"/>
                </a:solidFill>
              </a:rPr>
              <a:t>learning rate parameter</a:t>
            </a:r>
            <a:r>
              <a:rPr lang="en-US" sz="2400" dirty="0"/>
              <a:t> (alpha) must be specified that controls how much the coefficients can change on each update.</a:t>
            </a:r>
          </a:p>
          <a:p>
            <a:pPr algn="just" fontAlgn="base"/>
            <a:r>
              <a:rPr lang="en-US" sz="2400" dirty="0"/>
              <a:t>coefficient = coefficient – (alpha * delta)</a:t>
            </a:r>
          </a:p>
          <a:p>
            <a:pPr algn="just" fontAlgn="base"/>
            <a:r>
              <a:rPr lang="en-US" sz="2400" dirty="0"/>
              <a:t>This process is repeated until the cost of the coefficients (cost) is 0.0 or close enough to zero to be good enough.</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241137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1EDE-2D78-4973-AC16-253445E1AAE6}"/>
              </a:ext>
            </a:extLst>
          </p:cNvPr>
          <p:cNvSpPr>
            <a:spLocks noGrp="1"/>
          </p:cNvSpPr>
          <p:nvPr>
            <p:ph type="title"/>
          </p:nvPr>
        </p:nvSpPr>
        <p:spPr/>
        <p:txBody>
          <a:bodyPr/>
          <a:lstStyle/>
          <a:p>
            <a:r>
              <a:rPr lang="en-IN" dirty="0"/>
              <a:t>Types of Gradient Descent</a:t>
            </a:r>
          </a:p>
        </p:txBody>
      </p:sp>
      <p:sp>
        <p:nvSpPr>
          <p:cNvPr id="4" name="Rectangle 3"/>
          <p:cNvSpPr/>
          <p:nvPr/>
        </p:nvSpPr>
        <p:spPr>
          <a:xfrm>
            <a:off x="1083212" y="1757487"/>
            <a:ext cx="10424160" cy="3970318"/>
          </a:xfrm>
          <a:prstGeom prst="rect">
            <a:avLst/>
          </a:prstGeom>
        </p:spPr>
        <p:txBody>
          <a:bodyPr wrap="square">
            <a:spAutoFit/>
          </a:bodyPr>
          <a:lstStyle/>
          <a:p>
            <a:pPr algn="just" fontAlgn="base"/>
            <a:r>
              <a:rPr lang="en-US" sz="2800" dirty="0"/>
              <a:t>Depending on the number of training examples considered in updating the model parameters, we have 3-types of gradient descents:</a:t>
            </a:r>
          </a:p>
          <a:p>
            <a:pPr algn="just" fontAlgn="base"/>
            <a:r>
              <a:rPr lang="en-US" sz="2800" b="1" dirty="0"/>
              <a:t>Batch Gradient Descent:</a:t>
            </a:r>
            <a:r>
              <a:rPr lang="en-US" sz="2800" dirty="0"/>
              <a:t> Parameters are updated after computing the gradient of error with respect to the entire training set</a:t>
            </a:r>
          </a:p>
          <a:p>
            <a:pPr algn="just" fontAlgn="base"/>
            <a:r>
              <a:rPr lang="en-US" sz="2800" b="1" dirty="0"/>
              <a:t>Stochastic Gradient Descent:</a:t>
            </a:r>
            <a:r>
              <a:rPr lang="en-US" sz="2800" dirty="0"/>
              <a:t> Parameters are updated after computing the gradient of error with respect to a single training example</a:t>
            </a:r>
          </a:p>
          <a:p>
            <a:pPr algn="just" fontAlgn="base"/>
            <a:r>
              <a:rPr lang="en-US" sz="2800" b="1" dirty="0"/>
              <a:t>Mini-Batch Gradient Descent:</a:t>
            </a:r>
            <a:r>
              <a:rPr lang="en-US" sz="2800" dirty="0"/>
              <a:t> Parameters are updated after computing the gradient of error with respect to a subset of the training set</a:t>
            </a:r>
          </a:p>
        </p:txBody>
      </p:sp>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390005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a:t>Batch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a:bodyPr>
          <a:lstStyle/>
          <a:p>
            <a:pPr>
              <a:buFont typeface="Wingdings" pitchFamily="2" charset="2"/>
              <a:buChar char="q"/>
            </a:pPr>
            <a:r>
              <a:rPr lang="en-US" sz="2400" dirty="0"/>
              <a:t>In Batch Gradient Descent, all the training data is taken into consideration to take a single step. </a:t>
            </a:r>
          </a:p>
          <a:p>
            <a:pPr>
              <a:buFont typeface="Wingdings" pitchFamily="2" charset="2"/>
              <a:buChar char="q"/>
            </a:pPr>
            <a:r>
              <a:rPr lang="en-US" sz="2400" dirty="0"/>
              <a:t>We take the average of the gradients of all the training examples and then use that mean gradient to update our parameters. So that’s just one step of gradient descent in one epoch.</a:t>
            </a:r>
          </a:p>
          <a:p>
            <a:pPr>
              <a:buFont typeface="Wingdings" pitchFamily="2" charset="2"/>
              <a:buChar char="q"/>
            </a:pPr>
            <a:r>
              <a:rPr lang="en-US" sz="2400" dirty="0"/>
              <a:t>Batch Gradient Descent is great for convex or relatively smooth error manifolds. In this case, we move somewhat directly towards an optimum solution.</a:t>
            </a:r>
          </a:p>
          <a:p>
            <a:pPr fontAlgn="base"/>
            <a:endParaRPr lang="en-US" sz="2400" dirty="0"/>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247123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a:t>Batch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a:bodyPr>
          <a:lstStyle/>
          <a:p>
            <a:r>
              <a:rPr lang="en-US" sz="2400" dirty="0"/>
              <a:t>Here the full batch is fed to the model together, predictions are done on the full data set and error is calculated as:</a:t>
            </a:r>
          </a:p>
          <a:p>
            <a:endParaRPr lang="en-US" sz="2400" dirty="0"/>
          </a:p>
          <a:p>
            <a:endParaRPr lang="en-US" sz="2400" dirty="0"/>
          </a:p>
          <a:p>
            <a:r>
              <a:rPr lang="en-US" sz="2400" dirty="0"/>
              <a:t>So, it takes the error of all the samples in the batch and calculates the sum of all the errors. Now, due to the fact it takes in the full set together, in one epoch it updates the weights only once. </a:t>
            </a:r>
          </a:p>
          <a:p>
            <a:pPr marL="0" indent="0" fontAlgn="base">
              <a:buNone/>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216" y="2870981"/>
            <a:ext cx="3446292" cy="82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0849944" y="0"/>
            <a:ext cx="1342056" cy="1342056"/>
          </a:xfrm>
          <a:prstGeom prst="rect">
            <a:avLst/>
          </a:prstGeom>
        </p:spPr>
      </p:pic>
    </p:spTree>
    <p:extLst>
      <p:ext uri="{BB962C8B-B14F-4D97-AF65-F5344CB8AC3E}">
        <p14:creationId xmlns:p14="http://schemas.microsoft.com/office/powerpoint/2010/main" val="15171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pPr fontAlgn="base"/>
            <a:r>
              <a:rPr lang="en-IN" b="1" dirty="0"/>
              <a:t>Batch Gradient Descent</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7"/>
            <a:ext cx="10058400" cy="4315913"/>
          </a:xfrm>
        </p:spPr>
        <p:txBody>
          <a:bodyPr>
            <a:normAutofit lnSpcReduction="10000"/>
          </a:bodyPr>
          <a:lstStyle/>
          <a:p>
            <a:pPr marL="0" indent="0" fontAlgn="base">
              <a:buNone/>
            </a:pPr>
            <a:r>
              <a:rPr lang="en-US" sz="2400" dirty="0"/>
              <a:t>If we visualize the </a:t>
            </a:r>
            <a:r>
              <a:rPr lang="en-US" sz="2400" dirty="0" err="1"/>
              <a:t>descent,it</a:t>
            </a:r>
            <a:r>
              <a:rPr lang="en-US" sz="2400" dirty="0"/>
              <a:t> will look something like this.</a:t>
            </a:r>
          </a:p>
          <a:p>
            <a:pPr marL="0" indent="0" fontAlgn="base">
              <a:buNone/>
            </a:pPr>
            <a:endParaRPr lang="en-US" sz="2400" dirty="0"/>
          </a:p>
          <a:p>
            <a:pPr marL="0" indent="0" fontAlgn="base">
              <a:buNone/>
            </a:pPr>
            <a:endParaRPr lang="en-US" sz="2400" dirty="0"/>
          </a:p>
          <a:p>
            <a:pPr marL="0" indent="0" fontAlgn="base">
              <a:buNone/>
            </a:pPr>
            <a:endParaRPr lang="en-US" sz="2400" dirty="0"/>
          </a:p>
          <a:p>
            <a:pPr marL="0" indent="0" fontAlgn="base">
              <a:buNone/>
            </a:pPr>
            <a:endParaRPr lang="en-US" sz="2400" dirty="0"/>
          </a:p>
          <a:p>
            <a:pPr marL="0" indent="0" fontAlgn="base">
              <a:buNone/>
            </a:pPr>
            <a:endParaRPr lang="en-US" sz="2400" dirty="0"/>
          </a:p>
          <a:p>
            <a:pPr marL="0" indent="0" fontAlgn="base">
              <a:buNone/>
            </a:pPr>
            <a:r>
              <a:rPr lang="en-US" sz="2400" dirty="0"/>
              <a:t>So, we can see that gradient descent is pretty smooth and loss function converges quickly. Here in the case of Batch Descent, we have to send the whole batch, if it has 1 million entries, it will be computationally very inefficient. So, we need to move to something different</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358" y="2345786"/>
            <a:ext cx="6541476" cy="214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0849944" y="0"/>
            <a:ext cx="1342056" cy="1342056"/>
          </a:xfrm>
          <a:prstGeom prst="rect">
            <a:avLst/>
          </a:prstGeom>
        </p:spPr>
      </p:pic>
    </p:spTree>
    <p:extLst>
      <p:ext uri="{BB962C8B-B14F-4D97-AF65-F5344CB8AC3E}">
        <p14:creationId xmlns:p14="http://schemas.microsoft.com/office/powerpoint/2010/main" val="17352260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3120</TotalTime>
  <Words>1472</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vt:lpstr>
      <vt:lpstr>Calibri</vt:lpstr>
      <vt:lpstr>Calibri Light</vt:lpstr>
      <vt:lpstr>Cambria Math</vt:lpstr>
      <vt:lpstr>Wingdings</vt:lpstr>
      <vt:lpstr>Retrospect</vt:lpstr>
      <vt:lpstr>Gradient Descent</vt:lpstr>
      <vt:lpstr>Gradient Descent</vt:lpstr>
      <vt:lpstr>Gradient Descent</vt:lpstr>
      <vt:lpstr>Gradient Descent Procedure</vt:lpstr>
      <vt:lpstr>Gradient Descent Procedure</vt:lpstr>
      <vt:lpstr>Types of Gradient Descent</vt:lpstr>
      <vt:lpstr>Batch Gradient Descent</vt:lpstr>
      <vt:lpstr>Batch Gradient Descent</vt:lpstr>
      <vt:lpstr>Batch Gradient Descent</vt:lpstr>
      <vt:lpstr>Stochastic Gradient Descent</vt:lpstr>
      <vt:lpstr>Steps for Stochastic Gradient Descent</vt:lpstr>
      <vt:lpstr>Stochastic Gradient Descent</vt:lpstr>
      <vt:lpstr>Stochastic Gradient Descent</vt:lpstr>
      <vt:lpstr>Minibatch Gradient Descent</vt:lpstr>
      <vt:lpstr>Minibatch Gradient Descent</vt:lpstr>
      <vt:lpstr>Minibatch Gradient Descent</vt:lpstr>
      <vt:lpstr>Difference between Batch Gradient Descent and Stochastic Gradient Descent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NAVNEET KALEKA</dc:creator>
  <cp:lastModifiedBy>PRAKASH SRIVASTAVA</cp:lastModifiedBy>
  <cp:revision>360</cp:revision>
  <dcterms:created xsi:type="dcterms:W3CDTF">2019-11-19T05:35:38Z</dcterms:created>
  <dcterms:modified xsi:type="dcterms:W3CDTF">2021-10-07T09:17:03Z</dcterms:modified>
</cp:coreProperties>
</file>