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913" r:id="rId2"/>
    <p:sldId id="874" r:id="rId3"/>
    <p:sldId id="875" r:id="rId4"/>
    <p:sldId id="911" r:id="rId5"/>
    <p:sldId id="912" r:id="rId6"/>
    <p:sldId id="910" r:id="rId7"/>
    <p:sldId id="876" r:id="rId8"/>
    <p:sldId id="878" r:id="rId9"/>
    <p:sldId id="879" r:id="rId10"/>
    <p:sldId id="880" r:id="rId11"/>
    <p:sldId id="881" r:id="rId12"/>
    <p:sldId id="882" r:id="rId13"/>
    <p:sldId id="883" r:id="rId14"/>
    <p:sldId id="884" r:id="rId15"/>
    <p:sldId id="885" r:id="rId16"/>
    <p:sldId id="886" r:id="rId17"/>
    <p:sldId id="887" r:id="rId18"/>
    <p:sldId id="888" r:id="rId19"/>
    <p:sldId id="889" r:id="rId20"/>
    <p:sldId id="890" r:id="rId21"/>
    <p:sldId id="891" r:id="rId22"/>
    <p:sldId id="892" r:id="rId23"/>
    <p:sldId id="893" r:id="rId24"/>
    <p:sldId id="894" r:id="rId25"/>
    <p:sldId id="895" r:id="rId26"/>
    <p:sldId id="896" r:id="rId27"/>
    <p:sldId id="897" r:id="rId28"/>
    <p:sldId id="900" r:id="rId29"/>
    <p:sldId id="899" r:id="rId30"/>
    <p:sldId id="902" r:id="rId31"/>
    <p:sldId id="903" r:id="rId32"/>
  </p:sldIdLst>
  <p:sldSz cx="9144000" cy="6858000" type="screen4x3"/>
  <p:notesSz cx="6735763" cy="9866313"/>
  <p:defaultTextStyle>
    <a:defPPr>
      <a:defRPr lang="en-US"/>
    </a:defPPr>
    <a:lvl1pPr algn="l" rtl="0" fontAlgn="base">
      <a:spcBef>
        <a:spcPct val="0"/>
      </a:spcBef>
      <a:spcAft>
        <a:spcPct val="0"/>
      </a:spcAft>
      <a:defRPr sz="3200" u="sng" kern="1200">
        <a:solidFill>
          <a:schemeClr val="tx1"/>
        </a:solidFill>
        <a:latin typeface="Tahoma" pitchFamily="34" charset="0"/>
        <a:ea typeface="+mn-ea"/>
        <a:cs typeface="Arial" charset="0"/>
      </a:defRPr>
    </a:lvl1pPr>
    <a:lvl2pPr marL="457200" algn="l" rtl="0" fontAlgn="base">
      <a:spcBef>
        <a:spcPct val="0"/>
      </a:spcBef>
      <a:spcAft>
        <a:spcPct val="0"/>
      </a:spcAft>
      <a:defRPr sz="3200" u="sng" kern="1200">
        <a:solidFill>
          <a:schemeClr val="tx1"/>
        </a:solidFill>
        <a:latin typeface="Tahoma" pitchFamily="34" charset="0"/>
        <a:ea typeface="+mn-ea"/>
        <a:cs typeface="Arial" charset="0"/>
      </a:defRPr>
    </a:lvl2pPr>
    <a:lvl3pPr marL="914400" algn="l" rtl="0" fontAlgn="base">
      <a:spcBef>
        <a:spcPct val="0"/>
      </a:spcBef>
      <a:spcAft>
        <a:spcPct val="0"/>
      </a:spcAft>
      <a:defRPr sz="3200" u="sng" kern="1200">
        <a:solidFill>
          <a:schemeClr val="tx1"/>
        </a:solidFill>
        <a:latin typeface="Tahoma" pitchFamily="34" charset="0"/>
        <a:ea typeface="+mn-ea"/>
        <a:cs typeface="Arial" charset="0"/>
      </a:defRPr>
    </a:lvl3pPr>
    <a:lvl4pPr marL="1371600" algn="l" rtl="0" fontAlgn="base">
      <a:spcBef>
        <a:spcPct val="0"/>
      </a:spcBef>
      <a:spcAft>
        <a:spcPct val="0"/>
      </a:spcAft>
      <a:defRPr sz="3200" u="sng" kern="1200">
        <a:solidFill>
          <a:schemeClr val="tx1"/>
        </a:solidFill>
        <a:latin typeface="Tahoma" pitchFamily="34" charset="0"/>
        <a:ea typeface="+mn-ea"/>
        <a:cs typeface="Arial" charset="0"/>
      </a:defRPr>
    </a:lvl4pPr>
    <a:lvl5pPr marL="1828800" algn="l" rtl="0" fontAlgn="base">
      <a:spcBef>
        <a:spcPct val="0"/>
      </a:spcBef>
      <a:spcAft>
        <a:spcPct val="0"/>
      </a:spcAft>
      <a:defRPr sz="3200" u="sng" kern="1200">
        <a:solidFill>
          <a:schemeClr val="tx1"/>
        </a:solidFill>
        <a:latin typeface="Tahoma" pitchFamily="34" charset="0"/>
        <a:ea typeface="+mn-ea"/>
        <a:cs typeface="Arial" charset="0"/>
      </a:defRPr>
    </a:lvl5pPr>
    <a:lvl6pPr marL="2286000" algn="l" defTabSz="914400" rtl="0" eaLnBrk="1" latinLnBrk="0" hangingPunct="1">
      <a:defRPr sz="3200" u="sng" kern="1200">
        <a:solidFill>
          <a:schemeClr val="tx1"/>
        </a:solidFill>
        <a:latin typeface="Tahoma" pitchFamily="34" charset="0"/>
        <a:ea typeface="+mn-ea"/>
        <a:cs typeface="Arial" charset="0"/>
      </a:defRPr>
    </a:lvl6pPr>
    <a:lvl7pPr marL="2743200" algn="l" defTabSz="914400" rtl="0" eaLnBrk="1" latinLnBrk="0" hangingPunct="1">
      <a:defRPr sz="3200" u="sng" kern="1200">
        <a:solidFill>
          <a:schemeClr val="tx1"/>
        </a:solidFill>
        <a:latin typeface="Tahoma" pitchFamily="34" charset="0"/>
        <a:ea typeface="+mn-ea"/>
        <a:cs typeface="Arial" charset="0"/>
      </a:defRPr>
    </a:lvl7pPr>
    <a:lvl8pPr marL="3200400" algn="l" defTabSz="914400" rtl="0" eaLnBrk="1" latinLnBrk="0" hangingPunct="1">
      <a:defRPr sz="3200" u="sng" kern="1200">
        <a:solidFill>
          <a:schemeClr val="tx1"/>
        </a:solidFill>
        <a:latin typeface="Tahoma" pitchFamily="34" charset="0"/>
        <a:ea typeface="+mn-ea"/>
        <a:cs typeface="Arial" charset="0"/>
      </a:defRPr>
    </a:lvl8pPr>
    <a:lvl9pPr marL="3657600" algn="l" defTabSz="914400" rtl="0" eaLnBrk="1" latinLnBrk="0" hangingPunct="1">
      <a:defRPr sz="3200" u="sng"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2E22"/>
    <a:srgbClr val="005841"/>
    <a:srgbClr val="008C67"/>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8" autoAdjust="0"/>
    <p:restoredTop sz="94803" autoAdjust="0"/>
  </p:normalViewPr>
  <p:slideViewPr>
    <p:cSldViewPr>
      <p:cViewPr varScale="1">
        <p:scale>
          <a:sx n="81" d="100"/>
          <a:sy n="81" d="100"/>
        </p:scale>
        <p:origin x="15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44" y="-102"/>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cs typeface="+mn-cs"/>
              </a:defRPr>
            </a:lvl1pPr>
          </a:lstStyle>
          <a:p>
            <a:pPr>
              <a:defRPr/>
            </a:pPr>
            <a:endParaRPr lang="en-IN"/>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cs typeface="+mn-cs"/>
              </a:defRPr>
            </a:lvl1pPr>
          </a:lstStyle>
          <a:p>
            <a:pPr>
              <a:defRPr/>
            </a:pPr>
            <a:fld id="{4C8BD89B-FFC2-440F-BC43-7A06D7AE704A}" type="datetimeFigureOut">
              <a:rPr lang="en-US"/>
              <a:pPr>
                <a:defRPr/>
              </a:pPr>
              <a:t>10/7/2021</a:t>
            </a:fld>
            <a:endParaRPr lang="en-IN"/>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cs typeface="+mn-cs"/>
              </a:defRPr>
            </a:lvl1pPr>
          </a:lstStyle>
          <a:p>
            <a:pPr>
              <a:defRPr/>
            </a:pPr>
            <a:endParaRPr lang="en-IN"/>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cs typeface="+mn-cs"/>
              </a:defRPr>
            </a:lvl1pPr>
          </a:lstStyle>
          <a:p>
            <a:pPr>
              <a:defRPr/>
            </a:pPr>
            <a:fld id="{42190134-FD37-4ACC-B6CC-EEB40DF988FE}" type="slidenum">
              <a:rPr lang="en-IN"/>
              <a:pPr>
                <a:defRPr/>
              </a:pPr>
              <a:t>‹#›</a:t>
            </a:fld>
            <a:endParaRPr lang="en-IN"/>
          </a:p>
        </p:txBody>
      </p:sp>
    </p:spTree>
    <p:extLst>
      <p:ext uri="{BB962C8B-B14F-4D97-AF65-F5344CB8AC3E}">
        <p14:creationId xmlns:p14="http://schemas.microsoft.com/office/powerpoint/2010/main" val="1778000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1027" name="Rectangle 3"/>
          <p:cNvSpPr>
            <a:spLocks noGrp="1" noChangeArrowheads="1"/>
          </p:cNvSpPr>
          <p:nvPr>
            <p:ph type="dt" idx="1"/>
          </p:nvPr>
        </p:nvSpPr>
        <p:spPr bwMode="auto">
          <a:xfrm>
            <a:off x="3816932"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898102" y="4686499"/>
            <a:ext cx="4939560" cy="44398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372997"/>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1031" name="Rectangle 7"/>
          <p:cNvSpPr>
            <a:spLocks noGrp="1" noChangeArrowheads="1"/>
          </p:cNvSpPr>
          <p:nvPr>
            <p:ph type="sldNum" sz="quarter" idx="5"/>
          </p:nvPr>
        </p:nvSpPr>
        <p:spPr bwMode="auto">
          <a:xfrm>
            <a:off x="3816932" y="9372997"/>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2357C725-3EC2-4CB5-81BD-A3B1E12A4280}" type="slidenum">
              <a:rPr lang="en-US"/>
              <a:pPr>
                <a:defRPr/>
              </a:pPr>
              <a:t>‹#›</a:t>
            </a:fld>
            <a:endParaRPr lang="en-US"/>
          </a:p>
        </p:txBody>
      </p:sp>
    </p:spTree>
    <p:extLst>
      <p:ext uri="{BB962C8B-B14F-4D97-AF65-F5344CB8AC3E}">
        <p14:creationId xmlns:p14="http://schemas.microsoft.com/office/powerpoint/2010/main" val="14142293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cs typeface="+mn-cs"/>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cs typeface="+mn-cs"/>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cs typeface="+mn-cs"/>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cs typeface="+mn-cs"/>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cs typeface="+mn-cs"/>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cs typeface="+mn-cs"/>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cs typeface="+mn-cs"/>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FCDB2A69-A162-480C-8E15-97E3BD113AF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32625" y="617538"/>
            <a:ext cx="1958975" cy="5478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29287" cy="5478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7C04C987-E126-4A78-90FE-B5DC07F0849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ext Placeholder 2"/>
          <p:cNvSpPr>
            <a:spLocks noGrp="1"/>
          </p:cNvSpPr>
          <p:nvPr>
            <p:ph type="body" sz="half" idx="1"/>
          </p:nvPr>
        </p:nvSpPr>
        <p:spPr>
          <a:xfrm>
            <a:off x="1219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9A837453-748D-47C8-92F6-C1E4A2A6712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570089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3A4B3B93-73A8-4526-9CB6-474BA85A00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B5CAD0D9-E564-42FA-A88E-7CDFDBC38B4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712F4FAE-5918-47FE-8D7F-5316C99F8ED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fld id="{C4AB4310-D87B-4770-B0DF-D28E6EC3F73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3C159AD3-EB3F-4ABA-8143-F7CEB7C14D5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968862F7-85FA-47BF-83BA-9A58485C4AF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1BEB9E07-120C-4B7E-9035-095D3A3D7A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u="none">
              <a:cs typeface="+mn-cs"/>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u="none">
              <a:cs typeface="+mn-cs"/>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u="none">
              <a:cs typeface="+mn-cs"/>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u="none">
              <a:cs typeface="+mn-cs"/>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u="none">
              <a:cs typeface="+mn-cs"/>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u="none">
              <a:cs typeface="+mn-cs"/>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u="none">
              <a:cs typeface="+mn-cs"/>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2192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i="1" u="none">
                <a:solidFill>
                  <a:schemeClr val="hlink"/>
                </a:solidFill>
                <a:cs typeface="+mn-cs"/>
              </a:defRPr>
            </a:lvl1pPr>
          </a:lstStyle>
          <a:p>
            <a:pPr>
              <a:defRPr/>
            </a:pPr>
            <a:fld id="{D9A48D17-296E-4735-A9EB-63AB47C889A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4" r:id="rId13"/>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oftware Project Management"/>
          <p:cNvSpPr txBox="1">
            <a:spLocks noGrp="1"/>
          </p:cNvSpPr>
          <p:nvPr>
            <p:ph type="title" idx="4294967295"/>
          </p:nvPr>
        </p:nvSpPr>
        <p:spPr>
          <a:xfrm>
            <a:off x="1" y="340784"/>
            <a:ext cx="8920163" cy="863600"/>
          </a:xfrm>
          <a:prstGeom prst="rect">
            <a:avLst/>
          </a:prstGeom>
        </p:spPr>
        <p:txBody>
          <a:bodyPr anchor="b">
            <a:normAutofit/>
          </a:bodyPr>
          <a:lstStyle>
            <a:lvl1pPr algn="ctr">
              <a:defRPr sz="4000" b="1">
                <a:solidFill>
                  <a:srgbClr val="008000"/>
                </a:solidFill>
                <a:latin typeface="Bahnschrift"/>
                <a:ea typeface="Bahnschrift"/>
                <a:cs typeface="Bahnschrift"/>
                <a:sym typeface="Bahnschrift"/>
              </a:defRPr>
            </a:lvl1pPr>
          </a:lstStyle>
          <a:p>
            <a:r>
              <a:rPr lang="en-IN" dirty="0">
                <a:solidFill>
                  <a:schemeClr val="tx2"/>
                </a:solidFill>
              </a:rPr>
              <a:t>Support Vector Machine</a:t>
            </a:r>
            <a:endParaRPr dirty="0">
              <a:solidFill>
                <a:schemeClr val="tx2"/>
              </a:solidFill>
            </a:endParaRPr>
          </a:p>
        </p:txBody>
      </p:sp>
      <p:sp>
        <p:nvSpPr>
          <p:cNvPr id="22" name="(Step-Wise Project Planning)…"/>
          <p:cNvSpPr txBox="1">
            <a:spLocks noGrp="1"/>
          </p:cNvSpPr>
          <p:nvPr>
            <p:ph type="body" idx="4294967295"/>
          </p:nvPr>
        </p:nvSpPr>
        <p:spPr>
          <a:xfrm>
            <a:off x="820267" y="2452715"/>
            <a:ext cx="6688138" cy="4572000"/>
          </a:xfrm>
          <a:prstGeom prst="rect">
            <a:avLst/>
          </a:prstGeom>
        </p:spPr>
        <p:txBody>
          <a:bodyPr>
            <a:normAutofit/>
          </a:bodyPr>
          <a:lstStyle/>
          <a:p>
            <a:pPr marL="0" indent="0" algn="ctr">
              <a:buSzTx/>
              <a:buNone/>
              <a:defRPr sz="2800" b="1">
                <a:solidFill>
                  <a:srgbClr val="C55A11"/>
                </a:solidFill>
                <a:latin typeface="Bahnschrift"/>
                <a:ea typeface="Bahnschrift"/>
                <a:cs typeface="Bahnschrift"/>
                <a:sym typeface="Bahnschrift"/>
              </a:defRPr>
            </a:pPr>
            <a:r>
              <a:rPr dirty="0">
                <a:solidFill>
                  <a:schemeClr val="tx2"/>
                </a:solidFill>
              </a:rPr>
              <a:t>KIET Group of Institutions</a:t>
            </a:r>
          </a:p>
        </p:txBody>
      </p:sp>
      <p:pic>
        <p:nvPicPr>
          <p:cNvPr id="2" name="Picture 1">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8137458" y="0"/>
            <a:ext cx="1006542" cy="1342056"/>
          </a:xfrm>
          <a:prstGeom prst="rect">
            <a:avLst/>
          </a:prstGeom>
        </p:spPr>
      </p:pic>
    </p:spTree>
    <p:extLst>
      <p:ext uri="{BB962C8B-B14F-4D97-AF65-F5344CB8AC3E}">
        <p14:creationId xmlns:p14="http://schemas.microsoft.com/office/powerpoint/2010/main" val="86669748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1815882"/>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u="none" dirty="0"/>
              <a:t>To solve this classifier line, we draw the line as y=</a:t>
            </a:r>
            <a:r>
              <a:rPr lang="en-US" sz="2800" u="none" dirty="0" err="1"/>
              <a:t>ax+b</a:t>
            </a:r>
            <a:r>
              <a:rPr lang="en-US" sz="2800" u="none" dirty="0"/>
              <a:t> and make it equidistant from the respective data points closest to the line. So we want to maximize the margin (m).</a:t>
            </a:r>
          </a:p>
        </p:txBody>
      </p:sp>
    </p:spTree>
    <p:extLst>
      <p:ext uri="{BB962C8B-B14F-4D97-AF65-F5344CB8AC3E}">
        <p14:creationId xmlns:p14="http://schemas.microsoft.com/office/powerpoint/2010/main" val="84887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2428875" y="1471612"/>
            <a:ext cx="4286250" cy="3914775"/>
          </a:xfrm>
          <a:prstGeom prst="rect">
            <a:avLst/>
          </a:prstGeom>
        </p:spPr>
      </p:pic>
    </p:spTree>
    <p:extLst>
      <p:ext uri="{BB962C8B-B14F-4D97-AF65-F5344CB8AC3E}">
        <p14:creationId xmlns:p14="http://schemas.microsoft.com/office/powerpoint/2010/main" val="252738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2246769"/>
          </a:xfrm>
          <a:prstGeom prst="rect">
            <a:avLst/>
          </a:prstGeom>
          <a:noFill/>
        </p:spPr>
        <p:txBody>
          <a:bodyPr wrap="square" rtlCol="0">
            <a:spAutoFit/>
          </a:bodyPr>
          <a:lstStyle/>
          <a:p>
            <a:pPr algn="ctr"/>
            <a:r>
              <a:rPr lang="en-US" sz="2800" u="none" dirty="0"/>
              <a:t>How does it work?</a:t>
            </a:r>
          </a:p>
          <a:p>
            <a:pPr algn="just"/>
            <a:r>
              <a:rPr lang="en-US" sz="2800" u="none" dirty="0"/>
              <a:t>The process of segregating the two classes with a hyper-plane. </a:t>
            </a:r>
          </a:p>
          <a:p>
            <a:pPr algn="just"/>
            <a:endParaRPr lang="en-US" sz="2800" u="none" dirty="0"/>
          </a:p>
          <a:p>
            <a:pPr algn="just"/>
            <a:r>
              <a:rPr lang="en-US" sz="2800" u="none" dirty="0"/>
              <a:t>“How can we identify the right hyper-plane?”. </a:t>
            </a:r>
          </a:p>
        </p:txBody>
      </p:sp>
    </p:spTree>
    <p:extLst>
      <p:ext uri="{BB962C8B-B14F-4D97-AF65-F5344CB8AC3E}">
        <p14:creationId xmlns:p14="http://schemas.microsoft.com/office/powerpoint/2010/main" val="321743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1815882"/>
          </a:xfrm>
          <a:prstGeom prst="rect">
            <a:avLst/>
          </a:prstGeom>
          <a:noFill/>
        </p:spPr>
        <p:txBody>
          <a:bodyPr wrap="square" rtlCol="0">
            <a:spAutoFit/>
          </a:bodyPr>
          <a:lstStyle/>
          <a:p>
            <a:pPr algn="just"/>
            <a:r>
              <a:rPr lang="en-US" sz="2800" b="1" dirty="0"/>
              <a:t>Identify the right hyper-plane (Scenario-1): </a:t>
            </a:r>
            <a:r>
              <a:rPr lang="en-US" sz="2800" dirty="0"/>
              <a:t>Here, we have three hyper-planes (A, B and C). Now, identify the right hyper-plane to classify star and circle.</a:t>
            </a:r>
            <a:endParaRPr lang="en-US" sz="2800" u="none" dirty="0"/>
          </a:p>
        </p:txBody>
      </p:sp>
    </p:spTree>
    <p:extLst>
      <p:ext uri="{BB962C8B-B14F-4D97-AF65-F5344CB8AC3E}">
        <p14:creationId xmlns:p14="http://schemas.microsoft.com/office/powerpoint/2010/main" val="220274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2057400" y="2743200"/>
            <a:ext cx="4638675" cy="3276600"/>
          </a:xfrm>
          <a:prstGeom prst="rect">
            <a:avLst/>
          </a:prstGeom>
        </p:spPr>
      </p:pic>
    </p:spTree>
    <p:extLst>
      <p:ext uri="{BB962C8B-B14F-4D97-AF65-F5344CB8AC3E}">
        <p14:creationId xmlns:p14="http://schemas.microsoft.com/office/powerpoint/2010/main" val="241252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1815882"/>
          </a:xfrm>
          <a:prstGeom prst="rect">
            <a:avLst/>
          </a:prstGeom>
          <a:noFill/>
        </p:spPr>
        <p:txBody>
          <a:bodyPr wrap="square" rtlCol="0">
            <a:spAutoFit/>
          </a:bodyPr>
          <a:lstStyle/>
          <a:p>
            <a:pPr algn="just"/>
            <a:r>
              <a:rPr lang="en-US" sz="2800" b="1" dirty="0"/>
              <a:t>Identify the right hyper-plane (Scenario-2): </a:t>
            </a:r>
            <a:r>
              <a:rPr lang="en-US" sz="2800" dirty="0"/>
              <a:t>Here, we have three hyper-planes (A, B and C) and all are segregating the classes well. Now, How can we identify the right hyper-plane?</a:t>
            </a:r>
            <a:endParaRPr lang="en-US" sz="2800" u="none" dirty="0"/>
          </a:p>
        </p:txBody>
      </p:sp>
    </p:spTree>
    <p:extLst>
      <p:ext uri="{BB962C8B-B14F-4D97-AF65-F5344CB8AC3E}">
        <p14:creationId xmlns:p14="http://schemas.microsoft.com/office/powerpoint/2010/main" val="266916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1828800" y="3048000"/>
            <a:ext cx="4533900" cy="3238500"/>
          </a:xfrm>
          <a:prstGeom prst="rect">
            <a:avLst/>
          </a:prstGeom>
        </p:spPr>
      </p:pic>
    </p:spTree>
    <p:extLst>
      <p:ext uri="{BB962C8B-B14F-4D97-AF65-F5344CB8AC3E}">
        <p14:creationId xmlns:p14="http://schemas.microsoft.com/office/powerpoint/2010/main" val="128855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2246769"/>
          </a:xfrm>
          <a:prstGeom prst="rect">
            <a:avLst/>
          </a:prstGeom>
          <a:noFill/>
        </p:spPr>
        <p:txBody>
          <a:bodyPr wrap="square" rtlCol="0">
            <a:spAutoFit/>
          </a:bodyPr>
          <a:lstStyle/>
          <a:p>
            <a:pPr algn="just"/>
            <a:r>
              <a:rPr lang="en-US" sz="2800" u="none" dirty="0"/>
              <a:t>Here, maximizing the distances between nearest data point (either class) and hyper-plane will help us to decide the right hyper-plane. This distance is called as </a:t>
            </a:r>
            <a:r>
              <a:rPr lang="en-US" sz="2800" b="1" u="none" dirty="0"/>
              <a:t>Margin</a:t>
            </a:r>
            <a:r>
              <a:rPr lang="en-US" sz="2800" u="none" dirty="0"/>
              <a:t>. Let’s look at the below snapshot:</a:t>
            </a:r>
          </a:p>
        </p:txBody>
      </p:sp>
    </p:spTree>
    <p:extLst>
      <p:ext uri="{BB962C8B-B14F-4D97-AF65-F5344CB8AC3E}">
        <p14:creationId xmlns:p14="http://schemas.microsoft.com/office/powerpoint/2010/main" val="1780593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1371600" y="3200400"/>
            <a:ext cx="4600575" cy="3352800"/>
          </a:xfrm>
          <a:prstGeom prst="rect">
            <a:avLst/>
          </a:prstGeom>
        </p:spPr>
      </p:pic>
    </p:spTree>
    <p:extLst>
      <p:ext uri="{BB962C8B-B14F-4D97-AF65-F5344CB8AC3E}">
        <p14:creationId xmlns:p14="http://schemas.microsoft.com/office/powerpoint/2010/main" val="65487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3539430"/>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u="none" dirty="0"/>
              <a:t>You can see that the margin for hyper-plane C is high as compared to both A and B. Hence, we name the hyper-plane C as best. </a:t>
            </a:r>
          </a:p>
          <a:p>
            <a:pPr marL="457200" indent="-457200" algn="just">
              <a:buFont typeface="Wingdings" panose="05000000000000000000" pitchFamily="2" charset="2"/>
              <a:buChar char="Ø"/>
            </a:pPr>
            <a:r>
              <a:rPr lang="en-US" sz="2800" u="none" dirty="0"/>
              <a:t>Another lightning reason for selecting the hyper-plane with higher margin is robustness. If we select a hyper-plane having low margin then there is high chance of miss-classification.</a:t>
            </a:r>
          </a:p>
        </p:txBody>
      </p:sp>
    </p:spTree>
    <p:extLst>
      <p:ext uri="{BB962C8B-B14F-4D97-AF65-F5344CB8AC3E}">
        <p14:creationId xmlns:p14="http://schemas.microsoft.com/office/powerpoint/2010/main" val="29930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a:xfrm>
            <a:off x="1150938" y="63365"/>
            <a:ext cx="7793037" cy="1143000"/>
          </a:xfrm>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974911"/>
            <a:ext cx="7924800" cy="4832092"/>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u="none" dirty="0"/>
              <a:t>SVM is a supervised algorithm which can be used for both classification or regression problems. It separates data by using concept of hyperplanes. </a:t>
            </a:r>
          </a:p>
          <a:p>
            <a:pPr marL="457200" indent="-457200" algn="just">
              <a:buFont typeface="Wingdings" panose="05000000000000000000" pitchFamily="2" charset="2"/>
              <a:buChar char="Ø"/>
            </a:pPr>
            <a:r>
              <a:rPr lang="en-US" sz="2800" u="none" dirty="0"/>
              <a:t>It is used to generate multiple separating hyperplanes such that the data space is divided into segments and each segment contains only one kind of data. </a:t>
            </a:r>
          </a:p>
          <a:p>
            <a:pPr marL="457200" indent="-457200" algn="just">
              <a:buFont typeface="Wingdings" panose="05000000000000000000" pitchFamily="2" charset="2"/>
              <a:buChar char="Ø"/>
            </a:pPr>
            <a:r>
              <a:rPr lang="en-US" sz="2800" u="none" dirty="0"/>
              <a:t>It is generally useful for data which has non-regularity i.e. data whose distribution is unknown.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1384995"/>
          </a:xfrm>
          <a:prstGeom prst="rect">
            <a:avLst/>
          </a:prstGeom>
          <a:noFill/>
        </p:spPr>
        <p:txBody>
          <a:bodyPr wrap="square" rtlCol="0">
            <a:spAutoFit/>
          </a:bodyPr>
          <a:lstStyle/>
          <a:p>
            <a:r>
              <a:rPr lang="en-US" sz="2800" b="1" u="none" dirty="0"/>
              <a:t>Identify the right hyper-plane (Scenario-3):</a:t>
            </a:r>
            <a:r>
              <a:rPr lang="en-US" sz="2800" u="none" dirty="0"/>
              <a:t>Hint:</a:t>
            </a:r>
            <a:r>
              <a:rPr lang="en-US" sz="2800" b="1" u="none" dirty="0"/>
              <a:t> </a:t>
            </a:r>
            <a:r>
              <a:rPr lang="en-US" sz="2800" u="none" dirty="0"/>
              <a:t>Use the rules as discussed in previous section to identify the right hyper-plane</a:t>
            </a:r>
          </a:p>
        </p:txBody>
      </p:sp>
    </p:spTree>
    <p:extLst>
      <p:ext uri="{BB962C8B-B14F-4D97-AF65-F5344CB8AC3E}">
        <p14:creationId xmlns:p14="http://schemas.microsoft.com/office/powerpoint/2010/main" val="40578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1828800" y="2819400"/>
            <a:ext cx="4629150" cy="3295650"/>
          </a:xfrm>
          <a:prstGeom prst="rect">
            <a:avLst/>
          </a:prstGeom>
        </p:spPr>
      </p:pic>
    </p:spTree>
    <p:extLst>
      <p:ext uri="{BB962C8B-B14F-4D97-AF65-F5344CB8AC3E}">
        <p14:creationId xmlns:p14="http://schemas.microsoft.com/office/powerpoint/2010/main" val="1556008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3539430"/>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u="none" dirty="0"/>
              <a:t>Some of you may have selected the hyper-plane </a:t>
            </a:r>
            <a:r>
              <a:rPr lang="en-US" sz="2800" b="1" u="none" dirty="0"/>
              <a:t>B </a:t>
            </a:r>
            <a:r>
              <a:rPr lang="en-US" sz="2800" u="none" dirty="0"/>
              <a:t>as it has higher margin compared to </a:t>
            </a:r>
            <a:r>
              <a:rPr lang="en-US" sz="2800" b="1" u="none" dirty="0"/>
              <a:t>A. </a:t>
            </a:r>
            <a:r>
              <a:rPr lang="en-US" sz="2800" u="none" dirty="0"/>
              <a:t>But, here is the catch, SVM selects the hyper-plane which classifies the classes accurately prior to maximizing margin. Here, hyper-plane B has a classification error and A has classified all correctly. Therefore, the right hyper-plane is </a:t>
            </a:r>
            <a:r>
              <a:rPr lang="en-US" sz="2800" b="1" u="none" dirty="0"/>
              <a:t>A.</a:t>
            </a:r>
            <a:endParaRPr lang="en-US" sz="2800" u="none" dirty="0"/>
          </a:p>
        </p:txBody>
      </p:sp>
    </p:spTree>
    <p:extLst>
      <p:ext uri="{BB962C8B-B14F-4D97-AF65-F5344CB8AC3E}">
        <p14:creationId xmlns:p14="http://schemas.microsoft.com/office/powerpoint/2010/main" val="311758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1905000" y="2743200"/>
            <a:ext cx="4648200" cy="3009900"/>
          </a:xfrm>
          <a:prstGeom prst="rect">
            <a:avLst/>
          </a:prstGeom>
        </p:spPr>
      </p:pic>
    </p:spTree>
    <p:extLst>
      <p:ext uri="{BB962C8B-B14F-4D97-AF65-F5344CB8AC3E}">
        <p14:creationId xmlns:p14="http://schemas.microsoft.com/office/powerpoint/2010/main" val="878907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2246769"/>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u="none" dirty="0"/>
              <a:t>One star at other end is like an outlier for star class. SVM has a feature to ignore outliers and find the hyper-plane that has maximum margin. Hence, we can say, SVM is robust to outliers.</a:t>
            </a:r>
          </a:p>
        </p:txBody>
      </p:sp>
    </p:spTree>
    <p:extLst>
      <p:ext uri="{BB962C8B-B14F-4D97-AF65-F5344CB8AC3E}">
        <p14:creationId xmlns:p14="http://schemas.microsoft.com/office/powerpoint/2010/main" val="2577197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2667000" y="3048000"/>
            <a:ext cx="4400550" cy="2962275"/>
          </a:xfrm>
          <a:prstGeom prst="rect">
            <a:avLst/>
          </a:prstGeom>
        </p:spPr>
      </p:pic>
    </p:spTree>
    <p:extLst>
      <p:ext uri="{BB962C8B-B14F-4D97-AF65-F5344CB8AC3E}">
        <p14:creationId xmlns:p14="http://schemas.microsoft.com/office/powerpoint/2010/main" val="31282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1" u="none" dirty="0"/>
              <a:t>Find the hyper-plane to segregate to classes (Scenario-5): </a:t>
            </a:r>
            <a:r>
              <a:rPr lang="en-US" sz="2800" u="none" dirty="0"/>
              <a:t>In this scenario, we can’t have linear hyper-plane between the two classes, so how does SVM classify these two classes? (Till now, we have only looked at the linear hyper-plane)</a:t>
            </a:r>
          </a:p>
        </p:txBody>
      </p:sp>
    </p:spTree>
    <p:extLst>
      <p:ext uri="{BB962C8B-B14F-4D97-AF65-F5344CB8AC3E}">
        <p14:creationId xmlns:p14="http://schemas.microsoft.com/office/powerpoint/2010/main" val="272658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2133600" y="2743200"/>
            <a:ext cx="4495800" cy="3886200"/>
          </a:xfrm>
          <a:prstGeom prst="rect">
            <a:avLst/>
          </a:prstGeom>
        </p:spPr>
      </p:pic>
    </p:spTree>
    <p:extLst>
      <p:ext uri="{BB962C8B-B14F-4D97-AF65-F5344CB8AC3E}">
        <p14:creationId xmlns:p14="http://schemas.microsoft.com/office/powerpoint/2010/main" val="2975156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258981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800" u="none" dirty="0"/>
              <a:t>SVM can solve this problem. Easily! It solves this problem by introducing additional feature. Here, we will add a new feature z=x^2+y^2. Now, let’s plot the data points on axis x and z</a:t>
            </a:r>
          </a:p>
        </p:txBody>
      </p:sp>
    </p:spTree>
    <p:extLst>
      <p:ext uri="{BB962C8B-B14F-4D97-AF65-F5344CB8AC3E}">
        <p14:creationId xmlns:p14="http://schemas.microsoft.com/office/powerpoint/2010/main" val="4249177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3" name="Picture 2"/>
          <p:cNvPicPr>
            <a:picLocks noChangeAspect="1"/>
          </p:cNvPicPr>
          <p:nvPr/>
        </p:nvPicPr>
        <p:blipFill>
          <a:blip r:embed="rId2"/>
          <a:stretch>
            <a:fillRect/>
          </a:stretch>
        </p:blipFill>
        <p:spPr>
          <a:xfrm>
            <a:off x="2514600" y="2895600"/>
            <a:ext cx="4143375" cy="3533775"/>
          </a:xfrm>
          <a:prstGeom prst="rect">
            <a:avLst/>
          </a:prstGeom>
        </p:spPr>
      </p:pic>
    </p:spTree>
    <p:extLst>
      <p:ext uri="{BB962C8B-B14F-4D97-AF65-F5344CB8AC3E}">
        <p14:creationId xmlns:p14="http://schemas.microsoft.com/office/powerpoint/2010/main" val="157371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3" name="Picture 2"/>
          <p:cNvPicPr>
            <a:picLocks noChangeAspect="1"/>
          </p:cNvPicPr>
          <p:nvPr/>
        </p:nvPicPr>
        <p:blipFill>
          <a:blip r:embed="rId2"/>
          <a:stretch>
            <a:fillRect/>
          </a:stretch>
        </p:blipFill>
        <p:spPr>
          <a:xfrm>
            <a:off x="3810000" y="1524000"/>
            <a:ext cx="3505199" cy="2176461"/>
          </a:xfrm>
          <a:prstGeom prst="rect">
            <a:avLst/>
          </a:prstGeom>
        </p:spPr>
      </p:pic>
      <p:sp>
        <p:nvSpPr>
          <p:cNvPr id="4" name="TextBox 3"/>
          <p:cNvSpPr txBox="1"/>
          <p:nvPr/>
        </p:nvSpPr>
        <p:spPr>
          <a:xfrm>
            <a:off x="228600" y="3669144"/>
            <a:ext cx="8458200" cy="2554545"/>
          </a:xfrm>
          <a:prstGeom prst="rect">
            <a:avLst/>
          </a:prstGeom>
          <a:noFill/>
        </p:spPr>
        <p:txBody>
          <a:bodyPr wrap="square" rtlCol="0">
            <a:spAutoFit/>
          </a:bodyPr>
          <a:lstStyle/>
          <a:p>
            <a:pPr algn="just"/>
            <a:r>
              <a:rPr lang="en-US" u="none" dirty="0"/>
              <a:t>Support Vectors are simply the co-ordinates of individual observation. These are data points that are closer to the hyperplane and influence the position and orientation of the hyperplane.</a:t>
            </a:r>
            <a:endParaRPr lang="en-IN" dirty="0"/>
          </a:p>
        </p:txBody>
      </p:sp>
    </p:spTree>
    <p:extLst>
      <p:ext uri="{BB962C8B-B14F-4D97-AF65-F5344CB8AC3E}">
        <p14:creationId xmlns:p14="http://schemas.microsoft.com/office/powerpoint/2010/main" val="661423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4185761"/>
          </a:xfrm>
          <a:prstGeom prst="rect">
            <a:avLst/>
          </a:prstGeom>
          <a:noFill/>
        </p:spPr>
        <p:txBody>
          <a:bodyPr wrap="square" rtlCol="0">
            <a:spAutoFit/>
          </a:bodyPr>
          <a:lstStyle/>
          <a:p>
            <a:pPr algn="just"/>
            <a:r>
              <a:rPr lang="en-US" sz="2800" u="none" dirty="0"/>
              <a:t>In this plot, points to be considered are:</a:t>
            </a:r>
          </a:p>
          <a:p>
            <a:pPr marL="457200" indent="-457200" algn="just">
              <a:buFont typeface="Wingdings" panose="05000000000000000000" pitchFamily="2" charset="2"/>
              <a:buChar char="Ø"/>
            </a:pPr>
            <a:r>
              <a:rPr lang="en-US" sz="2800" u="none" dirty="0"/>
              <a:t>All values for z would be positive always because z is the squared sum of both x and y.</a:t>
            </a:r>
          </a:p>
          <a:p>
            <a:pPr algn="just"/>
            <a:endParaRPr lang="en-US" sz="2800" u="none" dirty="0"/>
          </a:p>
          <a:p>
            <a:pPr marL="457200" indent="-457200" algn="just">
              <a:buFont typeface="Wingdings" panose="05000000000000000000" pitchFamily="2" charset="2"/>
              <a:buChar char="Ø"/>
            </a:pPr>
            <a:r>
              <a:rPr lang="en-US" sz="2800" u="none" dirty="0"/>
              <a:t>In the original plot, red circles appear close to the origin of x and y axes, leading to lower value of z and star relatively away from the origin result to higher value of z.</a:t>
            </a:r>
          </a:p>
          <a:p>
            <a:pPr algn="just">
              <a:lnSpc>
                <a:spcPct val="150000"/>
              </a:lnSpc>
            </a:pPr>
            <a:endParaRPr lang="en-US" sz="2800" u="none" dirty="0"/>
          </a:p>
        </p:txBody>
      </p:sp>
    </p:spTree>
    <p:extLst>
      <p:ext uri="{BB962C8B-B14F-4D97-AF65-F5344CB8AC3E}">
        <p14:creationId xmlns:p14="http://schemas.microsoft.com/office/powerpoint/2010/main" val="141492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446061"/>
            <a:ext cx="7924800" cy="429348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600" u="none" dirty="0"/>
              <a:t>SVM, the function which converts non-separable problem to separable problem, is called kernel. </a:t>
            </a:r>
          </a:p>
          <a:p>
            <a:pPr marL="457200" indent="-457200" algn="just">
              <a:lnSpc>
                <a:spcPct val="150000"/>
              </a:lnSpc>
              <a:buFont typeface="Wingdings" panose="05000000000000000000" pitchFamily="2" charset="2"/>
              <a:buChar char="Ø"/>
            </a:pPr>
            <a:r>
              <a:rPr lang="en-US" sz="2600" u="none" dirty="0"/>
              <a:t>It is mostly useful in non-linear separation problem. </a:t>
            </a:r>
          </a:p>
          <a:p>
            <a:pPr marL="457200" indent="-457200" algn="just">
              <a:lnSpc>
                <a:spcPct val="150000"/>
              </a:lnSpc>
              <a:buFont typeface="Wingdings" panose="05000000000000000000" pitchFamily="2" charset="2"/>
              <a:buChar char="Ø"/>
            </a:pPr>
            <a:r>
              <a:rPr lang="en-US" sz="2600" u="none" dirty="0"/>
              <a:t>It does some extremely complex data transformations to separate the data based on the labels </a:t>
            </a:r>
            <a:r>
              <a:rPr lang="en-US" sz="2600" u="none"/>
              <a:t>or outputs.</a:t>
            </a:r>
            <a:endParaRPr lang="en-US" sz="2600" u="none" dirty="0"/>
          </a:p>
        </p:txBody>
      </p:sp>
    </p:spTree>
    <p:extLst>
      <p:ext uri="{BB962C8B-B14F-4D97-AF65-F5344CB8AC3E}">
        <p14:creationId xmlns:p14="http://schemas.microsoft.com/office/powerpoint/2010/main" val="105367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4" name="TextBox 3"/>
          <p:cNvSpPr txBox="1"/>
          <p:nvPr/>
        </p:nvSpPr>
        <p:spPr>
          <a:xfrm>
            <a:off x="228600" y="2154376"/>
            <a:ext cx="8458200" cy="584775"/>
          </a:xfrm>
          <a:prstGeom prst="rect">
            <a:avLst/>
          </a:prstGeom>
          <a:noFill/>
        </p:spPr>
        <p:txBody>
          <a:bodyPr wrap="square" rtlCol="0">
            <a:spAutoFit/>
          </a:bodyPr>
          <a:lstStyle/>
          <a:p>
            <a:r>
              <a:rPr lang="en-US" u="none" dirty="0"/>
              <a:t>.</a:t>
            </a:r>
            <a:endParaRPr lang="en-IN" dirty="0"/>
          </a:p>
        </p:txBody>
      </p:sp>
      <p:sp>
        <p:nvSpPr>
          <p:cNvPr id="2" name="TextBox 1"/>
          <p:cNvSpPr txBox="1"/>
          <p:nvPr/>
        </p:nvSpPr>
        <p:spPr>
          <a:xfrm>
            <a:off x="380999" y="2438400"/>
            <a:ext cx="8562975" cy="3539430"/>
          </a:xfrm>
          <a:prstGeom prst="rect">
            <a:avLst/>
          </a:prstGeom>
          <a:noFill/>
        </p:spPr>
        <p:txBody>
          <a:bodyPr wrap="square" rtlCol="0">
            <a:spAutoFit/>
          </a:bodyPr>
          <a:lstStyle/>
          <a:p>
            <a:r>
              <a:rPr lang="en-US" u="none" dirty="0"/>
              <a:t>SVM takes the training data as an input and outputs a line/hyperplane that separates those classes if possible.</a:t>
            </a:r>
          </a:p>
          <a:p>
            <a:endParaRPr lang="en-US" u="none" dirty="0"/>
          </a:p>
          <a:p>
            <a:pPr algn="just"/>
            <a:r>
              <a:rPr lang="en-US" u="none" dirty="0"/>
              <a:t>For a space of n dimensions, we have a hyperplane of n-1 dimensions separating it into two or more parts.</a:t>
            </a:r>
            <a:endParaRPr lang="en-IN" dirty="0"/>
          </a:p>
        </p:txBody>
      </p:sp>
    </p:spTree>
    <p:extLst>
      <p:ext uri="{BB962C8B-B14F-4D97-AF65-F5344CB8AC3E}">
        <p14:creationId xmlns:p14="http://schemas.microsoft.com/office/powerpoint/2010/main" val="373505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914399" y="2895600"/>
            <a:ext cx="7315201" cy="3390900"/>
          </a:xfrm>
          <a:prstGeom prst="rect">
            <a:avLst/>
          </a:prstGeom>
        </p:spPr>
      </p:pic>
    </p:spTree>
    <p:extLst>
      <p:ext uri="{BB962C8B-B14F-4D97-AF65-F5344CB8AC3E}">
        <p14:creationId xmlns:p14="http://schemas.microsoft.com/office/powerpoint/2010/main" val="106763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2514600" y="2133600"/>
            <a:ext cx="4286250" cy="3905250"/>
          </a:xfrm>
          <a:prstGeom prst="rect">
            <a:avLst/>
          </a:prstGeom>
        </p:spPr>
      </p:pic>
    </p:spTree>
    <p:extLst>
      <p:ext uri="{BB962C8B-B14F-4D97-AF65-F5344CB8AC3E}">
        <p14:creationId xmlns:p14="http://schemas.microsoft.com/office/powerpoint/2010/main" val="263871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u="none" dirty="0"/>
              <a:t>This data is simple to classify and one can see that the data is clearly separated into two segments. </a:t>
            </a:r>
          </a:p>
          <a:p>
            <a:pPr marL="457200" indent="-457200" algn="just">
              <a:buFont typeface="Wingdings" panose="05000000000000000000" pitchFamily="2" charset="2"/>
              <a:buChar char="Ø"/>
            </a:pPr>
            <a:r>
              <a:rPr lang="en-US" sz="2800" u="none" dirty="0"/>
              <a:t>Any line that separates the red and blue items can be used to classify the above data. </a:t>
            </a:r>
          </a:p>
          <a:p>
            <a:pPr algn="just"/>
            <a:r>
              <a:rPr lang="en-US" sz="2800" u="none" dirty="0"/>
              <a:t> </a:t>
            </a:r>
          </a:p>
        </p:txBody>
      </p:sp>
    </p:spTree>
    <p:extLst>
      <p:ext uri="{BB962C8B-B14F-4D97-AF65-F5344CB8AC3E}">
        <p14:creationId xmlns:p14="http://schemas.microsoft.com/office/powerpoint/2010/main" val="102999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u="none" dirty="0"/>
              <a:t>Had this data been multi-dimensional data, any plane can separate and successfully classify the data. </a:t>
            </a:r>
          </a:p>
          <a:p>
            <a:pPr marL="457200" indent="-457200" algn="just">
              <a:buFont typeface="Wingdings" panose="05000000000000000000" pitchFamily="2" charset="2"/>
              <a:buChar char="Ø"/>
            </a:pPr>
            <a:r>
              <a:rPr lang="en-US" sz="2800" u="none" dirty="0"/>
              <a:t>However, we want to find the “most optimal” solution. What will then be the characteristic of this most optimal line? </a:t>
            </a:r>
          </a:p>
        </p:txBody>
      </p:sp>
    </p:spTree>
    <p:extLst>
      <p:ext uri="{BB962C8B-B14F-4D97-AF65-F5344CB8AC3E}">
        <p14:creationId xmlns:p14="http://schemas.microsoft.com/office/powerpoint/2010/main" val="355648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defRPr/>
            </a:pPr>
            <a:r>
              <a:rPr lang="en-US" dirty="0"/>
              <a:t>Support Vector Machine</a:t>
            </a:r>
            <a:br>
              <a:rPr lang="en-US" dirty="0"/>
            </a:br>
            <a:endParaRPr lang="en-US" sz="3200" b="1" dirty="0">
              <a:solidFill>
                <a:schemeClr val="tx2">
                  <a:lumMod val="75000"/>
                </a:schemeClr>
              </a:solidFill>
            </a:endParaRPr>
          </a:p>
        </p:txBody>
      </p:sp>
      <p:sp>
        <p:nvSpPr>
          <p:cNvPr id="3" name="TextBox 2"/>
          <p:cNvSpPr txBox="1"/>
          <p:nvPr/>
        </p:nvSpPr>
        <p:spPr>
          <a:xfrm>
            <a:off x="457200" y="1989451"/>
            <a:ext cx="7924800" cy="3970318"/>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u="none" dirty="0"/>
              <a:t>We have to remember that this is just the training data and we can have more data points which can lie anywhere in the subspace. If our line is too close to any of the data points, </a:t>
            </a:r>
            <a:r>
              <a:rPr lang="en-US" sz="2800" u="none" dirty="0">
                <a:solidFill>
                  <a:srgbClr val="FF0000"/>
                </a:solidFill>
              </a:rPr>
              <a:t>noisy test </a:t>
            </a:r>
            <a:r>
              <a:rPr lang="en-US" sz="2800" u="none" dirty="0"/>
              <a:t>data is more likely to get classified in a wrong segment. </a:t>
            </a:r>
          </a:p>
          <a:p>
            <a:pPr marL="457200" indent="-457200" algn="just">
              <a:buFont typeface="Wingdings" panose="05000000000000000000" pitchFamily="2" charset="2"/>
              <a:buChar char="Ø"/>
            </a:pPr>
            <a:r>
              <a:rPr lang="en-US" sz="2800" u="none" dirty="0"/>
              <a:t>We have to choose the line which lies between these groups and is at the </a:t>
            </a:r>
            <a:r>
              <a:rPr lang="en-US" sz="2800" u="none" dirty="0">
                <a:solidFill>
                  <a:srgbClr val="FF0000"/>
                </a:solidFill>
              </a:rPr>
              <a:t>farthest distance</a:t>
            </a:r>
            <a:r>
              <a:rPr lang="en-US" sz="2800" u="none" dirty="0"/>
              <a:t> from each of the segments. </a:t>
            </a:r>
          </a:p>
        </p:txBody>
      </p:sp>
    </p:spTree>
    <p:extLst>
      <p:ext uri="{BB962C8B-B14F-4D97-AF65-F5344CB8AC3E}">
        <p14:creationId xmlns:p14="http://schemas.microsoft.com/office/powerpoint/2010/main" val="4017508383"/>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sng"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sng"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Office\Templates\Presentation Designs\Blends.pot</Template>
  <TotalTime>15900</TotalTime>
  <Words>989</Words>
  <Application>Microsoft Office PowerPoint</Application>
  <PresentationFormat>On-screen Show (4:3)</PresentationFormat>
  <Paragraphs>69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Bahnschrift</vt:lpstr>
      <vt:lpstr>Tahoma</vt:lpstr>
      <vt:lpstr>Times New Roman</vt:lpstr>
      <vt:lpstr>Wingdings</vt:lpstr>
      <vt:lpstr>Blends</vt:lpstr>
      <vt:lpstr>Support Vector Machine</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lpstr>Support Vector Machine </vt:lpstr>
    </vt:vector>
  </TitlesOfParts>
  <Company>CSLA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Review of C Programming</dc:title>
  <dc:creator>lanctradm</dc:creator>
  <cp:lastModifiedBy>PRAKASH SRIVASTAVA</cp:lastModifiedBy>
  <cp:revision>521</cp:revision>
  <cp:lastPrinted>2017-08-30T02:31:48Z</cp:lastPrinted>
  <dcterms:created xsi:type="dcterms:W3CDTF">2001-04-20T05:55:02Z</dcterms:created>
  <dcterms:modified xsi:type="dcterms:W3CDTF">2021-10-07T10:24:04Z</dcterms:modified>
</cp:coreProperties>
</file>