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6" r:id="rId1"/>
  </p:sldMasterIdLst>
  <p:notesMasterIdLst>
    <p:notesMasterId r:id="rId12"/>
  </p:notesMasterIdLst>
  <p:sldIdLst>
    <p:sldId id="256" r:id="rId2"/>
    <p:sldId id="299" r:id="rId3"/>
    <p:sldId id="257" r:id="rId4"/>
    <p:sldId id="295" r:id="rId5"/>
    <p:sldId id="296" r:id="rId6"/>
    <p:sldId id="297" r:id="rId7"/>
    <p:sldId id="302" r:id="rId8"/>
    <p:sldId id="304" r:id="rId9"/>
    <p:sldId id="301" r:id="rId10"/>
    <p:sldId id="268" r:id="rId11"/>
  </p:sldIdLst>
  <p:sldSz cx="9144000" cy="5143500" type="screen16x9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008000"/>
    <a:srgbClr val="FF9900"/>
    <a:srgbClr val="CC0099"/>
    <a:srgbClr val="0000FF"/>
    <a:srgbClr val="33CC33"/>
    <a:srgbClr val="00FF00"/>
    <a:srgbClr val="F764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24" autoAdjust="0"/>
    <p:restoredTop sz="94915" autoAdjust="0"/>
  </p:normalViewPr>
  <p:slideViewPr>
    <p:cSldViewPr>
      <p:cViewPr varScale="1">
        <p:scale>
          <a:sx n="75" d="100"/>
          <a:sy n="75" d="100"/>
        </p:scale>
        <p:origin x="1196" y="5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113CE1A8-B3AA-4EB0-9613-C9A61C306F65}" type="datetimeFigureOut">
              <a:rPr lang="en-IN"/>
              <a:pPr>
                <a:defRPr/>
              </a:pPr>
              <a:t>18-04-2021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IN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IN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6FE9AABF-1894-466E-A241-1FF4A478BE01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5030984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E2E670B6-C111-4BD0-AB3C-45D5FECA8D7A}" type="slidenum">
              <a:rPr lang="en-IN" altLang="en-US" smtClean="0"/>
              <a:pPr/>
              <a:t>1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3471075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E9AABF-1894-466E-A241-1FF4A478BE01}" type="slidenum">
              <a:rPr lang="en-IN" altLang="en-US" smtClean="0"/>
              <a:pPr>
                <a:defRPr/>
              </a:pPr>
              <a:t>2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5176701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C088E1CA-4A92-4FCF-B453-587F295FA917}" type="slidenum">
              <a:rPr lang="en-IN" altLang="en-US" smtClean="0"/>
              <a:pPr/>
              <a:t>3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3757064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E9AABF-1894-466E-A241-1FF4A478BE01}" type="slidenum">
              <a:rPr lang="en-IN" altLang="en-US" smtClean="0"/>
              <a:pPr>
                <a:defRPr/>
              </a:pPr>
              <a:t>4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774881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E9AABF-1894-466E-A241-1FF4A478BE01}" type="slidenum">
              <a:rPr lang="en-IN" altLang="en-US" smtClean="0"/>
              <a:pPr>
                <a:defRPr/>
              </a:pPr>
              <a:t>6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3809636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E9AABF-1894-466E-A241-1FF4A478BE01}" type="slidenum">
              <a:rPr lang="en-IN" altLang="en-US" smtClean="0"/>
              <a:pPr>
                <a:defRPr/>
              </a:pPr>
              <a:t>7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236194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E9AABF-1894-466E-A241-1FF4A478BE01}" type="slidenum">
              <a:rPr lang="en-IN" altLang="en-US" smtClean="0"/>
              <a:pPr>
                <a:defRPr/>
              </a:pPr>
              <a:t>8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552901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1A09D7-B240-4A20-8B50-997C4E0BC84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0390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65B6C2-1DB0-404B-95D8-9CAAEE64BF7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9254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0BE6E4-1DB0-454B-ABC0-181D20D23A5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1457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F35178-16AA-40DF-B2DE-A015EBD40F2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7928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10AEFC-2754-4DCD-A580-C73088D9950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0951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C7CE01-1E1E-4ED1-AB7B-576639B57DE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9540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C8E0EC-B5FF-473C-97BC-97361DB0BE7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0292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7DD5D4-33FF-49FE-9F96-FBE64ACCA64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7789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F188F3-188F-4F56-B02C-EA478110B08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7585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C16CE1-30E6-44E2-81BC-9B3FE414E45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4747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84336E-580B-4642-9008-F01A2C589D5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7494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274638"/>
            <a:ext cx="7886700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IN" altLang="en-US"/>
          </a:p>
        </p:txBody>
      </p:sp>
      <p:sp>
        <p:nvSpPr>
          <p:cNvPr id="1027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8650" y="1370013"/>
            <a:ext cx="7886700" cy="326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I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9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F9C49338-8DCF-491B-BA1F-12D15F280E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1031" name="Picture 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7413" y="30163"/>
            <a:ext cx="612775" cy="560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  <p:sldLayoutId id="2147483978" r:id="rId2"/>
    <p:sldLayoutId id="2147483979" r:id="rId3"/>
    <p:sldLayoutId id="2147483980" r:id="rId4"/>
    <p:sldLayoutId id="2147483981" r:id="rId5"/>
    <p:sldLayoutId id="2147483982" r:id="rId6"/>
    <p:sldLayoutId id="2147483983" r:id="rId7"/>
    <p:sldLayoutId id="2147483984" r:id="rId8"/>
    <p:sldLayoutId id="2147483985" r:id="rId9"/>
    <p:sldLayoutId id="2147483986" r:id="rId10"/>
    <p:sldLayoutId id="2147483987" r:id="rId11"/>
  </p:sldLayoutIdLst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285750"/>
            <a:ext cx="7772400" cy="817563"/>
          </a:xfrm>
        </p:spPr>
        <p:txBody>
          <a:bodyPr/>
          <a:lstStyle/>
          <a:p>
            <a:pPr eaLnBrk="1" hangingPunct="1"/>
            <a:r>
              <a:rPr lang="en-US" alt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838200" y="1352550"/>
            <a:ext cx="77724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 eaLnBrk="1" fontAlgn="auto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0000FF"/>
              </a:buClr>
              <a:buSzPct val="70000"/>
              <a:buFont typeface="Wingdings" panose="05000000000000000000" pitchFamily="2" charset="2"/>
              <a:buChar char="q"/>
              <a:defRPr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Introduction to Support Vector Machine</a:t>
            </a:r>
          </a:p>
          <a:p>
            <a:pPr marL="514350" indent="-514350" algn="just" eaLnBrk="1" fontAlgn="auto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0000FF"/>
              </a:buClr>
              <a:buSzPct val="70000"/>
              <a:buFont typeface="Wingdings" panose="05000000000000000000" pitchFamily="2" charset="2"/>
              <a:buChar char="q"/>
              <a:defRPr/>
            </a:pPr>
            <a:r>
              <a:rPr lang="en-GB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Class Problem: Linear Separable Case</a:t>
            </a:r>
          </a:p>
          <a:p>
            <a:pPr marL="514350" indent="-514350" algn="just" eaLnBrk="1" fontAlgn="auto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0000FF"/>
              </a:buClr>
              <a:buSzPct val="70000"/>
              <a:buFont typeface="Wingdings" panose="05000000000000000000" pitchFamily="2" charset="2"/>
              <a:buChar char="q"/>
              <a:defRPr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Large-margin Decision Boundary</a:t>
            </a:r>
            <a:endParaRPr lang="en-US" sz="2000" b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00150"/>
            <a:ext cx="8229600" cy="3086100"/>
          </a:xfrm>
        </p:spPr>
        <p:txBody>
          <a:bodyPr rtlCol="0"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IN" sz="13800" dirty="0">
                <a:solidFill>
                  <a:srgbClr val="008000"/>
                </a:solidFill>
                <a:latin typeface="Monotype Corsiva" pitchFamily="66" charset="0"/>
              </a:rPr>
              <a:t>Thank </a:t>
            </a:r>
            <a:br>
              <a:rPr lang="en-IN" sz="13800" dirty="0">
                <a:solidFill>
                  <a:srgbClr val="008000"/>
                </a:solidFill>
                <a:latin typeface="Monotype Corsiva" pitchFamily="66" charset="0"/>
              </a:rPr>
            </a:br>
            <a:r>
              <a:rPr lang="en-IN" sz="13800" dirty="0">
                <a:solidFill>
                  <a:srgbClr val="008000"/>
                </a:solidFill>
                <a:latin typeface="Monotype Corsiva" pitchFamily="66" charset="0"/>
              </a:rPr>
              <a:t>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33350"/>
            <a:ext cx="7886700" cy="993775"/>
          </a:xfrm>
        </p:spPr>
        <p:txBody>
          <a:bodyPr/>
          <a:lstStyle/>
          <a:p>
            <a:pPr algn="ctr"/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vector Machine (SVM)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534400" cy="2895600"/>
          </a:xfrm>
        </p:spPr>
        <p:txBody>
          <a:bodyPr/>
          <a:lstStyle/>
          <a:p>
            <a:pPr algn="just">
              <a:buClr>
                <a:srgbClr val="0000FF"/>
              </a:buClr>
              <a:buFont typeface="Wingdings" panose="05000000000000000000" pitchFamily="2" charset="2"/>
              <a:buChar char="q"/>
            </a:pPr>
            <a:r>
              <a:rPr lang="en-US" altLang="zh-CN" sz="18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SVM is based on </a:t>
            </a:r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statistical learning theory</a:t>
            </a:r>
            <a:r>
              <a:rPr lang="en-US" altLang="zh-CN" sz="18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</a:p>
          <a:p>
            <a:pPr algn="just">
              <a:buClr>
                <a:srgbClr val="0000FF"/>
              </a:buClr>
              <a:buFont typeface="Wingdings" panose="05000000000000000000" pitchFamily="2" charset="2"/>
              <a:buChar char="q"/>
            </a:pPr>
            <a:r>
              <a:rPr lang="en-US" sz="18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  </a:t>
            </a:r>
            <a:r>
              <a:rPr 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support-vector machines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supervised learning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models with associated learning algorithms that analyze data used for classification and regression analysis.</a:t>
            </a:r>
          </a:p>
          <a:p>
            <a:pPr algn="just">
              <a:buClr>
                <a:srgbClr val="0000FF"/>
              </a:buClr>
              <a:buFont typeface="Wingdings" panose="05000000000000000000" pitchFamily="2" charset="2"/>
              <a:buChar char="q"/>
            </a:pPr>
            <a:r>
              <a:rPr lang="en-US" sz="18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SVM involve detection of </a:t>
            </a:r>
            <a:r>
              <a:rPr lang="en-IN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hyperplanes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which segregate data into classes.</a:t>
            </a:r>
          </a:p>
          <a:p>
            <a:pPr algn="just">
              <a:buClr>
                <a:srgbClr val="0000FF"/>
              </a:buClr>
              <a:buFont typeface="Wingdings" panose="05000000000000000000" pitchFamily="2" charset="2"/>
              <a:buChar char="q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Support vectors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the data points that lie closest to the decision surface (or hyperplane).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0000FF"/>
              </a:buClr>
              <a:buFont typeface="Wingdings" panose="05000000000000000000" pitchFamily="2" charset="2"/>
              <a:buChar char="q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SVMs are very versatile and are also capable of performing linear or nonlinear classification, regression, and outlier detection.</a:t>
            </a:r>
          </a:p>
        </p:txBody>
      </p:sp>
      <p:sp>
        <p:nvSpPr>
          <p:cNvPr id="4" name="Rectangle 3"/>
          <p:cNvSpPr>
            <a:spLocks noChangeAspect="1" noChangeArrowheads="1"/>
          </p:cNvSpPr>
          <p:nvPr/>
        </p:nvSpPr>
        <p:spPr bwMode="auto">
          <a:xfrm>
            <a:off x="-22225" y="3808413"/>
            <a:ext cx="2374900" cy="133508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fontAlgn="auto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I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010668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4800" y="285750"/>
            <a:ext cx="8229600" cy="857250"/>
          </a:xfrm>
        </p:spPr>
        <p:txBody>
          <a:bodyPr/>
          <a:lstStyle/>
          <a:p>
            <a:pPr algn="ctr" eaLnBrk="1" hangingPunct="1"/>
            <a:r>
              <a:rPr lang="en-GB" alt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Class Problem: Linear Separable Case</a:t>
            </a:r>
            <a:endParaRPr lang="en-US" altLang="en-US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1981200" y="3638550"/>
            <a:ext cx="24384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981200" y="1733550"/>
            <a:ext cx="0" cy="190500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2133600" y="2190750"/>
            <a:ext cx="1524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2414005" y="1828800"/>
            <a:ext cx="1524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2209800" y="2014366"/>
            <a:ext cx="1524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2053563" y="2392214"/>
            <a:ext cx="1524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2324100" y="2290111"/>
            <a:ext cx="1524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2667001" y="2114550"/>
            <a:ext cx="1524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2414005" y="2052466"/>
            <a:ext cx="1524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2100160" y="2599434"/>
            <a:ext cx="1524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2819400" y="1866900"/>
            <a:ext cx="1524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2275310" y="2497811"/>
            <a:ext cx="1524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1967769" y="1733549"/>
            <a:ext cx="1524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590801" y="2238375"/>
            <a:ext cx="1524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2590801" y="2445389"/>
            <a:ext cx="1524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2857502" y="2276475"/>
            <a:ext cx="1524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2252560" y="2751834"/>
            <a:ext cx="1524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3124200" y="2392214"/>
            <a:ext cx="1524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3176005" y="2022315"/>
            <a:ext cx="1524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2779929" y="2640756"/>
            <a:ext cx="1524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2476500" y="2634553"/>
            <a:ext cx="1524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2076450" y="3015382"/>
            <a:ext cx="1524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2362200" y="3333750"/>
            <a:ext cx="128005" cy="76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2141001" y="3457505"/>
            <a:ext cx="128005" cy="76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2545026" y="3354616"/>
            <a:ext cx="128005" cy="76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2792126" y="3046355"/>
            <a:ext cx="128005" cy="76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2526798" y="3138265"/>
            <a:ext cx="128005" cy="76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2514600" y="3486150"/>
            <a:ext cx="128005" cy="76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2916294" y="3263924"/>
            <a:ext cx="128005" cy="76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3203414" y="3403115"/>
            <a:ext cx="128005" cy="76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3039365" y="2927398"/>
            <a:ext cx="128005" cy="76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3581400" y="2857435"/>
            <a:ext cx="128005" cy="76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3401725" y="3062682"/>
            <a:ext cx="128005" cy="76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3218079" y="3100165"/>
            <a:ext cx="128005" cy="76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3554125" y="3215082"/>
            <a:ext cx="128005" cy="76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3706525" y="3367482"/>
            <a:ext cx="128005" cy="76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3858925" y="3519882"/>
            <a:ext cx="128005" cy="76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3355402" y="3316516"/>
            <a:ext cx="128005" cy="76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2881895" y="3458792"/>
            <a:ext cx="128005" cy="76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3327857" y="2666265"/>
            <a:ext cx="128005" cy="76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94632" y="1896760"/>
            <a:ext cx="2502402" cy="146791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1667765" y="2004617"/>
            <a:ext cx="3285235" cy="129069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1839215" y="1581150"/>
            <a:ext cx="2504185" cy="214330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 Box 53"/>
          <p:cNvSpPr txBox="1">
            <a:spLocks noChangeArrowheads="1"/>
          </p:cNvSpPr>
          <p:nvPr/>
        </p:nvSpPr>
        <p:spPr bwMode="auto">
          <a:xfrm>
            <a:off x="5943600" y="2190750"/>
            <a:ext cx="2500313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defTabSz="449263">
              <a:buClr>
                <a:srgbClr val="0000FF"/>
              </a:buClr>
              <a:buFont typeface="Wingdings" panose="05000000000000000000" pitchFamily="2" charset="2"/>
              <a:buChar char="q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decision boundaries can separate these two classes.</a:t>
            </a:r>
          </a:p>
          <a:p>
            <a:pPr marL="220663" indent="-220663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Which one should we choose?</a:t>
            </a:r>
          </a:p>
        </p:txBody>
      </p:sp>
      <p:grpSp>
        <p:nvGrpSpPr>
          <p:cNvPr id="65" name="Group 64"/>
          <p:cNvGrpSpPr/>
          <p:nvPr/>
        </p:nvGrpSpPr>
        <p:grpSpPr>
          <a:xfrm>
            <a:off x="609600" y="1733550"/>
            <a:ext cx="1618702" cy="707886"/>
            <a:chOff x="612117" y="1730778"/>
            <a:chExt cx="1618702" cy="707886"/>
          </a:xfrm>
        </p:grpSpPr>
        <p:sp>
          <p:nvSpPr>
            <p:cNvPr id="62" name="Text Box 10"/>
            <p:cNvSpPr txBox="1">
              <a:spLocks noChangeArrowheads="1"/>
            </p:cNvSpPr>
            <p:nvPr/>
          </p:nvSpPr>
          <p:spPr bwMode="auto">
            <a:xfrm>
              <a:off x="612117" y="1730778"/>
              <a:ext cx="1618702" cy="707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  <a:buClr>
                  <a:schemeClr val="tx1"/>
                </a:buClr>
              </a:pPr>
              <a:r>
                <a:rPr lang="en-US" altLang="zh-CN" sz="16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Denotes +1</a:t>
              </a:r>
            </a:p>
            <a:p>
              <a:pPr algn="ctr">
                <a:spcBef>
                  <a:spcPct val="50000"/>
                </a:spcBef>
                <a:buClr>
                  <a:schemeClr val="tx1"/>
                </a:buClr>
              </a:pPr>
              <a:r>
                <a:rPr lang="en-US" altLang="zh-CN" sz="16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Denotes -1</a:t>
              </a:r>
            </a:p>
          </p:txBody>
        </p:sp>
        <p:sp>
          <p:nvSpPr>
            <p:cNvPr id="63" name="Oval 62"/>
            <p:cNvSpPr/>
            <p:nvPr/>
          </p:nvSpPr>
          <p:spPr>
            <a:xfrm>
              <a:off x="682787" y="1866900"/>
              <a:ext cx="1524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4" name="Rounded Rectangle 63"/>
            <p:cNvSpPr/>
            <p:nvPr/>
          </p:nvSpPr>
          <p:spPr>
            <a:xfrm>
              <a:off x="703068" y="2240570"/>
              <a:ext cx="128005" cy="762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3" name="AutoShape 16"/>
          <p:cNvSpPr>
            <a:spLocks noChangeArrowheads="1"/>
          </p:cNvSpPr>
          <p:nvPr/>
        </p:nvSpPr>
        <p:spPr bwMode="auto">
          <a:xfrm>
            <a:off x="2286000" y="1352550"/>
            <a:ext cx="855019" cy="371513"/>
          </a:xfrm>
          <a:prstGeom prst="roundRect">
            <a:avLst>
              <a:gd name="adj" fmla="val 398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ahoma" panose="020B0604030504040204" pitchFamily="34" charset="0"/>
              <a:buNone/>
            </a:pPr>
            <a:r>
              <a:rPr lang="en-GB" altLang="en-US" sz="1800" dirty="0">
                <a:cs typeface="Times New Roman" panose="02020603050405020304" pitchFamily="18" charset="0"/>
              </a:rPr>
              <a:t>Class 1</a:t>
            </a:r>
          </a:p>
        </p:txBody>
      </p:sp>
      <p:sp>
        <p:nvSpPr>
          <p:cNvPr id="54" name="AutoShape 17"/>
          <p:cNvSpPr>
            <a:spLocks noChangeArrowheads="1"/>
          </p:cNvSpPr>
          <p:nvPr/>
        </p:nvSpPr>
        <p:spPr bwMode="auto">
          <a:xfrm>
            <a:off x="4038600" y="2952750"/>
            <a:ext cx="855019" cy="371513"/>
          </a:xfrm>
          <a:prstGeom prst="roundRect">
            <a:avLst>
              <a:gd name="adj" fmla="val 398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ahoma" panose="020B0604030504040204" pitchFamily="34" charset="0"/>
              <a:buNone/>
            </a:pPr>
            <a:r>
              <a:rPr lang="en-GB" altLang="en-US" sz="1800" dirty="0">
                <a:cs typeface="Times New Roman" panose="02020603050405020304" pitchFamily="18" charset="0"/>
              </a:rPr>
              <a:t>Class 2</a:t>
            </a:r>
          </a:p>
        </p:txBody>
      </p:sp>
      <p:sp>
        <p:nvSpPr>
          <p:cNvPr id="55" name="Rectangle 54"/>
          <p:cNvSpPr>
            <a:spLocks noChangeAspect="1" noChangeArrowheads="1"/>
          </p:cNvSpPr>
          <p:nvPr/>
        </p:nvSpPr>
        <p:spPr bwMode="auto">
          <a:xfrm>
            <a:off x="-22225" y="3808413"/>
            <a:ext cx="2374900" cy="133508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fontAlgn="auto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I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Text Box 53"/>
          <p:cNvSpPr txBox="1">
            <a:spLocks noChangeArrowheads="1"/>
          </p:cNvSpPr>
          <p:nvPr/>
        </p:nvSpPr>
        <p:spPr bwMode="auto">
          <a:xfrm>
            <a:off x="5943600" y="1200150"/>
            <a:ext cx="250031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defTabSz="449263">
              <a:buClr>
                <a:srgbClr val="0000FF"/>
              </a:buClr>
              <a:buFont typeface="Wingdings" panose="05000000000000000000" pitchFamily="2" charset="2"/>
              <a:buChar char="q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Linearly separable </a:t>
            </a:r>
            <a:r>
              <a: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binary sets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28650" y="274638"/>
            <a:ext cx="7886700" cy="696912"/>
          </a:xfrm>
        </p:spPr>
        <p:txBody>
          <a:bodyPr/>
          <a:lstStyle/>
          <a:p>
            <a:pPr algn="ctr" eaLnBrk="1" hangingPunct="1"/>
            <a:r>
              <a:rPr lang="en-US" altLang="zh-CN" sz="2400" b="1" u="sng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Classifier Margin</a:t>
            </a:r>
            <a:endParaRPr lang="en-US" altLang="en-US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1981200" y="3638550"/>
            <a:ext cx="24384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981200" y="1733550"/>
            <a:ext cx="0" cy="190500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2133600" y="2190750"/>
            <a:ext cx="1524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2414005" y="1828800"/>
            <a:ext cx="1524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2209800" y="2014366"/>
            <a:ext cx="1524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2053563" y="2392214"/>
            <a:ext cx="1524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2324100" y="2290111"/>
            <a:ext cx="1524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2667001" y="2114550"/>
            <a:ext cx="1524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2414005" y="2052466"/>
            <a:ext cx="1524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2100160" y="2599434"/>
            <a:ext cx="1524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2819400" y="1866900"/>
            <a:ext cx="1524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2275310" y="2497811"/>
            <a:ext cx="1524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1967769" y="1733549"/>
            <a:ext cx="1524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2590801" y="2238375"/>
            <a:ext cx="1524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2590801" y="2445389"/>
            <a:ext cx="1524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2857502" y="2276475"/>
            <a:ext cx="1524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252560" y="2751834"/>
            <a:ext cx="1524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3124200" y="2392214"/>
            <a:ext cx="1524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3176005" y="2022315"/>
            <a:ext cx="1524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2779929" y="2640756"/>
            <a:ext cx="1524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2476500" y="2634553"/>
            <a:ext cx="1524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2076450" y="3015382"/>
            <a:ext cx="1524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2362200" y="3333750"/>
            <a:ext cx="128005" cy="76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2141001" y="3457505"/>
            <a:ext cx="128005" cy="76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2545026" y="3354616"/>
            <a:ext cx="128005" cy="76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2792126" y="3046355"/>
            <a:ext cx="128005" cy="76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2526798" y="3138265"/>
            <a:ext cx="128005" cy="76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2514600" y="3486150"/>
            <a:ext cx="128005" cy="76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2916294" y="3263924"/>
            <a:ext cx="128005" cy="76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3203414" y="3403115"/>
            <a:ext cx="128005" cy="76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3039365" y="2927398"/>
            <a:ext cx="128005" cy="76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3581400" y="2857435"/>
            <a:ext cx="128005" cy="76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3401725" y="3062682"/>
            <a:ext cx="128005" cy="76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3218079" y="3100165"/>
            <a:ext cx="128005" cy="76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3554125" y="3215082"/>
            <a:ext cx="128005" cy="76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3706525" y="3367482"/>
            <a:ext cx="128005" cy="76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3858925" y="3519882"/>
            <a:ext cx="128005" cy="76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3355402" y="3316516"/>
            <a:ext cx="128005" cy="76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2881895" y="3458792"/>
            <a:ext cx="128005" cy="76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3327857" y="2666265"/>
            <a:ext cx="128005" cy="76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189" name="Group 7188"/>
          <p:cNvGrpSpPr/>
          <p:nvPr/>
        </p:nvGrpSpPr>
        <p:grpSpPr>
          <a:xfrm rot="20993278">
            <a:off x="1451215" y="1862131"/>
            <a:ext cx="3117370" cy="1579430"/>
            <a:chOff x="1582352" y="1924475"/>
            <a:chExt cx="3117370" cy="1579430"/>
          </a:xfrm>
        </p:grpSpPr>
        <p:sp>
          <p:nvSpPr>
            <p:cNvPr id="2" name="Rectangle 1"/>
            <p:cNvSpPr/>
            <p:nvPr/>
          </p:nvSpPr>
          <p:spPr>
            <a:xfrm rot="19773524" flipV="1">
              <a:off x="1582352" y="2691331"/>
              <a:ext cx="3117370" cy="45719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4" name="Straight Connector 43"/>
            <p:cNvCxnSpPr>
              <a:stCxn id="2" idx="1"/>
              <a:endCxn id="2" idx="3"/>
            </p:cNvCxnSpPr>
            <p:nvPr/>
          </p:nvCxnSpPr>
          <p:spPr>
            <a:xfrm flipV="1">
              <a:off x="1797218" y="1924475"/>
              <a:ext cx="2687637" cy="157943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4" name="Text Box 54"/>
          <p:cNvSpPr txBox="1">
            <a:spLocks noChangeArrowheads="1"/>
          </p:cNvSpPr>
          <p:nvPr/>
        </p:nvSpPr>
        <p:spPr bwMode="auto">
          <a:xfrm>
            <a:off x="5367394" y="2366311"/>
            <a:ext cx="2739363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buClr>
                <a:schemeClr val="tx1"/>
              </a:buClr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Define the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margin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of a linear classifier as the width that the boundary could be increased by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before hitting a data point.</a:t>
            </a:r>
          </a:p>
        </p:txBody>
      </p:sp>
      <p:cxnSp>
        <p:nvCxnSpPr>
          <p:cNvPr id="7195" name="Straight Arrow Connector 7194"/>
          <p:cNvCxnSpPr/>
          <p:nvPr/>
        </p:nvCxnSpPr>
        <p:spPr>
          <a:xfrm flipH="1" flipV="1">
            <a:off x="3230277" y="2468414"/>
            <a:ext cx="2175628" cy="1170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endCxn id="30" idx="1"/>
          </p:cNvCxnSpPr>
          <p:nvPr/>
        </p:nvCxnSpPr>
        <p:spPr>
          <a:xfrm flipH="1" flipV="1">
            <a:off x="2526798" y="3176365"/>
            <a:ext cx="2879107" cy="458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4" name="Group 103"/>
          <p:cNvGrpSpPr/>
          <p:nvPr/>
        </p:nvGrpSpPr>
        <p:grpSpPr>
          <a:xfrm>
            <a:off x="609601" y="1730739"/>
            <a:ext cx="1618702" cy="707886"/>
            <a:chOff x="609601" y="1730739"/>
            <a:chExt cx="1618702" cy="707886"/>
          </a:xfrm>
        </p:grpSpPr>
        <p:sp>
          <p:nvSpPr>
            <p:cNvPr id="105" name="Text Box 10"/>
            <p:cNvSpPr txBox="1">
              <a:spLocks noChangeArrowheads="1"/>
            </p:cNvSpPr>
            <p:nvPr/>
          </p:nvSpPr>
          <p:spPr bwMode="auto">
            <a:xfrm>
              <a:off x="609601" y="1730739"/>
              <a:ext cx="1618702" cy="707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  <a:buClr>
                  <a:schemeClr val="tx1"/>
                </a:buClr>
              </a:pPr>
              <a:r>
                <a:rPr lang="en-US" altLang="zh-CN" sz="16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Denotes +1</a:t>
              </a:r>
            </a:p>
            <a:p>
              <a:pPr algn="ctr">
                <a:spcBef>
                  <a:spcPct val="50000"/>
                </a:spcBef>
                <a:buClr>
                  <a:schemeClr val="tx1"/>
                </a:buClr>
              </a:pPr>
              <a:r>
                <a:rPr lang="en-US" altLang="zh-CN" sz="16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Denotes -1</a:t>
              </a:r>
            </a:p>
          </p:txBody>
        </p:sp>
        <p:sp>
          <p:nvSpPr>
            <p:cNvPr id="106" name="Oval 105"/>
            <p:cNvSpPr/>
            <p:nvPr/>
          </p:nvSpPr>
          <p:spPr>
            <a:xfrm>
              <a:off x="682787" y="1866900"/>
              <a:ext cx="1524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7" name="Rounded Rectangle 106"/>
            <p:cNvSpPr/>
            <p:nvPr/>
          </p:nvSpPr>
          <p:spPr>
            <a:xfrm>
              <a:off x="703068" y="2240570"/>
              <a:ext cx="128005" cy="762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4" name="Rectangle 53"/>
          <p:cNvSpPr>
            <a:spLocks noChangeAspect="1" noChangeArrowheads="1"/>
          </p:cNvSpPr>
          <p:nvPr/>
        </p:nvSpPr>
        <p:spPr bwMode="auto">
          <a:xfrm>
            <a:off x="-22225" y="3808413"/>
            <a:ext cx="2374900" cy="133508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fontAlgn="auto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I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lowchart: Decision 65"/>
          <p:cNvSpPr/>
          <p:nvPr/>
        </p:nvSpPr>
        <p:spPr>
          <a:xfrm rot="615168">
            <a:off x="2709310" y="2538163"/>
            <a:ext cx="287073" cy="219960"/>
          </a:xfrm>
          <a:prstGeom prst="flowChartDecisi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Flowchart: Decision 66"/>
          <p:cNvSpPr/>
          <p:nvPr/>
        </p:nvSpPr>
        <p:spPr>
          <a:xfrm rot="615168">
            <a:off x="2453827" y="3092011"/>
            <a:ext cx="287073" cy="219960"/>
          </a:xfrm>
          <a:prstGeom prst="flowChartDecisi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Flowchart: Decision 67"/>
          <p:cNvSpPr/>
          <p:nvPr/>
        </p:nvSpPr>
        <p:spPr>
          <a:xfrm rot="615168">
            <a:off x="3248322" y="2613508"/>
            <a:ext cx="287073" cy="219960"/>
          </a:xfrm>
          <a:prstGeom prst="flowChartDecisi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Rectangle 49"/>
          <p:cNvSpPr/>
          <p:nvPr/>
        </p:nvSpPr>
        <p:spPr>
          <a:xfrm rot="19764307">
            <a:off x="1507078" y="2691443"/>
            <a:ext cx="2946435" cy="1518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alt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Good Decision Boundary: Margin Should Be Large</a:t>
            </a:r>
            <a:endParaRPr lang="en-IN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1981200" y="3638550"/>
            <a:ext cx="24384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1981200" y="1733550"/>
            <a:ext cx="0" cy="190500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2133600" y="2190750"/>
            <a:ext cx="1524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2414005" y="1828800"/>
            <a:ext cx="1524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2209800" y="2014366"/>
            <a:ext cx="1524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2053563" y="2392214"/>
            <a:ext cx="1524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2324100" y="2290111"/>
            <a:ext cx="1524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2667001" y="2114550"/>
            <a:ext cx="1524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2414005" y="2052466"/>
            <a:ext cx="1524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2100160" y="2599434"/>
            <a:ext cx="1524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2819400" y="1866900"/>
            <a:ext cx="1524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2275310" y="2497811"/>
            <a:ext cx="1524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1967769" y="1733549"/>
            <a:ext cx="1524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2590801" y="2238375"/>
            <a:ext cx="1524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2590801" y="2445389"/>
            <a:ext cx="1524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2857502" y="2276475"/>
            <a:ext cx="1524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2252560" y="2751834"/>
            <a:ext cx="1524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3124200" y="2392214"/>
            <a:ext cx="1524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3176005" y="2022315"/>
            <a:ext cx="1524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2779929" y="2640756"/>
            <a:ext cx="1524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2476500" y="2634553"/>
            <a:ext cx="1524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2076450" y="3015382"/>
            <a:ext cx="1524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2362200" y="3333750"/>
            <a:ext cx="128005" cy="76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2141001" y="3457505"/>
            <a:ext cx="128005" cy="76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2545026" y="3354616"/>
            <a:ext cx="128005" cy="76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2792126" y="3046355"/>
            <a:ext cx="128005" cy="76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2526798" y="3138265"/>
            <a:ext cx="128005" cy="76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2514600" y="3486150"/>
            <a:ext cx="128005" cy="76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2916294" y="3263924"/>
            <a:ext cx="128005" cy="76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3203414" y="3403115"/>
            <a:ext cx="128005" cy="76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3039365" y="2927398"/>
            <a:ext cx="128005" cy="76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3581400" y="2857435"/>
            <a:ext cx="128005" cy="76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3401725" y="3062682"/>
            <a:ext cx="128005" cy="76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3218079" y="3100165"/>
            <a:ext cx="128005" cy="76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3554125" y="3215082"/>
            <a:ext cx="128005" cy="76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3706525" y="3367482"/>
            <a:ext cx="128005" cy="76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3858925" y="3519882"/>
            <a:ext cx="128005" cy="76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3355402" y="3316516"/>
            <a:ext cx="128005" cy="76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2881895" y="3458792"/>
            <a:ext cx="128005" cy="76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3327857" y="2666265"/>
            <a:ext cx="128005" cy="76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3" name="Straight Connector 42"/>
          <p:cNvCxnSpPr>
            <a:stCxn id="50" idx="1"/>
            <a:endCxn id="50" idx="3"/>
          </p:cNvCxnSpPr>
          <p:nvPr/>
        </p:nvCxnSpPr>
        <p:spPr>
          <a:xfrm flipV="1">
            <a:off x="1712169" y="2017538"/>
            <a:ext cx="2536254" cy="149963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6" name="Group 45"/>
          <p:cNvGrpSpPr/>
          <p:nvPr/>
        </p:nvGrpSpPr>
        <p:grpSpPr>
          <a:xfrm>
            <a:off x="609601" y="1730739"/>
            <a:ext cx="1618702" cy="707886"/>
            <a:chOff x="609601" y="1730739"/>
            <a:chExt cx="1618702" cy="707886"/>
          </a:xfrm>
        </p:grpSpPr>
        <p:sp>
          <p:nvSpPr>
            <p:cNvPr id="47" name="Text Box 10"/>
            <p:cNvSpPr txBox="1">
              <a:spLocks noChangeArrowheads="1"/>
            </p:cNvSpPr>
            <p:nvPr/>
          </p:nvSpPr>
          <p:spPr bwMode="auto">
            <a:xfrm>
              <a:off x="609601" y="1730739"/>
              <a:ext cx="1618702" cy="707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  <a:buClr>
                  <a:schemeClr val="tx1"/>
                </a:buClr>
              </a:pPr>
              <a:r>
                <a:rPr lang="en-US" altLang="zh-CN" sz="16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Denotes +1</a:t>
              </a:r>
            </a:p>
            <a:p>
              <a:pPr algn="ctr">
                <a:spcBef>
                  <a:spcPct val="50000"/>
                </a:spcBef>
                <a:buClr>
                  <a:schemeClr val="tx1"/>
                </a:buClr>
              </a:pPr>
              <a:r>
                <a:rPr lang="en-US" altLang="zh-CN" sz="16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Denotes -1</a:t>
              </a:r>
            </a:p>
          </p:txBody>
        </p:sp>
        <p:sp>
          <p:nvSpPr>
            <p:cNvPr id="48" name="Oval 47"/>
            <p:cNvSpPr/>
            <p:nvPr/>
          </p:nvSpPr>
          <p:spPr>
            <a:xfrm>
              <a:off x="682787" y="1866900"/>
              <a:ext cx="1524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Rounded Rectangle 48"/>
            <p:cNvSpPr/>
            <p:nvPr/>
          </p:nvSpPr>
          <p:spPr>
            <a:xfrm>
              <a:off x="703068" y="2240570"/>
              <a:ext cx="128005" cy="762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3" name="Text Box 53"/>
          <p:cNvSpPr txBox="1">
            <a:spLocks noChangeArrowheads="1"/>
          </p:cNvSpPr>
          <p:nvPr/>
        </p:nvSpPr>
        <p:spPr bwMode="auto">
          <a:xfrm>
            <a:off x="5182830" y="1999614"/>
            <a:ext cx="3122969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maximum margin linear</a:t>
            </a:r>
          </a:p>
          <a:p>
            <a:pPr algn="just"/>
            <a:r>
              <a:rPr lang="en-US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classifier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</a:t>
            </a:r>
            <a:r>
              <a:rPr lang="en-US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 classifier</a:t>
            </a:r>
          </a:p>
          <a:p>
            <a:pPr algn="just"/>
            <a:r>
              <a:rPr lang="en-US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the maximum margin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the simplest kind of</a:t>
            </a:r>
          </a:p>
          <a:p>
            <a:pPr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SVM (called an </a:t>
            </a:r>
            <a:r>
              <a:rPr lang="en-US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 SVM).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</a:p>
        </p:txBody>
      </p:sp>
      <p:sp>
        <p:nvSpPr>
          <p:cNvPr id="64" name="Text Box 51"/>
          <p:cNvSpPr txBox="1">
            <a:spLocks noChangeArrowheads="1"/>
          </p:cNvSpPr>
          <p:nvPr/>
        </p:nvSpPr>
        <p:spPr bwMode="auto">
          <a:xfrm>
            <a:off x="5438147" y="1489711"/>
            <a:ext cx="3200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b="1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0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000" b="1" i="1" dirty="0" err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</a:t>
            </a:r>
            <a:r>
              <a:rPr lang="en-US" altLang="zh-CN" sz="2000" i="1" dirty="0" err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,b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= sign(</a:t>
            </a:r>
            <a:r>
              <a:rPr lang="en-US" altLang="zh-CN" sz="2000" b="1" i="1" dirty="0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</a:t>
            </a:r>
            <a:r>
              <a: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 x</a:t>
            </a:r>
            <a:r>
              <a:rPr lang="en-US" altLang="zh-CN" sz="2000" i="1" dirty="0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 </a:t>
            </a:r>
            <a:r>
              <a:rPr lang="en-US" altLang="zh-CN" sz="2000" i="1" dirty="0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65" name="Text Box 54"/>
          <p:cNvSpPr txBox="1">
            <a:spLocks noChangeArrowheads="1"/>
          </p:cNvSpPr>
          <p:nvPr/>
        </p:nvSpPr>
        <p:spPr bwMode="auto">
          <a:xfrm>
            <a:off x="4537307" y="3596082"/>
            <a:ext cx="1760017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zh-CN" dirty="0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Support Vectors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are those data points that the margin pushes up against</a:t>
            </a:r>
          </a:p>
        </p:txBody>
      </p:sp>
      <p:cxnSp>
        <p:nvCxnSpPr>
          <p:cNvPr id="70" name="Straight Connector 69"/>
          <p:cNvCxnSpPr>
            <a:stCxn id="66" idx="1"/>
            <a:endCxn id="65" idx="0"/>
          </p:cNvCxnSpPr>
          <p:nvPr/>
        </p:nvCxnSpPr>
        <p:spPr>
          <a:xfrm>
            <a:off x="2711602" y="2622595"/>
            <a:ext cx="2705714" cy="973487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67" idx="2"/>
            <a:endCxn id="65" idx="0"/>
          </p:cNvCxnSpPr>
          <p:nvPr/>
        </p:nvCxnSpPr>
        <p:spPr>
          <a:xfrm>
            <a:off x="2577788" y="3310215"/>
            <a:ext cx="2839528" cy="285867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68" idx="2"/>
            <a:endCxn id="65" idx="0"/>
          </p:cNvCxnSpPr>
          <p:nvPr/>
        </p:nvCxnSpPr>
        <p:spPr>
          <a:xfrm>
            <a:off x="3372283" y="2831712"/>
            <a:ext cx="2045033" cy="76437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1" name="Text Box 51"/>
          <p:cNvSpPr txBox="1">
            <a:spLocks noChangeArrowheads="1"/>
          </p:cNvSpPr>
          <p:nvPr/>
        </p:nvSpPr>
        <p:spPr bwMode="auto">
          <a:xfrm>
            <a:off x="6858000" y="1546225"/>
            <a:ext cx="3200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69" name="Rectangle 68"/>
          <p:cNvSpPr>
            <a:spLocks noChangeAspect="1" noChangeArrowheads="1"/>
          </p:cNvSpPr>
          <p:nvPr/>
        </p:nvSpPr>
        <p:spPr bwMode="auto">
          <a:xfrm>
            <a:off x="-22225" y="3808413"/>
            <a:ext cx="2374900" cy="133508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fontAlgn="auto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I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4886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7" grpId="0" animBg="1"/>
      <p:bldP spid="68" grpId="0" animBg="1"/>
      <p:bldP spid="64" grpId="0"/>
      <p:bldP spid="65" grpId="0"/>
      <p:bldP spid="8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/>
        </p:nvSpPr>
        <p:spPr>
          <a:xfrm rot="19764307">
            <a:off x="1752609" y="2488932"/>
            <a:ext cx="2946435" cy="34546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2400" b="1" u="sng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How to calculate the distance from a point to a line?</a:t>
            </a:r>
            <a:endParaRPr lang="en-IN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1981200" y="3638550"/>
            <a:ext cx="21336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1981200" y="1733550"/>
            <a:ext cx="0" cy="190500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2133600" y="2190750"/>
            <a:ext cx="1524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2414005" y="1828800"/>
            <a:ext cx="1524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2209800" y="2014366"/>
            <a:ext cx="1524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2053563" y="2392214"/>
            <a:ext cx="1524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2324100" y="2290111"/>
            <a:ext cx="1524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2667001" y="2114550"/>
            <a:ext cx="1524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2414005" y="2052466"/>
            <a:ext cx="1524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2100160" y="2599434"/>
            <a:ext cx="1524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2819400" y="1866900"/>
            <a:ext cx="1524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2275310" y="2497811"/>
            <a:ext cx="1524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1967769" y="1733549"/>
            <a:ext cx="1524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2590801" y="2238375"/>
            <a:ext cx="1524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2590801" y="2445389"/>
            <a:ext cx="1524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2857502" y="2276475"/>
            <a:ext cx="1524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2252560" y="2751834"/>
            <a:ext cx="1524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3124200" y="2392214"/>
            <a:ext cx="1524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3176005" y="2022315"/>
            <a:ext cx="1524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2779929" y="2640756"/>
            <a:ext cx="1524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2476500" y="2634553"/>
            <a:ext cx="1524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2076450" y="3015382"/>
            <a:ext cx="1524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2362200" y="3333750"/>
            <a:ext cx="128005" cy="76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2141001" y="3457505"/>
            <a:ext cx="128005" cy="76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2545026" y="3354616"/>
            <a:ext cx="128005" cy="76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2792126" y="3046355"/>
            <a:ext cx="128005" cy="76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2526798" y="3138265"/>
            <a:ext cx="128005" cy="76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2514600" y="3486150"/>
            <a:ext cx="128005" cy="76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2916294" y="3263924"/>
            <a:ext cx="128005" cy="76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3203414" y="3403115"/>
            <a:ext cx="128005" cy="76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3039365" y="2927398"/>
            <a:ext cx="128005" cy="76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3581400" y="2857435"/>
            <a:ext cx="128005" cy="76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3401725" y="3062682"/>
            <a:ext cx="128005" cy="76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3218079" y="3100165"/>
            <a:ext cx="128005" cy="76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3554125" y="3215082"/>
            <a:ext cx="128005" cy="76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3706525" y="3367482"/>
            <a:ext cx="128005" cy="76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3858925" y="3519882"/>
            <a:ext cx="128005" cy="76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3355402" y="3316516"/>
            <a:ext cx="128005" cy="76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2881895" y="3458792"/>
            <a:ext cx="128005" cy="76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3327857" y="2666265"/>
            <a:ext cx="128005" cy="76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3" name="Straight Connector 42"/>
          <p:cNvCxnSpPr/>
          <p:nvPr/>
        </p:nvCxnSpPr>
        <p:spPr>
          <a:xfrm flipV="1">
            <a:off x="1981200" y="1885950"/>
            <a:ext cx="2536254" cy="149963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 Box 49"/>
          <p:cNvSpPr txBox="1">
            <a:spLocks noChangeArrowheads="1"/>
          </p:cNvSpPr>
          <p:nvPr/>
        </p:nvSpPr>
        <p:spPr bwMode="auto">
          <a:xfrm>
            <a:off x="5257800" y="1047750"/>
            <a:ext cx="38862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 of equation defining the decision surface separating the classes is a hyperplane of the form:  </a:t>
            </a:r>
          </a:p>
          <a:p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wx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+b = 0</a:t>
            </a:r>
          </a:p>
        </p:txBody>
      </p:sp>
      <p:cxnSp>
        <p:nvCxnSpPr>
          <p:cNvPr id="52" name="Straight Arrow Connector 51"/>
          <p:cNvCxnSpPr/>
          <p:nvPr/>
        </p:nvCxnSpPr>
        <p:spPr>
          <a:xfrm flipH="1" flipV="1">
            <a:off x="4419600" y="2034636"/>
            <a:ext cx="762000" cy="371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16" idx="4"/>
          </p:cNvCxnSpPr>
          <p:nvPr/>
        </p:nvCxnSpPr>
        <p:spPr>
          <a:xfrm>
            <a:off x="2667001" y="2314575"/>
            <a:ext cx="457199" cy="396178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 Box 48"/>
          <p:cNvSpPr txBox="1">
            <a:spLocks noChangeArrowheads="1"/>
          </p:cNvSpPr>
          <p:nvPr/>
        </p:nvSpPr>
        <p:spPr bwMode="auto">
          <a:xfrm>
            <a:off x="2404960" y="2155162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58" name="Line 53"/>
          <p:cNvSpPr>
            <a:spLocks noChangeShapeType="1"/>
          </p:cNvSpPr>
          <p:nvPr/>
        </p:nvSpPr>
        <p:spPr bwMode="auto">
          <a:xfrm flipH="1" flipV="1">
            <a:off x="1424301" y="2445388"/>
            <a:ext cx="295662" cy="451558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Line 54"/>
          <p:cNvSpPr>
            <a:spLocks noChangeShapeType="1"/>
          </p:cNvSpPr>
          <p:nvPr/>
        </p:nvSpPr>
        <p:spPr bwMode="auto">
          <a:xfrm>
            <a:off x="1700177" y="2866134"/>
            <a:ext cx="333346" cy="565881"/>
          </a:xfrm>
          <a:prstGeom prst="line">
            <a:avLst/>
          </a:prstGeom>
          <a:noFill/>
          <a:ln w="38100">
            <a:solidFill>
              <a:schemeClr val="tx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Text Box 55"/>
          <p:cNvSpPr txBox="1">
            <a:spLocks noChangeArrowheads="1"/>
          </p:cNvSpPr>
          <p:nvPr/>
        </p:nvSpPr>
        <p:spPr bwMode="auto">
          <a:xfrm>
            <a:off x="1130192" y="2060415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</a:t>
            </a:r>
          </a:p>
        </p:txBody>
      </p:sp>
      <p:sp>
        <p:nvSpPr>
          <p:cNvPr id="61" name="Text Box 52"/>
          <p:cNvSpPr txBox="1">
            <a:spLocks noChangeArrowheads="1"/>
          </p:cNvSpPr>
          <p:nvPr/>
        </p:nvSpPr>
        <p:spPr bwMode="auto">
          <a:xfrm>
            <a:off x="5678510" y="2269709"/>
            <a:ext cx="2627290" cy="1077218"/>
          </a:xfrm>
          <a:prstGeom prst="rect">
            <a:avLst/>
          </a:prstGeom>
          <a:noFill/>
          <a:ln w="12700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zh-CN" sz="1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– Vector</a:t>
            </a:r>
          </a:p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zh-CN" sz="1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– Normal Vector</a:t>
            </a:r>
          </a:p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zh-CN" sz="1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– bias</a:t>
            </a:r>
          </a:p>
        </p:txBody>
      </p:sp>
      <p:sp>
        <p:nvSpPr>
          <p:cNvPr id="57" name="Rectangle 56"/>
          <p:cNvSpPr>
            <a:spLocks noChangeAspect="1" noChangeArrowheads="1"/>
          </p:cNvSpPr>
          <p:nvPr/>
        </p:nvSpPr>
        <p:spPr bwMode="auto">
          <a:xfrm>
            <a:off x="-22225" y="3808413"/>
            <a:ext cx="2374900" cy="133508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fontAlgn="auto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I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4800600" y="3486150"/>
            <a:ext cx="4038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What is the distance expression for a point </a:t>
            </a:r>
            <a:r>
              <a:rPr lang="en-US" altLang="zh-CN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to a line </a:t>
            </a:r>
            <a:r>
              <a:rPr lang="en-US" altLang="zh-CN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wx</a:t>
            </a:r>
            <a:r>
              <a:rPr lang="en-US" altLang="zh-CN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+b= 0?</a:t>
            </a:r>
          </a:p>
        </p:txBody>
      </p:sp>
      <p:graphicFrame>
        <p:nvGraphicFramePr>
          <p:cNvPr id="63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0384142"/>
              </p:ext>
            </p:extLst>
          </p:nvPr>
        </p:nvGraphicFramePr>
        <p:xfrm>
          <a:off x="5410200" y="4171950"/>
          <a:ext cx="26416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549080" imgH="495000" progId="Equation.DSMT4">
                  <p:embed/>
                </p:oleObj>
              </mc:Choice>
              <mc:Fallback>
                <p:oleObj name="Equation" r:id="rId3" imgW="1549080" imgH="495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4171950"/>
                        <a:ext cx="26416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21419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33350"/>
            <a:ext cx="7886700" cy="993775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990600" y="1047750"/>
            <a:ext cx="8001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Clr>
                <a:srgbClr val="0000FF"/>
              </a:buClr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Margin of Separation 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 the separation between the hyperplane and the closest data point for a given weight vector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bias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buClr>
                <a:srgbClr val="0000FF"/>
              </a:buClr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Optimal Hyperplane (maximal margin): the particular hyperplane for which the margin of separation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maximized.</a:t>
            </a:r>
          </a:p>
          <a:p>
            <a:pPr marL="285750" indent="-285750" algn="just">
              <a:buClr>
                <a:srgbClr val="0000FF"/>
              </a:buClr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Thus, this can be written as :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n-NO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I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</a:t>
            </a:r>
            <a:r>
              <a:rPr lang="en-I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nn-NO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n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b ≥ 0 for di = +1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I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</a:t>
            </a:r>
            <a:r>
              <a:rPr lang="en-I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b &lt; 0 for di = –1</a:t>
            </a: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5562600" y="2266950"/>
            <a:ext cx="3200400" cy="2209800"/>
            <a:chOff x="2304" y="960"/>
            <a:chExt cx="3600" cy="2832"/>
          </a:xfrm>
        </p:grpSpPr>
        <p:grpSp>
          <p:nvGrpSpPr>
            <p:cNvPr id="5" name="Group 4"/>
            <p:cNvGrpSpPr>
              <a:grpSpLocks/>
            </p:cNvGrpSpPr>
            <p:nvPr/>
          </p:nvGrpSpPr>
          <p:grpSpPr bwMode="auto">
            <a:xfrm>
              <a:off x="2304" y="960"/>
              <a:ext cx="3600" cy="2832"/>
              <a:chOff x="672" y="576"/>
              <a:chExt cx="4272" cy="3295"/>
            </a:xfrm>
          </p:grpSpPr>
          <p:pic>
            <p:nvPicPr>
              <p:cNvPr id="10" name="Picture 5" descr="svm2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2" y="576"/>
                <a:ext cx="4272" cy="329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" name="Oval 6"/>
              <p:cNvSpPr>
                <a:spLocks noChangeArrowheads="1"/>
              </p:cNvSpPr>
              <p:nvPr/>
            </p:nvSpPr>
            <p:spPr bwMode="auto">
              <a:xfrm>
                <a:off x="1440" y="2064"/>
                <a:ext cx="144" cy="144"/>
              </a:xfrm>
              <a:prstGeom prst="ellipse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" name="Oval 7"/>
              <p:cNvSpPr>
                <a:spLocks noChangeArrowheads="1"/>
              </p:cNvSpPr>
              <p:nvPr/>
            </p:nvSpPr>
            <p:spPr bwMode="auto">
              <a:xfrm>
                <a:off x="1488" y="2352"/>
                <a:ext cx="144" cy="144"/>
              </a:xfrm>
              <a:prstGeom prst="ellipse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" name="Oval 8"/>
              <p:cNvSpPr>
                <a:spLocks noChangeArrowheads="1"/>
              </p:cNvSpPr>
              <p:nvPr/>
            </p:nvSpPr>
            <p:spPr bwMode="auto">
              <a:xfrm>
                <a:off x="2784" y="2976"/>
                <a:ext cx="144" cy="144"/>
              </a:xfrm>
              <a:prstGeom prst="ellipse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Oval 9"/>
              <p:cNvSpPr>
                <a:spLocks noChangeArrowheads="1"/>
              </p:cNvSpPr>
              <p:nvPr/>
            </p:nvSpPr>
            <p:spPr bwMode="auto">
              <a:xfrm>
                <a:off x="2208" y="2544"/>
                <a:ext cx="144" cy="144"/>
              </a:xfrm>
              <a:prstGeom prst="ellipse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Oval 10"/>
              <p:cNvSpPr>
                <a:spLocks noChangeArrowheads="1"/>
              </p:cNvSpPr>
              <p:nvPr/>
            </p:nvSpPr>
            <p:spPr bwMode="auto">
              <a:xfrm>
                <a:off x="2400" y="3120"/>
                <a:ext cx="144" cy="144"/>
              </a:xfrm>
              <a:prstGeom prst="ellipse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Oval 11"/>
              <p:cNvSpPr>
                <a:spLocks noChangeArrowheads="1"/>
              </p:cNvSpPr>
              <p:nvPr/>
            </p:nvSpPr>
            <p:spPr bwMode="auto">
              <a:xfrm>
                <a:off x="2640" y="3216"/>
                <a:ext cx="144" cy="144"/>
              </a:xfrm>
              <a:prstGeom prst="ellipse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Oval 12"/>
              <p:cNvSpPr>
                <a:spLocks noChangeArrowheads="1"/>
              </p:cNvSpPr>
              <p:nvPr/>
            </p:nvSpPr>
            <p:spPr bwMode="auto">
              <a:xfrm>
                <a:off x="1392" y="2688"/>
                <a:ext cx="144" cy="144"/>
              </a:xfrm>
              <a:prstGeom prst="ellipse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Oval 13"/>
              <p:cNvSpPr>
                <a:spLocks noChangeArrowheads="1"/>
              </p:cNvSpPr>
              <p:nvPr/>
            </p:nvSpPr>
            <p:spPr bwMode="auto">
              <a:xfrm>
                <a:off x="2064" y="2832"/>
                <a:ext cx="144" cy="144"/>
              </a:xfrm>
              <a:prstGeom prst="ellipse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Oval 14"/>
              <p:cNvSpPr>
                <a:spLocks noChangeArrowheads="1"/>
              </p:cNvSpPr>
              <p:nvPr/>
            </p:nvSpPr>
            <p:spPr bwMode="auto">
              <a:xfrm>
                <a:off x="2976" y="3696"/>
                <a:ext cx="144" cy="144"/>
              </a:xfrm>
              <a:prstGeom prst="ellipse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" name="Oval 15"/>
              <p:cNvSpPr>
                <a:spLocks noChangeArrowheads="1"/>
              </p:cNvSpPr>
              <p:nvPr/>
            </p:nvSpPr>
            <p:spPr bwMode="auto">
              <a:xfrm>
                <a:off x="2304" y="576"/>
                <a:ext cx="144" cy="144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Oval 16"/>
              <p:cNvSpPr>
                <a:spLocks noChangeArrowheads="1"/>
              </p:cNvSpPr>
              <p:nvPr/>
            </p:nvSpPr>
            <p:spPr bwMode="auto">
              <a:xfrm>
                <a:off x="3168" y="1056"/>
                <a:ext cx="144" cy="144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" name="Oval 17"/>
              <p:cNvSpPr>
                <a:spLocks noChangeArrowheads="1"/>
              </p:cNvSpPr>
              <p:nvPr/>
            </p:nvSpPr>
            <p:spPr bwMode="auto">
              <a:xfrm>
                <a:off x="3984" y="1440"/>
                <a:ext cx="144" cy="144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" name="Oval 18"/>
              <p:cNvSpPr>
                <a:spLocks noChangeArrowheads="1"/>
              </p:cNvSpPr>
              <p:nvPr/>
            </p:nvSpPr>
            <p:spPr bwMode="auto">
              <a:xfrm>
                <a:off x="3840" y="2208"/>
                <a:ext cx="144" cy="144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" name="Oval 19"/>
              <p:cNvSpPr>
                <a:spLocks noChangeArrowheads="1"/>
              </p:cNvSpPr>
              <p:nvPr/>
            </p:nvSpPr>
            <p:spPr bwMode="auto">
              <a:xfrm>
                <a:off x="2400" y="1248"/>
                <a:ext cx="144" cy="144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" name="Oval 20"/>
              <p:cNvSpPr>
                <a:spLocks noChangeArrowheads="1"/>
              </p:cNvSpPr>
              <p:nvPr/>
            </p:nvSpPr>
            <p:spPr bwMode="auto">
              <a:xfrm>
                <a:off x="2976" y="1680"/>
                <a:ext cx="144" cy="144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" name="Oval 21"/>
              <p:cNvSpPr>
                <a:spLocks noChangeArrowheads="1"/>
              </p:cNvSpPr>
              <p:nvPr/>
            </p:nvSpPr>
            <p:spPr bwMode="auto">
              <a:xfrm>
                <a:off x="3648" y="1968"/>
                <a:ext cx="144" cy="144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" name="Oval 22"/>
              <p:cNvSpPr>
                <a:spLocks noChangeArrowheads="1"/>
              </p:cNvSpPr>
              <p:nvPr/>
            </p:nvSpPr>
            <p:spPr bwMode="auto">
              <a:xfrm>
                <a:off x="2832" y="1392"/>
                <a:ext cx="144" cy="144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" name="Oval 23"/>
              <p:cNvSpPr>
                <a:spLocks noChangeArrowheads="1"/>
              </p:cNvSpPr>
              <p:nvPr/>
            </p:nvSpPr>
            <p:spPr bwMode="auto">
              <a:xfrm>
                <a:off x="2448" y="912"/>
                <a:ext cx="144" cy="144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" name="Line 24"/>
            <p:cNvSpPr>
              <a:spLocks noChangeShapeType="1"/>
            </p:cNvSpPr>
            <p:nvPr/>
          </p:nvSpPr>
          <p:spPr bwMode="auto">
            <a:xfrm flipV="1">
              <a:off x="3600" y="1680"/>
              <a:ext cx="336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Line 25"/>
            <p:cNvSpPr>
              <a:spLocks noChangeShapeType="1"/>
            </p:cNvSpPr>
            <p:nvPr/>
          </p:nvSpPr>
          <p:spPr bwMode="auto">
            <a:xfrm flipH="1">
              <a:off x="3312" y="2064"/>
              <a:ext cx="336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Rectangle 26"/>
            <p:cNvSpPr>
              <a:spLocks noChangeArrowheads="1"/>
            </p:cNvSpPr>
            <p:nvPr/>
          </p:nvSpPr>
          <p:spPr bwMode="auto">
            <a:xfrm>
              <a:off x="3697" y="1876"/>
              <a:ext cx="484" cy="4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d+</a:t>
              </a:r>
            </a:p>
          </p:txBody>
        </p:sp>
        <p:sp>
          <p:nvSpPr>
            <p:cNvPr id="9" name="Rectangle 27"/>
            <p:cNvSpPr>
              <a:spLocks noChangeArrowheads="1"/>
            </p:cNvSpPr>
            <p:nvPr/>
          </p:nvSpPr>
          <p:spPr bwMode="auto">
            <a:xfrm>
              <a:off x="3457" y="2212"/>
              <a:ext cx="424" cy="4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d-</a:t>
              </a:r>
            </a:p>
          </p:txBody>
        </p:sp>
      </p:grpSp>
      <p:sp>
        <p:nvSpPr>
          <p:cNvPr id="29" name="Rectangle 36"/>
          <p:cNvSpPr>
            <a:spLocks noChangeArrowheads="1"/>
          </p:cNvSpPr>
          <p:nvPr/>
        </p:nvSpPr>
        <p:spPr bwMode="auto">
          <a:xfrm>
            <a:off x="6096000" y="2114550"/>
            <a:ext cx="46679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</a:p>
        </p:txBody>
      </p:sp>
      <p:sp>
        <p:nvSpPr>
          <p:cNvPr id="30" name="Rectangle 37"/>
          <p:cNvSpPr>
            <a:spLocks noChangeArrowheads="1"/>
          </p:cNvSpPr>
          <p:nvPr/>
        </p:nvSpPr>
        <p:spPr bwMode="auto">
          <a:xfrm>
            <a:off x="5486400" y="2724150"/>
            <a:ext cx="46679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H2</a:t>
            </a:r>
          </a:p>
        </p:txBody>
      </p:sp>
      <p:sp>
        <p:nvSpPr>
          <p:cNvPr id="31" name="Rectangle 38"/>
          <p:cNvSpPr>
            <a:spLocks noChangeArrowheads="1"/>
          </p:cNvSpPr>
          <p:nvPr/>
        </p:nvSpPr>
        <p:spPr bwMode="auto">
          <a:xfrm>
            <a:off x="5867400" y="2419350"/>
            <a:ext cx="37061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</p:txBody>
      </p:sp>
      <p:sp>
        <p:nvSpPr>
          <p:cNvPr id="33" name="Rectangle 32"/>
          <p:cNvSpPr>
            <a:spLocks noChangeAspect="1" noChangeArrowheads="1"/>
          </p:cNvSpPr>
          <p:nvPr/>
        </p:nvSpPr>
        <p:spPr bwMode="auto">
          <a:xfrm>
            <a:off x="-22225" y="3808413"/>
            <a:ext cx="2374900" cy="133508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fontAlgn="auto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I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0802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4639"/>
            <a:ext cx="7886700" cy="620712"/>
          </a:xfrm>
        </p:spPr>
        <p:txBody>
          <a:bodyPr/>
          <a:lstStyle/>
          <a:p>
            <a:pPr algn="ctr"/>
            <a:r>
              <a:rPr lang="en-US" altLang="zh-CN" sz="2400" b="1" u="sng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Large-margin Decision Boundary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5491197" y="1629261"/>
            <a:ext cx="3505200" cy="1905000"/>
            <a:chOff x="2304" y="960"/>
            <a:chExt cx="3600" cy="2832"/>
          </a:xfrm>
        </p:grpSpPr>
        <p:grpSp>
          <p:nvGrpSpPr>
            <p:cNvPr id="4" name="Group 4"/>
            <p:cNvGrpSpPr>
              <a:grpSpLocks/>
            </p:cNvGrpSpPr>
            <p:nvPr/>
          </p:nvGrpSpPr>
          <p:grpSpPr bwMode="auto">
            <a:xfrm>
              <a:off x="2304" y="960"/>
              <a:ext cx="3600" cy="2832"/>
              <a:chOff x="672" y="576"/>
              <a:chExt cx="4272" cy="3295"/>
            </a:xfrm>
          </p:grpSpPr>
          <p:pic>
            <p:nvPicPr>
              <p:cNvPr id="9" name="Picture 5" descr="svm2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2" y="576"/>
                <a:ext cx="4272" cy="329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" name="Oval 6"/>
              <p:cNvSpPr>
                <a:spLocks noChangeArrowheads="1"/>
              </p:cNvSpPr>
              <p:nvPr/>
            </p:nvSpPr>
            <p:spPr bwMode="auto">
              <a:xfrm>
                <a:off x="1440" y="2064"/>
                <a:ext cx="144" cy="144"/>
              </a:xfrm>
              <a:prstGeom prst="ellipse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" name="Oval 7"/>
              <p:cNvSpPr>
                <a:spLocks noChangeArrowheads="1"/>
              </p:cNvSpPr>
              <p:nvPr/>
            </p:nvSpPr>
            <p:spPr bwMode="auto">
              <a:xfrm>
                <a:off x="1488" y="2352"/>
                <a:ext cx="144" cy="144"/>
              </a:xfrm>
              <a:prstGeom prst="ellipse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" name="Oval 8"/>
              <p:cNvSpPr>
                <a:spLocks noChangeArrowheads="1"/>
              </p:cNvSpPr>
              <p:nvPr/>
            </p:nvSpPr>
            <p:spPr bwMode="auto">
              <a:xfrm>
                <a:off x="2784" y="2976"/>
                <a:ext cx="144" cy="144"/>
              </a:xfrm>
              <a:prstGeom prst="ellipse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" name="Oval 9"/>
              <p:cNvSpPr>
                <a:spLocks noChangeArrowheads="1"/>
              </p:cNvSpPr>
              <p:nvPr/>
            </p:nvSpPr>
            <p:spPr bwMode="auto">
              <a:xfrm>
                <a:off x="2208" y="2544"/>
                <a:ext cx="144" cy="144"/>
              </a:xfrm>
              <a:prstGeom prst="ellipse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Oval 10"/>
              <p:cNvSpPr>
                <a:spLocks noChangeArrowheads="1"/>
              </p:cNvSpPr>
              <p:nvPr/>
            </p:nvSpPr>
            <p:spPr bwMode="auto">
              <a:xfrm>
                <a:off x="2400" y="3120"/>
                <a:ext cx="144" cy="144"/>
              </a:xfrm>
              <a:prstGeom prst="ellipse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Oval 11"/>
              <p:cNvSpPr>
                <a:spLocks noChangeArrowheads="1"/>
              </p:cNvSpPr>
              <p:nvPr/>
            </p:nvSpPr>
            <p:spPr bwMode="auto">
              <a:xfrm>
                <a:off x="2640" y="3216"/>
                <a:ext cx="144" cy="144"/>
              </a:xfrm>
              <a:prstGeom prst="ellipse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Oval 12"/>
              <p:cNvSpPr>
                <a:spLocks noChangeArrowheads="1"/>
              </p:cNvSpPr>
              <p:nvPr/>
            </p:nvSpPr>
            <p:spPr bwMode="auto">
              <a:xfrm>
                <a:off x="1392" y="2688"/>
                <a:ext cx="144" cy="144"/>
              </a:xfrm>
              <a:prstGeom prst="ellipse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Oval 13"/>
              <p:cNvSpPr>
                <a:spLocks noChangeArrowheads="1"/>
              </p:cNvSpPr>
              <p:nvPr/>
            </p:nvSpPr>
            <p:spPr bwMode="auto">
              <a:xfrm>
                <a:off x="2064" y="2832"/>
                <a:ext cx="144" cy="144"/>
              </a:xfrm>
              <a:prstGeom prst="ellipse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Oval 14"/>
              <p:cNvSpPr>
                <a:spLocks noChangeArrowheads="1"/>
              </p:cNvSpPr>
              <p:nvPr/>
            </p:nvSpPr>
            <p:spPr bwMode="auto">
              <a:xfrm>
                <a:off x="2976" y="3696"/>
                <a:ext cx="144" cy="144"/>
              </a:xfrm>
              <a:prstGeom prst="ellipse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Oval 15"/>
              <p:cNvSpPr>
                <a:spLocks noChangeArrowheads="1"/>
              </p:cNvSpPr>
              <p:nvPr/>
            </p:nvSpPr>
            <p:spPr bwMode="auto">
              <a:xfrm>
                <a:off x="2304" y="576"/>
                <a:ext cx="144" cy="144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" name="Oval 16"/>
              <p:cNvSpPr>
                <a:spLocks noChangeArrowheads="1"/>
              </p:cNvSpPr>
              <p:nvPr/>
            </p:nvSpPr>
            <p:spPr bwMode="auto">
              <a:xfrm>
                <a:off x="3168" y="1056"/>
                <a:ext cx="144" cy="144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Oval 17"/>
              <p:cNvSpPr>
                <a:spLocks noChangeArrowheads="1"/>
              </p:cNvSpPr>
              <p:nvPr/>
            </p:nvSpPr>
            <p:spPr bwMode="auto">
              <a:xfrm>
                <a:off x="3984" y="1440"/>
                <a:ext cx="144" cy="144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" name="Oval 18"/>
              <p:cNvSpPr>
                <a:spLocks noChangeArrowheads="1"/>
              </p:cNvSpPr>
              <p:nvPr/>
            </p:nvSpPr>
            <p:spPr bwMode="auto">
              <a:xfrm>
                <a:off x="3840" y="2208"/>
                <a:ext cx="144" cy="144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" name="Oval 19"/>
              <p:cNvSpPr>
                <a:spLocks noChangeArrowheads="1"/>
              </p:cNvSpPr>
              <p:nvPr/>
            </p:nvSpPr>
            <p:spPr bwMode="auto">
              <a:xfrm>
                <a:off x="2400" y="1248"/>
                <a:ext cx="144" cy="144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" name="Oval 20"/>
              <p:cNvSpPr>
                <a:spLocks noChangeArrowheads="1"/>
              </p:cNvSpPr>
              <p:nvPr/>
            </p:nvSpPr>
            <p:spPr bwMode="auto">
              <a:xfrm>
                <a:off x="2976" y="1680"/>
                <a:ext cx="144" cy="144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" name="Oval 21"/>
              <p:cNvSpPr>
                <a:spLocks noChangeArrowheads="1"/>
              </p:cNvSpPr>
              <p:nvPr/>
            </p:nvSpPr>
            <p:spPr bwMode="auto">
              <a:xfrm>
                <a:off x="3648" y="1968"/>
                <a:ext cx="144" cy="144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" name="Oval 22"/>
              <p:cNvSpPr>
                <a:spLocks noChangeArrowheads="1"/>
              </p:cNvSpPr>
              <p:nvPr/>
            </p:nvSpPr>
            <p:spPr bwMode="auto">
              <a:xfrm>
                <a:off x="2832" y="1392"/>
                <a:ext cx="144" cy="144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" name="Oval 23"/>
              <p:cNvSpPr>
                <a:spLocks noChangeArrowheads="1"/>
              </p:cNvSpPr>
              <p:nvPr/>
            </p:nvSpPr>
            <p:spPr bwMode="auto">
              <a:xfrm>
                <a:off x="2448" y="912"/>
                <a:ext cx="144" cy="144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" name="Line 24"/>
            <p:cNvSpPr>
              <a:spLocks noChangeShapeType="1"/>
            </p:cNvSpPr>
            <p:nvPr/>
          </p:nvSpPr>
          <p:spPr bwMode="auto">
            <a:xfrm flipV="1">
              <a:off x="3600" y="1680"/>
              <a:ext cx="336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Line 25"/>
            <p:cNvSpPr>
              <a:spLocks noChangeShapeType="1"/>
            </p:cNvSpPr>
            <p:nvPr/>
          </p:nvSpPr>
          <p:spPr bwMode="auto">
            <a:xfrm flipH="1">
              <a:off x="3312" y="2064"/>
              <a:ext cx="336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Rectangle 26"/>
            <p:cNvSpPr>
              <a:spLocks noChangeArrowheads="1"/>
            </p:cNvSpPr>
            <p:nvPr/>
          </p:nvSpPr>
          <p:spPr bwMode="auto">
            <a:xfrm>
              <a:off x="3697" y="1876"/>
              <a:ext cx="442" cy="5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d+</a:t>
              </a:r>
            </a:p>
          </p:txBody>
        </p:sp>
        <p:sp>
          <p:nvSpPr>
            <p:cNvPr id="8" name="Rectangle 27"/>
            <p:cNvSpPr>
              <a:spLocks noChangeArrowheads="1"/>
            </p:cNvSpPr>
            <p:nvPr/>
          </p:nvSpPr>
          <p:spPr bwMode="auto">
            <a:xfrm>
              <a:off x="3457" y="2212"/>
              <a:ext cx="387" cy="5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d-</a:t>
              </a:r>
            </a:p>
          </p:txBody>
        </p:sp>
      </p:grpSp>
      <p:sp>
        <p:nvSpPr>
          <p:cNvPr id="28" name="Rectangle 27"/>
          <p:cNvSpPr/>
          <p:nvPr/>
        </p:nvSpPr>
        <p:spPr>
          <a:xfrm>
            <a:off x="609600" y="1047750"/>
            <a:ext cx="80010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The decision boundary should be as far away from the data of both classes as possible : </a:t>
            </a:r>
          </a:p>
          <a:p>
            <a:pPr marL="285750" indent="-285750">
              <a:buClr>
                <a:srgbClr val="0000FF"/>
              </a:buClr>
              <a:buFont typeface="Wingdings" panose="05000000000000000000" pitchFamily="2" charset="2"/>
              <a:buChar char="q"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We should maximize the margin, </a:t>
            </a:r>
          </a:p>
          <a:p>
            <a:pPr marL="285750" indent="-285750">
              <a:buClr>
                <a:srgbClr val="0000FF"/>
              </a:buClr>
              <a:buFont typeface="Wingdings" panose="05000000000000000000" pitchFamily="2" charset="2"/>
              <a:buChar char="q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distance between H and H1 is:</a:t>
            </a:r>
          </a:p>
          <a:p>
            <a:pPr>
              <a:buClr>
                <a:srgbClr val="0000FF"/>
              </a:buClr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|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w•x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+b|/||w|| = 1/||w||</a:t>
            </a:r>
          </a:p>
          <a:p>
            <a:pPr marL="285750" indent="-285750" algn="just">
              <a:buClr>
                <a:srgbClr val="0000FF"/>
              </a:buClr>
              <a:buFont typeface="Wingdings" panose="05000000000000000000" pitchFamily="2" charset="2"/>
              <a:buChar char="q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distance between H1 and H2 is: 2/||w||</a:t>
            </a:r>
          </a:p>
          <a:p>
            <a:pPr algn="just">
              <a:buClr>
                <a:srgbClr val="0000FF"/>
              </a:buClr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276600" y="3409950"/>
            <a:ext cx="5715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In order to maximize the margin, we need to minimize ||w||. With the  condition that there are no data points between H1 and H2 : </a:t>
            </a:r>
          </a:p>
          <a:p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+b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 +1 when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=+1 </a:t>
            </a:r>
          </a:p>
          <a:p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+b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 -1 when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=-1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Rectangle 36"/>
          <p:cNvSpPr>
            <a:spLocks noChangeArrowheads="1"/>
          </p:cNvSpPr>
          <p:nvPr/>
        </p:nvSpPr>
        <p:spPr bwMode="auto">
          <a:xfrm>
            <a:off x="6096000" y="1504950"/>
            <a:ext cx="46679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</a:p>
        </p:txBody>
      </p:sp>
      <p:sp>
        <p:nvSpPr>
          <p:cNvPr id="31" name="Rectangle 38"/>
          <p:cNvSpPr>
            <a:spLocks noChangeArrowheads="1"/>
          </p:cNvSpPr>
          <p:nvPr/>
        </p:nvSpPr>
        <p:spPr bwMode="auto">
          <a:xfrm>
            <a:off x="5867400" y="1733550"/>
            <a:ext cx="37061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</p:txBody>
      </p:sp>
      <p:sp>
        <p:nvSpPr>
          <p:cNvPr id="32" name="Rectangle 37"/>
          <p:cNvSpPr>
            <a:spLocks noChangeArrowheads="1"/>
          </p:cNvSpPr>
          <p:nvPr/>
        </p:nvSpPr>
        <p:spPr bwMode="auto">
          <a:xfrm>
            <a:off x="5410200" y="1962150"/>
            <a:ext cx="46679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H2</a:t>
            </a:r>
          </a:p>
        </p:txBody>
      </p:sp>
      <p:sp>
        <p:nvSpPr>
          <p:cNvPr id="33" name="Rectangle 32"/>
          <p:cNvSpPr>
            <a:spLocks noChangeAspect="1" noChangeArrowheads="1"/>
          </p:cNvSpPr>
          <p:nvPr/>
        </p:nvSpPr>
        <p:spPr bwMode="auto">
          <a:xfrm>
            <a:off x="-22225" y="3808413"/>
            <a:ext cx="2374900" cy="133508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fontAlgn="auto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I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135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4639"/>
            <a:ext cx="7886700" cy="620712"/>
          </a:xfrm>
        </p:spPr>
        <p:txBody>
          <a:bodyPr/>
          <a:lstStyle/>
          <a:p>
            <a:pPr algn="ctr"/>
            <a:r>
              <a:rPr lang="en-US" altLang="zh-CN" sz="2400" b="1" u="sng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Finding the Decision Boundary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971550"/>
            <a:ext cx="77724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rgbClr val="0000FF"/>
              </a:buClr>
              <a:buFont typeface="Wingdings" panose="05000000000000000000" pitchFamily="2" charset="2"/>
              <a:buChar char="q"/>
            </a:pPr>
            <a:r>
              <a:rPr lang="en-US" altLang="zh-CN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Let {</a:t>
            </a:r>
            <a:r>
              <a:rPr lang="en-US" altLang="zh-CN" i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..., </a:t>
            </a:r>
            <a:r>
              <a:rPr lang="en-US" altLang="zh-CN" i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} be our data set and let </a:t>
            </a:r>
            <a:r>
              <a:rPr lang="en-US" altLang="zh-CN" i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baseline="-25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Î   {1,-1} be the class label of </a:t>
            </a:r>
            <a:r>
              <a:rPr lang="en-US" altLang="zh-CN" i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i.</a:t>
            </a:r>
          </a:p>
          <a:p>
            <a:pPr marL="285750" indent="-285750">
              <a:buClr>
                <a:srgbClr val="0000FF"/>
              </a:buClr>
              <a:buFont typeface="Wingdings" panose="05000000000000000000" pitchFamily="2" charset="2"/>
              <a:buChar char="q"/>
            </a:pPr>
            <a:r>
              <a:rPr lang="en-US" altLang="zh-CN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The decision boundary should classify all points correctly</a:t>
            </a:r>
          </a:p>
          <a:p>
            <a:pPr marL="285750" indent="-285750">
              <a:buClr>
                <a:srgbClr val="0000FF"/>
              </a:buClr>
              <a:buFont typeface="Wingdings" panose="05000000000000000000" pitchFamily="2" charset="2"/>
              <a:buChar char="q"/>
            </a:pPr>
            <a:endParaRPr lang="en-US" altLang="zh-CN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Clr>
                <a:srgbClr val="0000FF"/>
              </a:buClr>
              <a:buFont typeface="Wingdings" panose="05000000000000000000" pitchFamily="2" charset="2"/>
              <a:buChar char="q"/>
            </a:pPr>
            <a:endParaRPr lang="en-US" altLang="zh-CN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Clr>
                <a:srgbClr val="0000FF"/>
              </a:buClr>
              <a:buFont typeface="Wingdings" panose="05000000000000000000" pitchFamily="2" charset="2"/>
              <a:buChar char="q"/>
            </a:pPr>
            <a:r>
              <a:rPr lang="en-US" altLang="zh-CN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To see this: when y=-1, (wx+b)&lt;1, when y=1, (wx+b)&gt;1.  </a:t>
            </a:r>
          </a:p>
          <a:p>
            <a:pPr>
              <a:buClr>
                <a:srgbClr val="0000FF"/>
              </a:buClr>
            </a:pPr>
            <a:r>
              <a:rPr lang="en-US" altLang="zh-CN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	For support vectors, y(wx+b)=1</a:t>
            </a:r>
          </a:p>
          <a:p>
            <a:pPr marL="285750" indent="-285750">
              <a:buClr>
                <a:srgbClr val="0000FF"/>
              </a:buClr>
              <a:buFont typeface="Wingdings" panose="05000000000000000000" pitchFamily="2" charset="2"/>
              <a:buChar char="q"/>
            </a:pPr>
            <a:r>
              <a:rPr lang="en-US" altLang="zh-CN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The decision boundary can be found by solving the following constrained optimization problem.</a:t>
            </a:r>
          </a:p>
          <a:p>
            <a:pPr marL="285750" indent="-285750">
              <a:buClr>
                <a:srgbClr val="0000FF"/>
              </a:buClr>
              <a:buFont typeface="Wingdings" panose="05000000000000000000" pitchFamily="2" charset="2"/>
              <a:buChar char="q"/>
            </a:pPr>
            <a:endParaRPr lang="en-US" altLang="zh-CN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>
            <a:spLocks noChangeAspect="1" noChangeArrowheads="1"/>
          </p:cNvSpPr>
          <p:nvPr/>
        </p:nvSpPr>
        <p:spPr bwMode="auto">
          <a:xfrm>
            <a:off x="-22225" y="3808413"/>
            <a:ext cx="2374900" cy="133508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fontAlgn="auto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I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76600" y="3808413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Subject to Y</a:t>
            </a:r>
            <a:r>
              <a:rPr lang="en-I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(w</a:t>
            </a:r>
            <a:r>
              <a:rPr lang="en-I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</a:t>
            </a:r>
            <a:r>
              <a:rPr lang="en-I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b) &gt;= 1  Ɐ</a:t>
            </a:r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IN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10000" y="314538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Minimize ½ ||w||</a:t>
            </a:r>
            <a:r>
              <a:rPr lang="en-I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819400" y="1629768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I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(w</a:t>
            </a:r>
            <a:r>
              <a:rPr lang="en-I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</a:t>
            </a:r>
            <a:r>
              <a:rPr lang="en-I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b) &gt;= 1               Ɐ</a:t>
            </a:r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IN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2526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4777</TotalTime>
  <Words>645</Words>
  <Application>Microsoft Office PowerPoint</Application>
  <PresentationFormat>On-screen Show (16:9)</PresentationFormat>
  <Paragraphs>87</Paragraphs>
  <Slides>10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Arial</vt:lpstr>
      <vt:lpstr>Calibri</vt:lpstr>
      <vt:lpstr>Calibri Light</vt:lpstr>
      <vt:lpstr>Garamond</vt:lpstr>
      <vt:lpstr>Monotype Corsiva</vt:lpstr>
      <vt:lpstr>Tahoma</vt:lpstr>
      <vt:lpstr>Times New Roman</vt:lpstr>
      <vt:lpstr>Wingdings</vt:lpstr>
      <vt:lpstr>Office Theme</vt:lpstr>
      <vt:lpstr>Equation</vt:lpstr>
      <vt:lpstr>Content</vt:lpstr>
      <vt:lpstr>Support vector Machine (SVM) </vt:lpstr>
      <vt:lpstr>Two Class Problem: Linear Separable Case</vt:lpstr>
      <vt:lpstr>Classifier Margin</vt:lpstr>
      <vt:lpstr>Good Decision Boundary: Margin Should Be Large</vt:lpstr>
      <vt:lpstr>How to calculate the distance from a point to a line?</vt:lpstr>
      <vt:lpstr> Definition</vt:lpstr>
      <vt:lpstr>Large-margin Decision Boundary</vt:lpstr>
      <vt:lpstr>Finding the Decision Boundary</vt:lpstr>
      <vt:lpstr>Thank  You</vt:lpstr>
    </vt:vector>
  </TitlesOfParts>
  <Company>&lt;arabianhorse&gt;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are the applications of Computers in pharmacy?</dc:title>
  <dc:creator>Naseem Ahmed Khan</dc:creator>
  <cp:lastModifiedBy>raghvendra Dwivedi</cp:lastModifiedBy>
  <cp:revision>795</cp:revision>
  <dcterms:created xsi:type="dcterms:W3CDTF">2010-08-24T00:35:57Z</dcterms:created>
  <dcterms:modified xsi:type="dcterms:W3CDTF">2021-04-18T16:06:51Z</dcterms:modified>
</cp:coreProperties>
</file>