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sldIdLst>
    <p:sldId id="256" r:id="rId2"/>
    <p:sldId id="257" r:id="rId3"/>
    <p:sldId id="334" r:id="rId4"/>
    <p:sldId id="258" r:id="rId5"/>
    <p:sldId id="330" r:id="rId6"/>
    <p:sldId id="331" r:id="rId7"/>
    <p:sldId id="332" r:id="rId8"/>
    <p:sldId id="33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FE870-12CD-4B9C-986D-CF2FEE9709B1}" type="datetimeFigureOut">
              <a:rPr lang="en-IN" smtClean="0"/>
              <a:t>07-10-2021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4D426-A1F4-4186-A938-8E0962F0DD2D}" type="slidenum">
              <a:rPr lang="en-IN" smtClean="0"/>
              <a:t>‹#›</a:t>
            </a:fld>
            <a:endParaRPr lang="en-IN"/>
          </a:p>
        </p:txBody>
      </p:sp>
    </p:spTree>
    <p:extLst>
      <p:ext uri="{BB962C8B-B14F-4D97-AF65-F5344CB8AC3E}">
        <p14:creationId xmlns:p14="http://schemas.microsoft.com/office/powerpoint/2010/main" val="341109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3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694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2267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148956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D5760AC-7E1E-42D1-9E94-33978A51E19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33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70797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2640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5898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106224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5760AC-7E1E-42D1-9E94-33978A51E19D}" type="slidenum">
              <a:rPr lang="en-IN" smtClean="0"/>
              <a:t>‹#›</a:t>
            </a:fld>
            <a:endParaRPr lang="en-IN" dirty="0"/>
          </a:p>
        </p:txBody>
      </p:sp>
    </p:spTree>
    <p:extLst>
      <p:ext uri="{BB962C8B-B14F-4D97-AF65-F5344CB8AC3E}">
        <p14:creationId xmlns:p14="http://schemas.microsoft.com/office/powerpoint/2010/main" val="96644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734A2-EEA7-4907-919F-6464D44C8BC4}" type="datetimeFigureOut">
              <a:rPr lang="en-IN" smtClean="0"/>
              <a:t>07-10-2021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D5760AC-7E1E-42D1-9E94-33978A51E19D}" type="slidenum">
              <a:rPr lang="en-IN" smtClean="0"/>
              <a:t>‹#›</a:t>
            </a:fld>
            <a:endParaRPr lang="en-IN" dirty="0"/>
          </a:p>
        </p:txBody>
      </p:sp>
    </p:spTree>
    <p:extLst>
      <p:ext uri="{BB962C8B-B14F-4D97-AF65-F5344CB8AC3E}">
        <p14:creationId xmlns:p14="http://schemas.microsoft.com/office/powerpoint/2010/main" val="310558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5734A2-EEA7-4907-919F-6464D44C8BC4}" type="datetimeFigureOut">
              <a:rPr lang="en-IN" smtClean="0"/>
              <a:t>07-10-2021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5760AC-7E1E-42D1-9E94-33978A51E19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1537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tisticssolutions.com/what-is-linear-regress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review.net/pdf?id=ryxB0Rtxx" TargetMode="External"/><Relationship Id="rId7" Type="http://schemas.openxmlformats.org/officeDocument/2006/relationships/image" Target="../media/image2.png"/><Relationship Id="rId2" Type="http://schemas.openxmlformats.org/officeDocument/2006/relationships/hyperlink" Target="https://missinglink.ai/guides/neural-network-concepts/7-types-neural-network-activation-functions-right/" TargetMode="External"/><Relationship Id="rId1" Type="http://schemas.openxmlformats.org/officeDocument/2006/relationships/slideLayout" Target="../slideLayouts/slideLayout2.xml"/><Relationship Id="rId6" Type="http://schemas.openxmlformats.org/officeDocument/2006/relationships/hyperlink" Target="https://en.wikipedia.org/wiki/Softmax_function" TargetMode="External"/><Relationship Id="rId5" Type="http://schemas.openxmlformats.org/officeDocument/2006/relationships/hyperlink" Target="https://en.wikipedia.org/wiki/Sigmoid_function" TargetMode="External"/><Relationship Id="rId4" Type="http://schemas.openxmlformats.org/officeDocument/2006/relationships/hyperlink" Target="https://machinelearningmastery.com/rectified-linear-activation-function-for-deep-learning-neural-network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penreview.net/pdf?id=ryxB0Rtxx" TargetMode="External"/><Relationship Id="rId7" Type="http://schemas.openxmlformats.org/officeDocument/2006/relationships/image" Target="../media/image2.png"/><Relationship Id="rId2" Type="http://schemas.openxmlformats.org/officeDocument/2006/relationships/hyperlink" Target="https://missinglink.ai/guides/neural-network-concepts/7-types-neural-network-activation-functions-right/" TargetMode="External"/><Relationship Id="rId1" Type="http://schemas.openxmlformats.org/officeDocument/2006/relationships/slideLayout" Target="../slideLayouts/slideLayout2.xml"/><Relationship Id="rId6" Type="http://schemas.openxmlformats.org/officeDocument/2006/relationships/hyperlink" Target="https://en.wikipedia.org/wiki/Softmax_function" TargetMode="External"/><Relationship Id="rId5" Type="http://schemas.openxmlformats.org/officeDocument/2006/relationships/hyperlink" Target="https://en.wikipedia.org/wiki/Sigmoid_function" TargetMode="External"/><Relationship Id="rId4" Type="http://schemas.openxmlformats.org/officeDocument/2006/relationships/hyperlink" Target="https://machinelearningmastery.com/rectified-linear-activation-function-for-deep-learning-neural-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C1C9-EBB9-4788-B77B-99686DB51D6B}"/>
              </a:ext>
            </a:extLst>
          </p:cNvPr>
          <p:cNvSpPr>
            <a:spLocks noGrp="1"/>
          </p:cNvSpPr>
          <p:nvPr>
            <p:ph type="ctrTitle"/>
          </p:nvPr>
        </p:nvSpPr>
        <p:spPr/>
        <p:txBody>
          <a:bodyPr>
            <a:normAutofit/>
          </a:bodyPr>
          <a:lstStyle/>
          <a:p>
            <a:pPr algn="ctr"/>
            <a:r>
              <a:rPr lang="en-US" sz="6600" b="1" dirty="0"/>
              <a:t>Neural Networks and the Universal Approximation Theorem</a:t>
            </a:r>
            <a:endParaRPr lang="en-IN" sz="6600" dirty="0"/>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24004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1EDE-2D78-4973-AC16-253445E1AAE6}"/>
              </a:ext>
            </a:extLst>
          </p:cNvPr>
          <p:cNvSpPr>
            <a:spLocks noGrp="1"/>
          </p:cNvSpPr>
          <p:nvPr>
            <p:ph type="title"/>
          </p:nvPr>
        </p:nvSpPr>
        <p:spPr>
          <a:xfrm>
            <a:off x="1209822" y="230327"/>
            <a:ext cx="10058400" cy="1450757"/>
          </a:xfrm>
        </p:spPr>
        <p:txBody>
          <a:bodyPr/>
          <a:lstStyle/>
          <a:p>
            <a:r>
              <a:rPr lang="en-IN" dirty="0"/>
              <a:t>Brief of what we have done till now</a:t>
            </a:r>
          </a:p>
        </p:txBody>
      </p:sp>
      <p:sp>
        <p:nvSpPr>
          <p:cNvPr id="3" name="Rectangle 2"/>
          <p:cNvSpPr/>
          <p:nvPr/>
        </p:nvSpPr>
        <p:spPr>
          <a:xfrm>
            <a:off x="1111348" y="1761856"/>
            <a:ext cx="9945858" cy="4524315"/>
          </a:xfrm>
          <a:prstGeom prst="rect">
            <a:avLst/>
          </a:prstGeom>
        </p:spPr>
        <p:txBody>
          <a:bodyPr wrap="square">
            <a:spAutoFit/>
          </a:bodyPr>
          <a:lstStyle/>
          <a:p>
            <a:pPr algn="just"/>
            <a:r>
              <a:rPr lang="en-IN" sz="2400" dirty="0"/>
              <a:t>Neural Network Components</a:t>
            </a:r>
          </a:p>
          <a:p>
            <a:r>
              <a:rPr lang="en-US" sz="2400" b="1" dirty="0"/>
              <a:t>Inputs</a:t>
            </a:r>
            <a:r>
              <a:rPr lang="en-US" sz="2400" dirty="0"/>
              <a:t>: Inputs are the set of values for which we need to predict the output value. They can be viewed as features or attributes in a dataset.</a:t>
            </a:r>
          </a:p>
          <a:p>
            <a:r>
              <a:rPr lang="en-US" sz="2400" b="1" dirty="0"/>
              <a:t>Weights: </a:t>
            </a:r>
            <a:r>
              <a:rPr lang="en-US" sz="2400" dirty="0"/>
              <a:t>weights are the real values that are associated with each feature which tells the importance of that feature in predicting the final value. (we will know more about in this article)</a:t>
            </a:r>
          </a:p>
          <a:p>
            <a:r>
              <a:rPr lang="en-US" sz="2400" b="1" dirty="0"/>
              <a:t>Bias: </a:t>
            </a:r>
            <a:r>
              <a:rPr lang="en-US" sz="2400" dirty="0"/>
              <a:t>Bias is used for shifting the activation function towards left or right, it can be referred to as a y-intercept in the line equation. (we will know more about this in this article)</a:t>
            </a:r>
          </a:p>
          <a:p>
            <a:r>
              <a:rPr lang="en-US" sz="2400" b="1" dirty="0"/>
              <a:t>Summation Function: </a:t>
            </a:r>
            <a:r>
              <a:rPr lang="en-US" sz="2400" dirty="0"/>
              <a:t>The work of the summation function is to bind the weights and inputs together and find their sum.</a:t>
            </a:r>
          </a:p>
          <a:p>
            <a:r>
              <a:rPr lang="en-US" sz="2400" b="1" dirty="0"/>
              <a:t>Activation Function:</a:t>
            </a:r>
            <a:r>
              <a:rPr lang="en-US" sz="2400" dirty="0"/>
              <a:t> It is used to introduce non-linearity in the model.</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48697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1EDE-2D78-4973-AC16-253445E1AAE6}"/>
              </a:ext>
            </a:extLst>
          </p:cNvPr>
          <p:cNvSpPr>
            <a:spLocks noGrp="1"/>
          </p:cNvSpPr>
          <p:nvPr>
            <p:ph type="title"/>
          </p:nvPr>
        </p:nvSpPr>
        <p:spPr>
          <a:xfrm>
            <a:off x="1209822" y="230327"/>
            <a:ext cx="10058400" cy="1450757"/>
          </a:xfrm>
        </p:spPr>
        <p:txBody>
          <a:bodyPr/>
          <a:lstStyle/>
          <a:p>
            <a:r>
              <a:rPr lang="en-IN" dirty="0"/>
              <a:t>Brief of what we have done till now</a:t>
            </a:r>
          </a:p>
        </p:txBody>
      </p:sp>
      <p:sp>
        <p:nvSpPr>
          <p:cNvPr id="3" name="Rectangle 2"/>
          <p:cNvSpPr/>
          <p:nvPr/>
        </p:nvSpPr>
        <p:spPr>
          <a:xfrm>
            <a:off x="1111348" y="1860332"/>
            <a:ext cx="9945858" cy="4893647"/>
          </a:xfrm>
          <a:prstGeom prst="rect">
            <a:avLst/>
          </a:prstGeom>
        </p:spPr>
        <p:txBody>
          <a:bodyPr wrap="square">
            <a:spAutoFit/>
          </a:bodyPr>
          <a:lstStyle/>
          <a:p>
            <a:pPr marL="342900" indent="-342900" algn="just">
              <a:buFont typeface="Wingdings" pitchFamily="2" charset="2"/>
              <a:buChar char="v"/>
            </a:pPr>
            <a:r>
              <a:rPr lang="en-US" sz="2400" dirty="0"/>
              <a:t>A </a:t>
            </a:r>
            <a:r>
              <a:rPr lang="en-US" sz="2400" b="1" dirty="0"/>
              <a:t>neural network </a:t>
            </a:r>
            <a:r>
              <a:rPr lang="en-US" sz="2400" dirty="0"/>
              <a:t>is simply a collection of Neurons(also known as activations), that are connected through various layers. It attempts to learn the mapping of input data to output data, on being provided a training set.</a:t>
            </a:r>
          </a:p>
          <a:p>
            <a:pPr marL="342900" indent="-342900" algn="just">
              <a:buFont typeface="Wingdings" pitchFamily="2" charset="2"/>
              <a:buChar char="v"/>
            </a:pPr>
            <a:r>
              <a:rPr lang="en-US" sz="2400" dirty="0"/>
              <a:t>The </a:t>
            </a:r>
            <a:r>
              <a:rPr lang="en-US" sz="2400" b="1" i="1" dirty="0"/>
              <a:t>training</a:t>
            </a:r>
            <a:r>
              <a:rPr lang="en-US" sz="2400" dirty="0"/>
              <a:t> of the neural network later facilitates the predictions made by it on a testing data of the same distribution. This mapping is attained by a set of trainable parameters called </a:t>
            </a:r>
            <a:r>
              <a:rPr lang="en-US" sz="2400" b="1" i="1" dirty="0"/>
              <a:t>weights</a:t>
            </a:r>
            <a:r>
              <a:rPr lang="en-US" sz="2400" dirty="0"/>
              <a:t>, distributed over different layers. </a:t>
            </a:r>
          </a:p>
          <a:p>
            <a:pPr marL="342900" indent="-342900" algn="just">
              <a:buFont typeface="Wingdings" pitchFamily="2" charset="2"/>
              <a:buChar char="v"/>
            </a:pPr>
            <a:r>
              <a:rPr lang="en-US" sz="2400" dirty="0"/>
              <a:t>The weights are </a:t>
            </a:r>
            <a:r>
              <a:rPr lang="en-US" sz="2400" b="1" i="1" dirty="0"/>
              <a:t>learned</a:t>
            </a:r>
            <a:r>
              <a:rPr lang="en-US" sz="2400" dirty="0"/>
              <a:t> by the </a:t>
            </a:r>
            <a:r>
              <a:rPr lang="en-US" sz="2400" b="1" u="sng" dirty="0" err="1"/>
              <a:t>backpropagation</a:t>
            </a:r>
            <a:r>
              <a:rPr lang="en-US" sz="2400" b="1" u="sng" dirty="0"/>
              <a:t> algorithm</a:t>
            </a:r>
            <a:r>
              <a:rPr lang="en-US" sz="2400" dirty="0"/>
              <a:t> whose aim is to minimize a loss function. </a:t>
            </a:r>
          </a:p>
          <a:p>
            <a:pPr marL="342900" indent="-342900" algn="just">
              <a:buFont typeface="Wingdings" pitchFamily="2" charset="2"/>
              <a:buChar char="v"/>
            </a:pPr>
            <a:r>
              <a:rPr lang="en-US" sz="2400" dirty="0"/>
              <a:t>A loss function measures how </a:t>
            </a:r>
            <a:r>
              <a:rPr lang="en-US" sz="2400" b="1" i="1" dirty="0"/>
              <a:t>distant </a:t>
            </a:r>
            <a:r>
              <a:rPr lang="en-US" sz="2400" dirty="0"/>
              <a:t>the predictions made by the network are from the actual values. Every layer in a neural network is followed by an activation layer that performs some additional operations on the neurons.</a:t>
            </a:r>
          </a:p>
          <a:p>
            <a:br>
              <a:rPr lang="en-US" sz="2400" dirty="0"/>
            </a:br>
            <a:endParaRPr lang="en-IN" sz="2400" dirty="0"/>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368557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r>
              <a:rPr lang="en-IN" dirty="0"/>
              <a:t>The Universal Approximation Theorem</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8"/>
            <a:ext cx="10058400" cy="4023360"/>
          </a:xfrm>
        </p:spPr>
        <p:txBody>
          <a:bodyPr>
            <a:normAutofit/>
          </a:bodyPr>
          <a:lstStyle/>
          <a:p>
            <a:pPr algn="just">
              <a:buFont typeface="Wingdings" pitchFamily="2" charset="2"/>
              <a:buChar char="v"/>
            </a:pPr>
            <a:r>
              <a:rPr lang="en-US" sz="2400" dirty="0"/>
              <a:t>Mathematically speaking, any neural network architecture aims at finding any mathematical function y= f(x) that can map attributes(x) to output(y). </a:t>
            </a:r>
          </a:p>
          <a:p>
            <a:pPr algn="just">
              <a:buFont typeface="Wingdings" pitchFamily="2" charset="2"/>
              <a:buChar char="v"/>
            </a:pPr>
            <a:r>
              <a:rPr lang="en-US" sz="2400" dirty="0"/>
              <a:t>The accuracy of this function i.e. mapping differs depending on the distribution of the dataset and the architecture of the network employed. </a:t>
            </a:r>
          </a:p>
          <a:p>
            <a:pPr algn="just">
              <a:buFont typeface="Wingdings" pitchFamily="2" charset="2"/>
              <a:buChar char="v"/>
            </a:pPr>
            <a:r>
              <a:rPr lang="en-US" sz="2400" dirty="0"/>
              <a:t>The function f(x) can be arbitrarily complex. </a:t>
            </a:r>
          </a:p>
          <a:p>
            <a:pPr algn="just">
              <a:buFont typeface="Wingdings" pitchFamily="2" charset="2"/>
              <a:buChar char="v"/>
            </a:pPr>
            <a:r>
              <a:rPr lang="en-US" sz="2400" dirty="0"/>
              <a:t>The Universal Approximation Theorem tells us that Neural Networks has a kind of </a:t>
            </a:r>
            <a:r>
              <a:rPr lang="en-US" sz="2400" b="1" i="1" dirty="0"/>
              <a:t>universality </a:t>
            </a:r>
            <a:r>
              <a:rPr lang="en-US" sz="2400" dirty="0"/>
              <a:t>i.e.</a:t>
            </a:r>
            <a:r>
              <a:rPr lang="en-US" sz="2400" b="1" i="1" dirty="0"/>
              <a:t> </a:t>
            </a:r>
            <a:r>
              <a:rPr lang="en-US" sz="2400" dirty="0"/>
              <a:t>no matter what f(x) is, there is a network that can approximately approach the result and do the job! This result holds for any number of inputs and outputs.</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202772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Universal Approximation Theorem</a:t>
            </a:r>
          </a:p>
        </p:txBody>
      </p:sp>
      <p:sp>
        <p:nvSpPr>
          <p:cNvPr id="3" name="Content Placeholder 2"/>
          <p:cNvSpPr>
            <a:spLocks noGrp="1"/>
          </p:cNvSpPr>
          <p:nvPr>
            <p:ph idx="1"/>
          </p:nvPr>
        </p:nvSpPr>
        <p:spPr>
          <a:xfrm>
            <a:off x="6991643" y="1845733"/>
            <a:ext cx="4164037" cy="4400321"/>
          </a:xfrm>
        </p:spPr>
        <p:txBody>
          <a:bodyPr>
            <a:normAutofit/>
          </a:bodyPr>
          <a:lstStyle/>
          <a:p>
            <a:pPr algn="just"/>
            <a:r>
              <a:rPr lang="en-US" dirty="0"/>
              <a:t>If we observe the neural network, considering the input attributes provided as height and width, our job is to predict the gender of the person. </a:t>
            </a:r>
          </a:p>
          <a:p>
            <a:pPr algn="just"/>
            <a:r>
              <a:rPr lang="en-US" dirty="0"/>
              <a:t>If we exclude all the activation layers from the example network, we realize that h₁ is a linear function of both weight and height with parameters w₁, w₂, and the bias term b₁. Therefore mathematically,</a:t>
            </a:r>
          </a:p>
          <a:p>
            <a:pPr algn="just"/>
            <a:r>
              <a:rPr lang="en-US" dirty="0"/>
              <a:t>h₁ = w₁*weight + w₂*height + b₁</a:t>
            </a:r>
          </a:p>
          <a:p>
            <a:pPr algn="just"/>
            <a:r>
              <a:rPr lang="en-US" dirty="0" err="1"/>
              <a:t>Similarily</a:t>
            </a:r>
            <a:r>
              <a:rPr lang="en-US" dirty="0"/>
              <a:t>,</a:t>
            </a:r>
          </a:p>
          <a:p>
            <a:pPr algn="just"/>
            <a:r>
              <a:rPr lang="en-US" dirty="0"/>
              <a:t>h2 = w₃*weight + w₄*height + b₂</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47" y="2380738"/>
            <a:ext cx="566964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66029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r>
              <a:rPr lang="en-IN" dirty="0"/>
              <a:t>The Universal Approximation Theorem</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8"/>
            <a:ext cx="10058400" cy="4023360"/>
          </a:xfrm>
        </p:spPr>
        <p:txBody>
          <a:bodyPr>
            <a:normAutofit/>
          </a:bodyPr>
          <a:lstStyle/>
          <a:p>
            <a:pPr algn="just">
              <a:buFont typeface="Wingdings" pitchFamily="2" charset="2"/>
              <a:buChar char="v"/>
            </a:pPr>
            <a:r>
              <a:rPr lang="en-US" sz="2400" dirty="0"/>
              <a:t>Going along these lines we realize that o1 is also a linear function of h₁ and h2, and therefore depends linearly on input attributes weight and height as well. </a:t>
            </a:r>
          </a:p>
          <a:p>
            <a:pPr algn="just">
              <a:buFont typeface="Wingdings" pitchFamily="2" charset="2"/>
              <a:buChar char="v"/>
            </a:pPr>
            <a:r>
              <a:rPr lang="en-US" sz="2400" dirty="0"/>
              <a:t>This essentially boils down to a </a:t>
            </a:r>
            <a:r>
              <a:rPr lang="en-US" sz="2400" u="sng" dirty="0">
                <a:hlinkClick r:id="rId2"/>
              </a:rPr>
              <a:t>linear regression</a:t>
            </a:r>
            <a:r>
              <a:rPr lang="en-US" sz="2400" dirty="0"/>
              <a:t> model. Does a linear function suffice at approaching the Universal Approximation Theorem? The answer is NO. This is where activation layers come into play. </a:t>
            </a:r>
          </a:p>
          <a:p>
            <a:pPr algn="just">
              <a:buFont typeface="Wingdings" pitchFamily="2" charset="2"/>
              <a:buChar char="v"/>
            </a:pPr>
            <a:r>
              <a:rPr lang="en-US" sz="2400" dirty="0"/>
              <a:t>An activation layer is applied right after a linear layer in the Neural Network to provide non-</a:t>
            </a:r>
            <a:r>
              <a:rPr lang="en-US" sz="2400" dirty="0" err="1"/>
              <a:t>linearities</a:t>
            </a:r>
            <a:r>
              <a:rPr lang="en-US" sz="2400" dirty="0"/>
              <a:t>. </a:t>
            </a:r>
          </a:p>
          <a:p>
            <a:pPr algn="just">
              <a:buFont typeface="Wingdings" pitchFamily="2" charset="2"/>
              <a:buChar char="v"/>
            </a:pPr>
            <a:r>
              <a:rPr lang="en-US" sz="2400" dirty="0"/>
              <a:t>Non-</a:t>
            </a:r>
            <a:r>
              <a:rPr lang="en-US" sz="2400" dirty="0" err="1"/>
              <a:t>linearities</a:t>
            </a:r>
            <a:r>
              <a:rPr lang="en-US" sz="2400" dirty="0"/>
              <a:t> help Neural Networks perform more complex tasks. </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3"/>
          <a:stretch>
            <a:fillRect/>
          </a:stretch>
        </p:blipFill>
        <p:spPr>
          <a:xfrm>
            <a:off x="10849944" y="0"/>
            <a:ext cx="1342056" cy="1342056"/>
          </a:xfrm>
          <a:prstGeom prst="rect">
            <a:avLst/>
          </a:prstGeom>
        </p:spPr>
      </p:pic>
    </p:spTree>
    <p:extLst>
      <p:ext uri="{BB962C8B-B14F-4D97-AF65-F5344CB8AC3E}">
        <p14:creationId xmlns:p14="http://schemas.microsoft.com/office/powerpoint/2010/main" val="184973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r>
              <a:rPr lang="en-IN" dirty="0"/>
              <a:t>The Universal Approximation Theorem</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8"/>
            <a:ext cx="10058400" cy="4023360"/>
          </a:xfrm>
        </p:spPr>
        <p:txBody>
          <a:bodyPr>
            <a:normAutofit/>
          </a:bodyPr>
          <a:lstStyle/>
          <a:p>
            <a:pPr algn="just">
              <a:buFont typeface="Wingdings" pitchFamily="2" charset="2"/>
              <a:buChar char="v"/>
            </a:pPr>
            <a:r>
              <a:rPr lang="en-US" sz="2400" dirty="0"/>
              <a:t>An activation layer operates on activations (h₁, h2 in this case) and modifies them according to the </a:t>
            </a:r>
            <a:r>
              <a:rPr lang="en-US" sz="2400" u="sng" dirty="0">
                <a:hlinkClick r:id="rId2"/>
              </a:rPr>
              <a:t>activation function</a:t>
            </a:r>
            <a:r>
              <a:rPr lang="en-US" sz="2400" dirty="0"/>
              <a:t> provided for that particular activation layer. </a:t>
            </a:r>
          </a:p>
          <a:p>
            <a:pPr algn="just">
              <a:buFont typeface="Wingdings" pitchFamily="2" charset="2"/>
              <a:buChar char="v"/>
            </a:pPr>
            <a:r>
              <a:rPr lang="en-US" sz="2400" dirty="0"/>
              <a:t>Activation functions are generally non-linear except for the </a:t>
            </a:r>
            <a:r>
              <a:rPr lang="en-US" sz="2400" u="sng" dirty="0">
                <a:hlinkClick r:id="rId3"/>
              </a:rPr>
              <a:t>identity function</a:t>
            </a:r>
            <a:r>
              <a:rPr lang="en-US" sz="2400" dirty="0"/>
              <a:t>. Some commonly used activation functions are </a:t>
            </a:r>
            <a:r>
              <a:rPr lang="en-US" sz="2400" u="sng" dirty="0" err="1">
                <a:hlinkClick r:id="rId4"/>
              </a:rPr>
              <a:t>ReLu</a:t>
            </a:r>
            <a:r>
              <a:rPr lang="en-US" sz="2400" dirty="0"/>
              <a:t>, </a:t>
            </a:r>
            <a:r>
              <a:rPr lang="en-US" sz="2400" u="sng" dirty="0">
                <a:hlinkClick r:id="rId5"/>
              </a:rPr>
              <a:t>sigmoid</a:t>
            </a:r>
            <a:r>
              <a:rPr lang="en-US" sz="2400" dirty="0"/>
              <a:t>, </a:t>
            </a:r>
            <a:r>
              <a:rPr lang="en-US" sz="2400" u="sng" dirty="0" err="1">
                <a:hlinkClick r:id="rId6"/>
              </a:rPr>
              <a:t>softmax</a:t>
            </a:r>
            <a:r>
              <a:rPr lang="en-US" sz="2400" dirty="0"/>
              <a:t>, etc. </a:t>
            </a:r>
          </a:p>
          <a:p>
            <a:pPr algn="just">
              <a:buFont typeface="Wingdings" pitchFamily="2" charset="2"/>
              <a:buChar char="v"/>
            </a:pPr>
            <a:r>
              <a:rPr lang="en-US" sz="2400" dirty="0"/>
              <a:t>With the introduction of non-</a:t>
            </a:r>
            <a:r>
              <a:rPr lang="en-US" sz="2400" dirty="0" err="1"/>
              <a:t>linearities</a:t>
            </a:r>
            <a:r>
              <a:rPr lang="en-US" sz="2400" dirty="0"/>
              <a:t> along with linear terms, it becomes possible for a neural network to model any given function approximately on having appropriate parameters(w₁, w₂, b₁, </a:t>
            </a:r>
            <a:r>
              <a:rPr lang="en-US" sz="2400" dirty="0" err="1"/>
              <a:t>etc</a:t>
            </a:r>
            <a:r>
              <a:rPr lang="en-US" sz="2400" dirty="0"/>
              <a:t> in this case). The parameters converge to </a:t>
            </a:r>
            <a:r>
              <a:rPr lang="en-US" sz="2400" i="1" dirty="0"/>
              <a:t>appropriateness </a:t>
            </a:r>
            <a:r>
              <a:rPr lang="en-US" sz="2400" dirty="0"/>
              <a:t>on training suitably.</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7"/>
          <a:stretch>
            <a:fillRect/>
          </a:stretch>
        </p:blipFill>
        <p:spPr>
          <a:xfrm>
            <a:off x="10849944" y="0"/>
            <a:ext cx="1342056" cy="1342056"/>
          </a:xfrm>
          <a:prstGeom prst="rect">
            <a:avLst/>
          </a:prstGeom>
        </p:spPr>
      </p:pic>
    </p:spTree>
    <p:extLst>
      <p:ext uri="{BB962C8B-B14F-4D97-AF65-F5344CB8AC3E}">
        <p14:creationId xmlns:p14="http://schemas.microsoft.com/office/powerpoint/2010/main" val="261958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B4F-F24F-469C-81C3-8F5040BF90DB}"/>
              </a:ext>
            </a:extLst>
          </p:cNvPr>
          <p:cNvSpPr>
            <a:spLocks noGrp="1"/>
          </p:cNvSpPr>
          <p:nvPr>
            <p:ph type="title"/>
          </p:nvPr>
        </p:nvSpPr>
        <p:spPr/>
        <p:txBody>
          <a:bodyPr/>
          <a:lstStyle/>
          <a:p>
            <a:r>
              <a:rPr lang="en-IN" dirty="0"/>
              <a:t>The Universal Approximation Theorem</a:t>
            </a:r>
          </a:p>
        </p:txBody>
      </p:sp>
      <p:sp>
        <p:nvSpPr>
          <p:cNvPr id="3" name="Content Placeholder 2">
            <a:extLst>
              <a:ext uri="{FF2B5EF4-FFF2-40B4-BE49-F238E27FC236}">
                <a16:creationId xmlns:a16="http://schemas.microsoft.com/office/drawing/2014/main" id="{3CFB16DA-4BC2-457C-97A9-78246A163492}"/>
              </a:ext>
            </a:extLst>
          </p:cNvPr>
          <p:cNvSpPr>
            <a:spLocks noGrp="1"/>
          </p:cNvSpPr>
          <p:nvPr>
            <p:ph idx="1"/>
          </p:nvPr>
        </p:nvSpPr>
        <p:spPr>
          <a:xfrm>
            <a:off x="1097280" y="1958278"/>
            <a:ext cx="10058400" cy="4023360"/>
          </a:xfrm>
        </p:spPr>
        <p:txBody>
          <a:bodyPr>
            <a:normAutofit/>
          </a:bodyPr>
          <a:lstStyle/>
          <a:p>
            <a:pPr algn="just">
              <a:buFont typeface="Wingdings" pitchFamily="2" charset="2"/>
              <a:buChar char="v"/>
            </a:pPr>
            <a:r>
              <a:rPr lang="en-US" sz="2400" dirty="0"/>
              <a:t>An activation layer operates on activations (h₁, h2 in this case) and modifies them according to the </a:t>
            </a:r>
            <a:r>
              <a:rPr lang="en-US" sz="2400" u="sng" dirty="0">
                <a:hlinkClick r:id="rId2"/>
              </a:rPr>
              <a:t>activation function</a:t>
            </a:r>
            <a:r>
              <a:rPr lang="en-US" sz="2400" dirty="0"/>
              <a:t> provided for that particular activation layer. </a:t>
            </a:r>
          </a:p>
          <a:p>
            <a:pPr algn="just">
              <a:buFont typeface="Wingdings" pitchFamily="2" charset="2"/>
              <a:buChar char="v"/>
            </a:pPr>
            <a:r>
              <a:rPr lang="en-US" sz="2400" dirty="0"/>
              <a:t>Activation functions are generally non-linear except for the </a:t>
            </a:r>
            <a:r>
              <a:rPr lang="en-US" sz="2400" u="sng" dirty="0">
                <a:hlinkClick r:id="rId3"/>
              </a:rPr>
              <a:t>identity function</a:t>
            </a:r>
            <a:r>
              <a:rPr lang="en-US" sz="2400" dirty="0"/>
              <a:t>. Some commonly used activation functions are </a:t>
            </a:r>
            <a:r>
              <a:rPr lang="en-US" sz="2400" u="sng" dirty="0" err="1">
                <a:hlinkClick r:id="rId4"/>
              </a:rPr>
              <a:t>ReLu</a:t>
            </a:r>
            <a:r>
              <a:rPr lang="en-US" sz="2400" dirty="0"/>
              <a:t>, </a:t>
            </a:r>
            <a:r>
              <a:rPr lang="en-US" sz="2400" u="sng" dirty="0">
                <a:hlinkClick r:id="rId5"/>
              </a:rPr>
              <a:t>sigmoid</a:t>
            </a:r>
            <a:r>
              <a:rPr lang="en-US" sz="2400" dirty="0"/>
              <a:t>, </a:t>
            </a:r>
            <a:r>
              <a:rPr lang="en-US" sz="2400" u="sng" dirty="0" err="1">
                <a:hlinkClick r:id="rId6"/>
              </a:rPr>
              <a:t>softmax</a:t>
            </a:r>
            <a:r>
              <a:rPr lang="en-US" sz="2400" dirty="0"/>
              <a:t>, etc. </a:t>
            </a:r>
          </a:p>
          <a:p>
            <a:pPr algn="just">
              <a:buFont typeface="Wingdings" pitchFamily="2" charset="2"/>
              <a:buChar char="v"/>
            </a:pPr>
            <a:r>
              <a:rPr lang="en-US" sz="2400" dirty="0"/>
              <a:t>With the introduction of non-</a:t>
            </a:r>
            <a:r>
              <a:rPr lang="en-US" sz="2400" dirty="0" err="1"/>
              <a:t>linearities</a:t>
            </a:r>
            <a:r>
              <a:rPr lang="en-US" sz="2400" dirty="0"/>
              <a:t> along with linear terms, it becomes possible for a neural network to model any given function approximately on having appropriate parameters(w₁, w₂, b₁, </a:t>
            </a:r>
            <a:r>
              <a:rPr lang="en-US" sz="2400" dirty="0" err="1"/>
              <a:t>etc</a:t>
            </a:r>
            <a:r>
              <a:rPr lang="en-US" sz="2400" dirty="0"/>
              <a:t> in this case). The parameters converge to </a:t>
            </a:r>
            <a:r>
              <a:rPr lang="en-US" sz="2400" i="1" dirty="0"/>
              <a:t>appropriateness </a:t>
            </a:r>
            <a:r>
              <a:rPr lang="en-US" sz="2400" dirty="0"/>
              <a:t>on training suitably.</a:t>
            </a:r>
          </a:p>
        </p:txBody>
      </p:sp>
      <p:pic>
        <p:nvPicPr>
          <p:cNvPr id="4" name="Picture 3">
            <a:extLst>
              <a:ext uri="{FF2B5EF4-FFF2-40B4-BE49-F238E27FC236}">
                <a16:creationId xmlns:a16="http://schemas.microsoft.com/office/drawing/2014/main" id="{52F8A138-EAA0-4E2A-B04B-725E9AF9361D}"/>
              </a:ext>
            </a:extLst>
          </p:cNvPr>
          <p:cNvPicPr>
            <a:picLocks noChangeAspect="1"/>
          </p:cNvPicPr>
          <p:nvPr/>
        </p:nvPicPr>
        <p:blipFill>
          <a:blip r:embed="rId7"/>
          <a:stretch>
            <a:fillRect/>
          </a:stretch>
        </p:blipFill>
        <p:spPr>
          <a:xfrm>
            <a:off x="10849944" y="0"/>
            <a:ext cx="1342056" cy="1342056"/>
          </a:xfrm>
          <a:prstGeom prst="rect">
            <a:avLst/>
          </a:prstGeom>
        </p:spPr>
      </p:pic>
    </p:spTree>
    <p:extLst>
      <p:ext uri="{BB962C8B-B14F-4D97-AF65-F5344CB8AC3E}">
        <p14:creationId xmlns:p14="http://schemas.microsoft.com/office/powerpoint/2010/main" val="41831801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3061</TotalTime>
  <Words>856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Neural Networks and the Universal Approximation Theorem</vt:lpstr>
      <vt:lpstr>Brief of what we have done till now</vt:lpstr>
      <vt:lpstr>Brief of what we have done till now</vt:lpstr>
      <vt:lpstr>The Universal Approximation Theorem</vt:lpstr>
      <vt:lpstr>The Universal Approximation Theorem</vt:lpstr>
      <vt:lpstr>The Universal Approximation Theorem</vt:lpstr>
      <vt:lpstr>The Universal Approximation Theorem</vt:lpstr>
      <vt:lpstr>The Universal Approximation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NAVNEET KALEKA</dc:creator>
  <cp:lastModifiedBy>PRAKASH SRIVASTAVA</cp:lastModifiedBy>
  <cp:revision>346</cp:revision>
  <dcterms:created xsi:type="dcterms:W3CDTF">2019-11-19T05:35:38Z</dcterms:created>
  <dcterms:modified xsi:type="dcterms:W3CDTF">2021-10-07T10:38:51Z</dcterms:modified>
</cp:coreProperties>
</file>