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4"/>
  </p:notesMasterIdLst>
  <p:sldIdLst>
    <p:sldId id="260" r:id="rId2"/>
    <p:sldId id="289" r:id="rId3"/>
    <p:sldId id="320" r:id="rId4"/>
    <p:sldId id="321" r:id="rId5"/>
    <p:sldId id="322" r:id="rId6"/>
    <p:sldId id="276" r:id="rId7"/>
    <p:sldId id="277" r:id="rId8"/>
    <p:sldId id="278" r:id="rId9"/>
    <p:sldId id="279" r:id="rId10"/>
    <p:sldId id="294" r:id="rId11"/>
    <p:sldId id="326" r:id="rId12"/>
    <p:sldId id="324" r:id="rId13"/>
    <p:sldId id="332" r:id="rId14"/>
    <p:sldId id="334" r:id="rId15"/>
    <p:sldId id="327" r:id="rId16"/>
    <p:sldId id="325" r:id="rId17"/>
    <p:sldId id="333" r:id="rId18"/>
    <p:sldId id="335" r:id="rId19"/>
    <p:sldId id="336" r:id="rId20"/>
    <p:sldId id="337" r:id="rId21"/>
    <p:sldId id="338" r:id="rId22"/>
    <p:sldId id="339"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2644924"/>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391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56324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FDD3D07-F9EE-4772-8016-7B93A068A41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2A095B-5464-41F4-9DA0-A58DE5737CE5}" type="slidenum">
              <a:rPr lang="en-GB" altLang="en-US"/>
              <a:pPr/>
              <a:t>6</a:t>
            </a:fld>
            <a:endParaRPr lang="en-GB" altLang="en-US"/>
          </a:p>
        </p:txBody>
      </p:sp>
      <p:sp>
        <p:nvSpPr>
          <p:cNvPr id="41987" name="Rectangle 2">
            <a:extLst>
              <a:ext uri="{FF2B5EF4-FFF2-40B4-BE49-F238E27FC236}">
                <a16:creationId xmlns:a16="http://schemas.microsoft.com/office/drawing/2014/main" id="{F28BC91A-D6B0-4A31-B2FF-28A2C43D46D9}"/>
              </a:ext>
            </a:extLst>
          </p:cNvPr>
          <p:cNvSpPr>
            <a:spLocks noGrp="1" noRot="1" noChangeAspect="1" noChangeArrowheads="1" noTextEdit="1"/>
          </p:cNvSpPr>
          <p:nvPr>
            <p:ph type="sldImg"/>
          </p:nvPr>
        </p:nvSpPr>
        <p:spPr>
          <a:xfrm>
            <a:off x="381000" y="685800"/>
            <a:ext cx="6096000" cy="3429000"/>
          </a:xfrm>
          <a:ln/>
        </p:spPr>
      </p:sp>
      <p:sp>
        <p:nvSpPr>
          <p:cNvPr id="41988" name="Rectangle 3">
            <a:extLst>
              <a:ext uri="{FF2B5EF4-FFF2-40B4-BE49-F238E27FC236}">
                <a16:creationId xmlns:a16="http://schemas.microsoft.com/office/drawing/2014/main" id="{1273400B-E8BC-49CD-A46C-2ACC064FEAA8}"/>
              </a:ext>
            </a:extLst>
          </p:cNvPr>
          <p:cNvSpPr>
            <a:spLocks noGrp="1" noChangeArrowheads="1"/>
          </p:cNvSpPr>
          <p:nvPr>
            <p:ph type="body" idx="1"/>
          </p:nvPr>
        </p:nvSpPr>
        <p:spPr>
          <a:noFill/>
        </p:spPr>
        <p:txBody>
          <a:bodyPr/>
          <a:lstStyle/>
          <a:p>
            <a:pPr eaLnBrk="1" hangingPunct="1"/>
            <a:endParaRPr lang="en-GB"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E54EC7C-9F5D-4670-9DA2-89B2B58CE54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EC709E-9A0F-4294-ADC8-783618E46C8A}" type="slidenum">
              <a:rPr lang="en-GB" altLang="en-US"/>
              <a:pPr/>
              <a:t>7</a:t>
            </a:fld>
            <a:endParaRPr lang="en-GB" altLang="en-US"/>
          </a:p>
        </p:txBody>
      </p:sp>
      <p:sp>
        <p:nvSpPr>
          <p:cNvPr id="44035" name="Rectangle 2">
            <a:extLst>
              <a:ext uri="{FF2B5EF4-FFF2-40B4-BE49-F238E27FC236}">
                <a16:creationId xmlns:a16="http://schemas.microsoft.com/office/drawing/2014/main" id="{C8055F99-4F4E-42C0-AF52-B4A1AD40A96E}"/>
              </a:ext>
            </a:extLst>
          </p:cNvPr>
          <p:cNvSpPr>
            <a:spLocks noGrp="1" noRot="1" noChangeAspect="1" noChangeArrowheads="1" noTextEdit="1"/>
          </p:cNvSpPr>
          <p:nvPr>
            <p:ph type="sldImg"/>
          </p:nvPr>
        </p:nvSpPr>
        <p:spPr>
          <a:xfrm>
            <a:off x="381000" y="685800"/>
            <a:ext cx="6096000" cy="3429000"/>
          </a:xfrm>
          <a:ln/>
        </p:spPr>
      </p:sp>
      <p:sp>
        <p:nvSpPr>
          <p:cNvPr id="44036" name="Rectangle 3">
            <a:extLst>
              <a:ext uri="{FF2B5EF4-FFF2-40B4-BE49-F238E27FC236}">
                <a16:creationId xmlns:a16="http://schemas.microsoft.com/office/drawing/2014/main" id="{DF121EBF-8227-42C2-A43C-70A02B930162}"/>
              </a:ext>
            </a:extLst>
          </p:cNvPr>
          <p:cNvSpPr>
            <a:spLocks noGrp="1" noChangeArrowheads="1"/>
          </p:cNvSpPr>
          <p:nvPr>
            <p:ph type="body" idx="1"/>
          </p:nvPr>
        </p:nvSpPr>
        <p:spPr>
          <a:noFill/>
        </p:spPr>
        <p:txBody>
          <a:bodyPr/>
          <a:lstStyle/>
          <a:p>
            <a:pPr eaLnBrk="1" hangingPunct="1"/>
            <a:r>
              <a:rPr lang="en-GB" altLang="en-US"/>
              <a:t>Fill the missing gaps?</a:t>
            </a:r>
          </a:p>
          <a:p>
            <a:pPr eaLnBrk="1" hangingPunct="1"/>
            <a:endParaRPr lang="en-GB" altLang="en-US" baseline="-25000"/>
          </a:p>
          <a:p>
            <a:pPr eaLnBrk="1" hangingPunct="1"/>
            <a:r>
              <a:rPr lang="en-GB" altLang="en-US"/>
              <a:t>Task A t</a:t>
            </a:r>
            <a:r>
              <a:rPr lang="en-GB" altLang="en-US" baseline="-25000"/>
              <a:t>e</a:t>
            </a:r>
            <a:r>
              <a:rPr lang="en-GB" altLang="en-US"/>
              <a:t> = (10+ (12 x 4) + 16)/ 6 i.e. 12.66  s = (16-10)/6 i.e. 1</a:t>
            </a:r>
          </a:p>
          <a:p>
            <a:pPr eaLnBrk="1" hangingPunct="1"/>
            <a:r>
              <a:rPr lang="en-GB" altLang="en-US"/>
              <a:t>Task B t</a:t>
            </a:r>
            <a:r>
              <a:rPr lang="en-GB" altLang="en-US" baseline="-25000"/>
              <a:t>e</a:t>
            </a:r>
            <a:r>
              <a:rPr lang="en-GB" altLang="en-US"/>
              <a:t> = (8 + (10 x 4) + 14)/ 6 i.e. 10.33 s = (14-8)/6 i.e. 1</a:t>
            </a:r>
          </a:p>
          <a:p>
            <a:pPr eaLnBrk="1" hangingPunct="1"/>
            <a:r>
              <a:rPr lang="en-GB" altLang="en-US"/>
              <a:t>Task C T</a:t>
            </a:r>
            <a:r>
              <a:rPr lang="en-GB" altLang="en-US" baseline="-25000"/>
              <a:t>e</a:t>
            </a:r>
            <a:r>
              <a:rPr lang="en-GB" altLang="en-US"/>
              <a:t> = (20 + (24 x 4) + 38)/6 i.e. 25.66 s = (38-20)/6 i.e. 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F7511DD-1CFF-4E74-9DD2-D31ADC105A4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319819-B781-4F08-BC8C-3A3634D133D4}" type="slidenum">
              <a:rPr lang="en-GB" altLang="en-US"/>
              <a:pPr/>
              <a:t>8</a:t>
            </a:fld>
            <a:endParaRPr lang="en-GB" altLang="en-US"/>
          </a:p>
        </p:txBody>
      </p:sp>
      <p:sp>
        <p:nvSpPr>
          <p:cNvPr id="46083" name="Rectangle 2">
            <a:extLst>
              <a:ext uri="{FF2B5EF4-FFF2-40B4-BE49-F238E27FC236}">
                <a16:creationId xmlns:a16="http://schemas.microsoft.com/office/drawing/2014/main" id="{F6CCB17E-1552-4C35-A193-375BEE4C47C5}"/>
              </a:ext>
            </a:extLst>
          </p:cNvPr>
          <p:cNvSpPr>
            <a:spLocks noGrp="1" noRot="1" noChangeAspect="1" noChangeArrowheads="1" noTextEdit="1"/>
          </p:cNvSpPr>
          <p:nvPr>
            <p:ph type="sldImg"/>
          </p:nvPr>
        </p:nvSpPr>
        <p:spPr>
          <a:xfrm>
            <a:off x="381000" y="685800"/>
            <a:ext cx="6096000" cy="3429000"/>
          </a:xfrm>
          <a:ln/>
        </p:spPr>
      </p:sp>
      <p:sp>
        <p:nvSpPr>
          <p:cNvPr id="46084" name="Rectangle 3">
            <a:extLst>
              <a:ext uri="{FF2B5EF4-FFF2-40B4-BE49-F238E27FC236}">
                <a16:creationId xmlns:a16="http://schemas.microsoft.com/office/drawing/2014/main" id="{8B2A69C2-8C7D-4D72-9727-EA4BC1E42AE6}"/>
              </a:ext>
            </a:extLst>
          </p:cNvPr>
          <p:cNvSpPr>
            <a:spLocks noGrp="1" noChangeArrowheads="1"/>
          </p:cNvSpPr>
          <p:nvPr>
            <p:ph type="body" idx="1"/>
          </p:nvPr>
        </p:nvSpPr>
        <p:spPr>
          <a:noFill/>
        </p:spPr>
        <p:txBody>
          <a:bodyPr/>
          <a:lstStyle/>
          <a:p>
            <a:pPr eaLnBrk="1" hangingPunct="1"/>
            <a:endParaRPr lang="en-GB"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E68AC8F-5729-450B-BCA6-004500A6964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D89B9-2FA9-4018-8C39-222EF686B302}" type="slidenum">
              <a:rPr lang="en-GB" altLang="en-US"/>
              <a:pPr/>
              <a:t>9</a:t>
            </a:fld>
            <a:endParaRPr lang="en-GB" altLang="en-US"/>
          </a:p>
        </p:txBody>
      </p:sp>
      <p:sp>
        <p:nvSpPr>
          <p:cNvPr id="48131" name="Rectangle 2">
            <a:extLst>
              <a:ext uri="{FF2B5EF4-FFF2-40B4-BE49-F238E27FC236}">
                <a16:creationId xmlns:a16="http://schemas.microsoft.com/office/drawing/2014/main" id="{72C1C91C-0240-4946-AF11-5AA936F67284}"/>
              </a:ext>
            </a:extLst>
          </p:cNvPr>
          <p:cNvSpPr>
            <a:spLocks noGrp="1" noRot="1" noChangeAspect="1" noChangeArrowheads="1" noTextEdit="1"/>
          </p:cNvSpPr>
          <p:nvPr>
            <p:ph type="sldImg"/>
          </p:nvPr>
        </p:nvSpPr>
        <p:spPr>
          <a:xfrm>
            <a:off x="381000" y="685800"/>
            <a:ext cx="6096000" cy="3429000"/>
          </a:xfrm>
          <a:ln/>
        </p:spPr>
      </p:sp>
      <p:sp>
        <p:nvSpPr>
          <p:cNvPr id="48132" name="Rectangle 3">
            <a:extLst>
              <a:ext uri="{FF2B5EF4-FFF2-40B4-BE49-F238E27FC236}">
                <a16:creationId xmlns:a16="http://schemas.microsoft.com/office/drawing/2014/main" id="{72B4EDBD-24A7-40D0-BF6E-4A98B67CCCED}"/>
              </a:ext>
            </a:extLst>
          </p:cNvPr>
          <p:cNvSpPr>
            <a:spLocks noGrp="1" noChangeArrowheads="1"/>
          </p:cNvSpPr>
          <p:nvPr>
            <p:ph type="body" idx="1"/>
          </p:nvPr>
        </p:nvSpPr>
        <p:spPr>
          <a:noFill/>
        </p:spPr>
        <p:txBody>
          <a:bodyPr/>
          <a:lstStyle/>
          <a:p>
            <a:pPr eaLnBrk="1" hangingPunct="1"/>
            <a:endParaRPr lang="en-GB"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For </a:t>
            </a:r>
            <a:r>
              <a:rPr lang="en-IN" dirty="0" err="1"/>
              <a:t>eg</a:t>
            </a:r>
            <a:r>
              <a:rPr lang="en-IN" dirty="0"/>
              <a:t> we want</a:t>
            </a:r>
            <a:r>
              <a:rPr lang="en-IN" baseline="0" dirty="0"/>
              <a:t> to predict whether there is match today or not. For that we consider some features but forgot to consider some important feature in that case machine learning is not that much efficient that it extract that feature automatically but deep learning is.</a:t>
            </a:r>
            <a:endParaRPr lang="en-IN" dirty="0"/>
          </a:p>
        </p:txBody>
      </p:sp>
    </p:spTree>
    <p:extLst>
      <p:ext uri="{BB962C8B-B14F-4D97-AF65-F5344CB8AC3E}">
        <p14:creationId xmlns:p14="http://schemas.microsoft.com/office/powerpoint/2010/main" val="3856324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56324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5632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563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26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7696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979219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33957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3402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0668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80675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54776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95060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2239000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4213" y="0"/>
            <a:ext cx="7772400" cy="857250"/>
          </a:xfrm>
        </p:spPr>
        <p:txBody>
          <a:bodyPr/>
          <a:lstStyle/>
          <a:p>
            <a:r>
              <a:rPr lang="en-US"/>
              <a:t>Click to edit Master title style</a:t>
            </a:r>
          </a:p>
        </p:txBody>
      </p:sp>
      <p:sp>
        <p:nvSpPr>
          <p:cNvPr id="3" name="Table Placeholder 2"/>
          <p:cNvSpPr>
            <a:spLocks noGrp="1"/>
          </p:cNvSpPr>
          <p:nvPr>
            <p:ph type="tbl" idx="1"/>
          </p:nvPr>
        </p:nvSpPr>
        <p:spPr>
          <a:xfrm>
            <a:off x="684213" y="1275160"/>
            <a:ext cx="7772400" cy="3314700"/>
          </a:xfrm>
        </p:spPr>
        <p:txBody>
          <a:bodyPr/>
          <a:lstStyle/>
          <a:p>
            <a:pPr lvl="0"/>
            <a:endParaRPr lang="en-US" noProof="0"/>
          </a:p>
        </p:txBody>
      </p:sp>
      <p:sp>
        <p:nvSpPr>
          <p:cNvPr id="4" name="Footer Placeholder 3">
            <a:extLst>
              <a:ext uri="{FF2B5EF4-FFF2-40B4-BE49-F238E27FC236}">
                <a16:creationId xmlns:a16="http://schemas.microsoft.com/office/drawing/2014/main" id="{11575957-66DD-40DC-8F87-DD459CCD6B3E}"/>
              </a:ext>
            </a:extLst>
          </p:cNvPr>
          <p:cNvSpPr>
            <a:spLocks noGrp="1"/>
          </p:cNvSpPr>
          <p:nvPr>
            <p:ph type="ftr" sz="quarter" idx="10"/>
          </p:nvPr>
        </p:nvSpPr>
        <p:spPr/>
        <p:txBody>
          <a:bodyPr/>
          <a:lstStyle>
            <a:lvl1pPr>
              <a:defRPr/>
            </a:lvl1pPr>
          </a:lstStyle>
          <a:p>
            <a:pPr>
              <a:defRPr/>
            </a:pPr>
            <a:r>
              <a:rPr lang="en-US" altLang="en-US"/>
              <a:t>SPM (6e) risk management© The McGraw-Hill Companies, 2017</a:t>
            </a:r>
          </a:p>
        </p:txBody>
      </p:sp>
      <p:sp>
        <p:nvSpPr>
          <p:cNvPr id="5" name="Slide Number Placeholder 4">
            <a:extLst>
              <a:ext uri="{FF2B5EF4-FFF2-40B4-BE49-F238E27FC236}">
                <a16:creationId xmlns:a16="http://schemas.microsoft.com/office/drawing/2014/main" id="{00BCA0DF-9508-421F-9861-23870C33A99A}"/>
              </a:ext>
            </a:extLst>
          </p:cNvPr>
          <p:cNvSpPr>
            <a:spLocks noGrp="1"/>
          </p:cNvSpPr>
          <p:nvPr>
            <p:ph type="sldNum" sz="quarter" idx="11"/>
          </p:nvPr>
        </p:nvSpPr>
        <p:spPr/>
        <p:txBody>
          <a:bodyPr/>
          <a:lstStyle>
            <a:lvl1pPr>
              <a:defRPr/>
            </a:lvl1pPr>
          </a:lstStyle>
          <a:p>
            <a:fld id="{F6B8064A-E54F-48B9-AE60-A7B8EFCC40AE}" type="slidenum">
              <a:rPr lang="en-US" altLang="en-US"/>
              <a:pPr/>
              <a:t>‹#›</a:t>
            </a:fld>
            <a:endParaRPr lang="en-US" altLang="en-US"/>
          </a:p>
        </p:txBody>
      </p:sp>
    </p:spTree>
    <p:extLst>
      <p:ext uri="{BB962C8B-B14F-4D97-AF65-F5344CB8AC3E}">
        <p14:creationId xmlns:p14="http://schemas.microsoft.com/office/powerpoint/2010/main" val="150731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94721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0067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5604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7493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9498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6293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0854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5209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10/7/2021</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15862888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youtu.be/DooxDIRAkP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oftware Project Management"/>
          <p:cNvSpPr txBox="1">
            <a:spLocks noGrp="1"/>
          </p:cNvSpPr>
          <p:nvPr>
            <p:ph type="title" idx="4294967295"/>
          </p:nvPr>
        </p:nvSpPr>
        <p:spPr>
          <a:xfrm>
            <a:off x="0" y="255493"/>
            <a:ext cx="8920716" cy="648586"/>
          </a:xfrm>
          <a:prstGeom prst="rect">
            <a:avLst/>
          </a:prstGeom>
        </p:spPr>
        <p:txBody>
          <a:bodyPr anchor="b">
            <a:normAutofit fontScale="90000"/>
          </a:bodyPr>
          <a:lstStyle>
            <a:lvl1pPr algn="ctr">
              <a:defRPr sz="4000" b="1">
                <a:solidFill>
                  <a:srgbClr val="008000"/>
                </a:solidFill>
                <a:latin typeface="Bahnschrift"/>
                <a:ea typeface="Bahnschrift"/>
                <a:cs typeface="Bahnschrift"/>
                <a:sym typeface="Bahnschrift"/>
              </a:defRPr>
            </a:lvl1pPr>
          </a:lstStyle>
          <a:p>
            <a:r>
              <a:rPr lang="en-IN" dirty="0">
                <a:solidFill>
                  <a:schemeClr val="accent1">
                    <a:lumMod val="75000"/>
                  </a:schemeClr>
                </a:solidFill>
              </a:rPr>
              <a:t>      INRODUCTION to ML</a:t>
            </a:r>
            <a:endParaRPr dirty="0">
              <a:solidFill>
                <a:schemeClr val="accent1">
                  <a:lumMod val="75000"/>
                </a:schemeClr>
              </a:solidFill>
            </a:endParaRPr>
          </a:p>
        </p:txBody>
      </p:sp>
      <p:sp>
        <p:nvSpPr>
          <p:cNvPr id="22" name="(Step-Wise Project Planning)…"/>
          <p:cNvSpPr txBox="1">
            <a:spLocks noGrp="1"/>
          </p:cNvSpPr>
          <p:nvPr>
            <p:ph type="body" idx="4294967295"/>
          </p:nvPr>
        </p:nvSpPr>
        <p:spPr>
          <a:xfrm>
            <a:off x="1165225" y="1046956"/>
            <a:ext cx="7696200" cy="3429000"/>
          </a:xfrm>
          <a:prstGeom prst="rect">
            <a:avLst/>
          </a:prstGeom>
        </p:spPr>
        <p:txBody>
          <a:bodyPr>
            <a:normAutofit/>
          </a:bodyPr>
          <a:lstStyle/>
          <a:p>
            <a:pPr marL="0" indent="0" algn="ctr">
              <a:buSzTx/>
              <a:buNone/>
              <a:defRPr sz="4000" b="1">
                <a:solidFill>
                  <a:schemeClr val="accent2"/>
                </a:solidFill>
                <a:latin typeface="Bahnschrift"/>
                <a:ea typeface="Bahnschrift"/>
                <a:cs typeface="Bahnschrift"/>
                <a:sym typeface="Bahnschrift"/>
              </a:defRPr>
            </a:pPr>
            <a:r>
              <a:rPr dirty="0">
                <a:solidFill>
                  <a:schemeClr val="accent1">
                    <a:lumMod val="75000"/>
                  </a:schemeClr>
                </a:solidFill>
              </a:rPr>
              <a:t>by</a:t>
            </a:r>
          </a:p>
          <a:p>
            <a:pPr marL="0" indent="0" algn="ctr">
              <a:buSzTx/>
              <a:buNone/>
              <a:defRPr sz="2800" b="1">
                <a:solidFill>
                  <a:srgbClr val="C55A11"/>
                </a:solidFill>
                <a:latin typeface="Bahnschrift"/>
                <a:ea typeface="Bahnschrift"/>
                <a:cs typeface="Bahnschrift"/>
                <a:sym typeface="Bahnschrift"/>
              </a:defRPr>
            </a:pPr>
            <a:r>
              <a:rPr>
                <a:solidFill>
                  <a:schemeClr val="accent1">
                    <a:lumMod val="75000"/>
                  </a:schemeClr>
                </a:solidFill>
              </a:rPr>
              <a:t>KIET </a:t>
            </a:r>
            <a:r>
              <a:rPr dirty="0">
                <a:solidFill>
                  <a:schemeClr val="accent1">
                    <a:lumMod val="75000"/>
                  </a:schemeClr>
                </a:solidFill>
              </a:rPr>
              <a:t>Group of Institutions</a:t>
            </a:r>
          </a:p>
        </p:txBody>
      </p:sp>
      <p:sp>
        <p:nvSpPr>
          <p:cNvPr id="23" name="Rectangle"/>
          <p:cNvSpPr/>
          <p:nvPr/>
        </p:nvSpPr>
        <p:spPr>
          <a:xfrm>
            <a:off x="7069691" y="3808411"/>
            <a:ext cx="2074309" cy="1335089"/>
          </a:xfrm>
          <a:prstGeom prst="rect">
            <a:avLst/>
          </a:prstGeom>
          <a:solidFill>
            <a:srgbClr val="D0CECE"/>
          </a:solidFill>
          <a:ln w="12700">
            <a:miter lim="400000"/>
          </a:ln>
        </p:spPr>
        <p:txBody>
          <a:bodyPr lIns="45718" tIns="45718" rIns="45718" bIns="45718"/>
          <a:lstStyle/>
          <a:p>
            <a:pPr defTabSz="685800">
              <a:defRPr sz="1300">
                <a:latin typeface="Garamond"/>
                <a:ea typeface="Garamond"/>
                <a:cs typeface="Garamond"/>
                <a:sym typeface="Garamond"/>
              </a:defRPr>
            </a:pPr>
            <a:endParaRPr/>
          </a:p>
        </p:txBody>
      </p:sp>
      <p:pic>
        <p:nvPicPr>
          <p:cNvPr id="2" name="Picture 1">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8137458" y="0"/>
            <a:ext cx="1006542" cy="1006542"/>
          </a:xfrm>
          <a:prstGeom prst="rect">
            <a:avLst/>
          </a:prstGeom>
        </p:spPr>
      </p:pic>
    </p:spTree>
    <p:extLst>
      <p:ext uri="{BB962C8B-B14F-4D97-AF65-F5344CB8AC3E}">
        <p14:creationId xmlns:p14="http://schemas.microsoft.com/office/powerpoint/2010/main" val="348242462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p:cNvSpPr/>
          <p:nvPr/>
        </p:nvSpPr>
        <p:spPr>
          <a:xfrm>
            <a:off x="7167282" y="4034119"/>
            <a:ext cx="1976718" cy="1109382"/>
          </a:xfrm>
          <a:prstGeom prst="rect">
            <a:avLst/>
          </a:prstGeom>
          <a:solidFill>
            <a:srgbClr val="D0CECE"/>
          </a:solidFill>
          <a:ln w="12700">
            <a:miter lim="400000"/>
          </a:ln>
        </p:spPr>
        <p:txBody>
          <a:bodyPr lIns="45718" tIns="45718" rIns="45718" bIns="45718"/>
          <a:lstStyle/>
          <a:p>
            <a:pPr defTabSz="685800">
              <a:defRPr sz="1300">
                <a:latin typeface="Garamond"/>
                <a:ea typeface="Garamond"/>
                <a:cs typeface="Garamond"/>
                <a:sym typeface="Garamond"/>
              </a:defRPr>
            </a:pPr>
            <a:endParaRPr/>
          </a:p>
        </p:txBody>
      </p:sp>
      <p:pic>
        <p:nvPicPr>
          <p:cNvPr id="2" name="Picture 1">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8137458" y="0"/>
            <a:ext cx="1006542" cy="1006542"/>
          </a:xfrm>
          <a:prstGeom prst="rect">
            <a:avLst/>
          </a:prstGeom>
        </p:spPr>
      </p:pic>
      <p:sp>
        <p:nvSpPr>
          <p:cNvPr id="6" name="Text Placeholder 5">
            <a:extLst>
              <a:ext uri="{FF2B5EF4-FFF2-40B4-BE49-F238E27FC236}">
                <a16:creationId xmlns:a16="http://schemas.microsoft.com/office/drawing/2014/main" id="{0AE2B1A0-5746-476D-A046-21C98A322703}"/>
              </a:ext>
            </a:extLst>
          </p:cNvPr>
          <p:cNvSpPr>
            <a:spLocks noGrp="1"/>
          </p:cNvSpPr>
          <p:nvPr>
            <p:ph type="body" idx="1"/>
          </p:nvPr>
        </p:nvSpPr>
        <p:spPr>
          <a:xfrm>
            <a:off x="1250302" y="783771"/>
            <a:ext cx="7893698" cy="4359729"/>
          </a:xfrm>
        </p:spPr>
        <p:txBody>
          <a:bodyPr>
            <a:normAutofit/>
          </a:bodyPr>
          <a:lstStyle/>
          <a:p>
            <a:pPr marL="457200" indent="-457200" algn="l"/>
            <a:endParaRPr lang="en-US" sz="2800" dirty="0"/>
          </a:p>
          <a:p>
            <a:pPr marL="457200" indent="-457200" algn="l"/>
            <a:endParaRPr lang="en-US" sz="2800" dirty="0"/>
          </a:p>
        </p:txBody>
      </p:sp>
      <p:sp>
        <p:nvSpPr>
          <p:cNvPr id="8" name="Title 1"/>
          <p:cNvSpPr>
            <a:spLocks noGrp="1"/>
          </p:cNvSpPr>
          <p:nvPr>
            <p:ph type="title"/>
          </p:nvPr>
        </p:nvSpPr>
        <p:spPr>
          <a:xfrm>
            <a:off x="457200" y="109866"/>
            <a:ext cx="8229600" cy="990600"/>
          </a:xfrm>
        </p:spPr>
        <p:txBody>
          <a:bodyPr>
            <a:normAutofit/>
          </a:bodyPr>
          <a:lstStyle/>
          <a:p>
            <a:pPr algn="ctr"/>
            <a:r>
              <a:rPr lang="en-IN" dirty="0">
                <a:solidFill>
                  <a:schemeClr val="accent1">
                    <a:lumMod val="75000"/>
                  </a:schemeClr>
                </a:solidFill>
              </a:rPr>
              <a:t>How Supervised Learning works</a:t>
            </a:r>
          </a:p>
        </p:txBody>
      </p:sp>
      <p:pic>
        <p:nvPicPr>
          <p:cNvPr id="9"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6411" y="894856"/>
            <a:ext cx="5782235" cy="3658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24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8C340E-076F-40C2-8C33-B99168052D9D}"/>
              </a:ext>
            </a:extLst>
          </p:cNvPr>
          <p:cNvPicPr>
            <a:picLocks noChangeAspect="1"/>
          </p:cNvPicPr>
          <p:nvPr/>
        </p:nvPicPr>
        <p:blipFill>
          <a:blip r:embed="rId2"/>
          <a:stretch>
            <a:fillRect/>
          </a:stretch>
        </p:blipFill>
        <p:spPr>
          <a:xfrm>
            <a:off x="8137458" y="0"/>
            <a:ext cx="1006542" cy="1006542"/>
          </a:xfrm>
          <a:prstGeom prst="rect">
            <a:avLst/>
          </a:prstGeom>
        </p:spPr>
      </p:pic>
      <p:sp>
        <p:nvSpPr>
          <p:cNvPr id="7" name="Title 1"/>
          <p:cNvSpPr>
            <a:spLocks noGrp="1"/>
          </p:cNvSpPr>
          <p:nvPr>
            <p:ph type="title"/>
          </p:nvPr>
        </p:nvSpPr>
        <p:spPr>
          <a:xfrm>
            <a:off x="457200" y="163654"/>
            <a:ext cx="8229600" cy="990600"/>
          </a:xfrm>
        </p:spPr>
        <p:txBody>
          <a:bodyPr>
            <a:normAutofit/>
          </a:bodyPr>
          <a:lstStyle/>
          <a:p>
            <a:pPr algn="ctr"/>
            <a:r>
              <a:rPr lang="en-IN" dirty="0">
                <a:solidFill>
                  <a:schemeClr val="accent1">
                    <a:lumMod val="75000"/>
                  </a:schemeClr>
                </a:solidFill>
              </a:rPr>
              <a:t>Types of Machine Learning</a:t>
            </a:r>
          </a:p>
        </p:txBody>
      </p:sp>
      <p:sp>
        <p:nvSpPr>
          <p:cNvPr id="8" name="Content Placeholder 2"/>
          <p:cNvSpPr txBox="1">
            <a:spLocks/>
          </p:cNvSpPr>
          <p:nvPr/>
        </p:nvSpPr>
        <p:spPr>
          <a:xfrm>
            <a:off x="1277472" y="322731"/>
            <a:ext cx="6535270" cy="4921624"/>
          </a:xfrm>
          <a:prstGeom prst="rect">
            <a:avLst/>
          </a:prstGeom>
        </p:spPr>
        <p:txBody>
          <a:bodyPr vert="horz" lIns="91440" tIns="45720" rIns="91440" bIns="45720" rtlCol="0" anchor="ctr">
            <a:normAutofit/>
          </a:bodyPr>
          <a:lstStyle>
            <a:lvl1pPr marL="0" indent="0" algn="ctr" defTabSz="342900" rtl="0" eaLnBrk="1" latinLnBrk="0" hangingPunct="1">
              <a:spcBef>
                <a:spcPct val="20000"/>
              </a:spcBef>
              <a:spcAft>
                <a:spcPts val="450"/>
              </a:spcAft>
              <a:buClr>
                <a:schemeClr val="accent1">
                  <a:lumMod val="75000"/>
                </a:schemeClr>
              </a:buClr>
              <a:buSzPct val="145000"/>
              <a:buFont typeface="Arial"/>
              <a:buNone/>
              <a:defRPr sz="1500" kern="1200" cap="none">
                <a:solidFill>
                  <a:schemeClr val="tx1"/>
                </a:solidFill>
                <a:effectLst/>
                <a:latin typeface="+mn-lt"/>
                <a:ea typeface="+mn-ea"/>
                <a:cs typeface="+mn-cs"/>
              </a:defRPr>
            </a:lvl1pPr>
            <a:lvl2pPr marL="342900" indent="0" algn="l" defTabSz="342900" rtl="0" eaLnBrk="1" latinLnBrk="0" hangingPunct="1">
              <a:spcBef>
                <a:spcPct val="20000"/>
              </a:spcBef>
              <a:spcAft>
                <a:spcPts val="450"/>
              </a:spcAft>
              <a:buClr>
                <a:schemeClr val="accent1">
                  <a:lumMod val="75000"/>
                </a:schemeClr>
              </a:buClr>
              <a:buSzPct val="145000"/>
              <a:buFont typeface="Arial"/>
              <a:buNone/>
              <a:defRPr sz="1350" kern="1200" cap="none">
                <a:solidFill>
                  <a:schemeClr val="tx1">
                    <a:tint val="75000"/>
                  </a:schemeClr>
                </a:solidFill>
                <a:effectLst/>
                <a:latin typeface="+mn-lt"/>
                <a:ea typeface="+mn-ea"/>
                <a:cs typeface="+mn-cs"/>
              </a:defRPr>
            </a:lvl2pPr>
            <a:lvl3pPr marL="685800" indent="0" algn="l" defTabSz="342900" rtl="0" eaLnBrk="1" latinLnBrk="0" hangingPunct="1">
              <a:spcBef>
                <a:spcPct val="20000"/>
              </a:spcBef>
              <a:spcAft>
                <a:spcPts val="450"/>
              </a:spcAft>
              <a:buClr>
                <a:schemeClr val="accent1">
                  <a:lumMod val="75000"/>
                </a:schemeClr>
              </a:buClr>
              <a:buSzPct val="145000"/>
              <a:buFont typeface="Arial"/>
              <a:buNone/>
              <a:defRPr sz="1200" kern="1200" cap="none">
                <a:solidFill>
                  <a:schemeClr val="tx1">
                    <a:tint val="75000"/>
                  </a:schemeClr>
                </a:solidFill>
                <a:effectLst/>
                <a:latin typeface="+mn-lt"/>
                <a:ea typeface="+mn-ea"/>
                <a:cs typeface="+mn-cs"/>
              </a:defRPr>
            </a:lvl3pPr>
            <a:lvl4pPr marL="1028700" indent="0" algn="l" defTabSz="342900" rtl="0" eaLnBrk="1" latinLnBrk="0" hangingPunct="1">
              <a:spcBef>
                <a:spcPct val="20000"/>
              </a:spcBef>
              <a:spcAft>
                <a:spcPts val="450"/>
              </a:spcAft>
              <a:buClr>
                <a:schemeClr val="accent1">
                  <a:lumMod val="75000"/>
                </a:schemeClr>
              </a:buClr>
              <a:buSzPct val="145000"/>
              <a:buFont typeface="Arial"/>
              <a:buNone/>
              <a:defRPr sz="1050" kern="1200" cap="none">
                <a:solidFill>
                  <a:schemeClr val="tx1">
                    <a:tint val="75000"/>
                  </a:schemeClr>
                </a:solidFill>
                <a:effectLst/>
                <a:latin typeface="+mn-lt"/>
                <a:ea typeface="+mn-ea"/>
                <a:cs typeface="+mn-cs"/>
              </a:defRPr>
            </a:lvl4pPr>
            <a:lvl5pPr marL="1371600" indent="0" algn="l" defTabSz="342900" rtl="0" eaLnBrk="1" latinLnBrk="0" hangingPunct="1">
              <a:spcBef>
                <a:spcPct val="20000"/>
              </a:spcBef>
              <a:spcAft>
                <a:spcPts val="450"/>
              </a:spcAft>
              <a:buClr>
                <a:schemeClr val="accent1">
                  <a:lumMod val="75000"/>
                </a:schemeClr>
              </a:buClr>
              <a:buSzPct val="145000"/>
              <a:buFont typeface="Arial"/>
              <a:buNone/>
              <a:defRPr sz="1050" kern="1200" cap="none">
                <a:solidFill>
                  <a:schemeClr val="tx1">
                    <a:tint val="75000"/>
                  </a:schemeClr>
                </a:solidFill>
                <a:effectLst/>
                <a:latin typeface="+mn-lt"/>
                <a:ea typeface="+mn-ea"/>
                <a:cs typeface="+mn-cs"/>
              </a:defRPr>
            </a:lvl5pPr>
            <a:lvl6pPr marL="1714500" indent="0" algn="l" defTabSz="342900" rtl="0" eaLnBrk="1" latinLnBrk="0" hangingPunct="1">
              <a:spcBef>
                <a:spcPct val="20000"/>
              </a:spcBef>
              <a:spcAft>
                <a:spcPts val="450"/>
              </a:spcAft>
              <a:buClr>
                <a:schemeClr val="accent1">
                  <a:lumMod val="75000"/>
                </a:schemeClr>
              </a:buClr>
              <a:buSzPct val="145000"/>
              <a:buFont typeface="Arial"/>
              <a:buNone/>
              <a:defRPr sz="1050" kern="1200" cap="none">
                <a:solidFill>
                  <a:schemeClr val="tx1">
                    <a:tint val="75000"/>
                  </a:schemeClr>
                </a:solidFill>
                <a:effectLst/>
                <a:latin typeface="+mn-lt"/>
                <a:ea typeface="+mn-ea"/>
                <a:cs typeface="+mn-cs"/>
              </a:defRPr>
            </a:lvl6pPr>
            <a:lvl7pPr marL="2057400" indent="0" algn="l" defTabSz="342900" rtl="0" eaLnBrk="1" latinLnBrk="0" hangingPunct="1">
              <a:spcBef>
                <a:spcPct val="20000"/>
              </a:spcBef>
              <a:spcAft>
                <a:spcPts val="450"/>
              </a:spcAft>
              <a:buClr>
                <a:schemeClr val="accent1">
                  <a:lumMod val="75000"/>
                </a:schemeClr>
              </a:buClr>
              <a:buSzPct val="145000"/>
              <a:buFont typeface="Arial"/>
              <a:buNone/>
              <a:defRPr sz="1050" kern="1200" cap="none">
                <a:solidFill>
                  <a:schemeClr val="tx1">
                    <a:tint val="75000"/>
                  </a:schemeClr>
                </a:solidFill>
                <a:effectLst/>
                <a:latin typeface="+mn-lt"/>
                <a:ea typeface="+mn-ea"/>
                <a:cs typeface="+mn-cs"/>
              </a:defRPr>
            </a:lvl7pPr>
            <a:lvl8pPr marL="2400300" indent="0" algn="l" defTabSz="342900" rtl="0" eaLnBrk="1" latinLnBrk="0" hangingPunct="1">
              <a:spcBef>
                <a:spcPct val="20000"/>
              </a:spcBef>
              <a:spcAft>
                <a:spcPts val="450"/>
              </a:spcAft>
              <a:buClr>
                <a:schemeClr val="accent1">
                  <a:lumMod val="75000"/>
                </a:schemeClr>
              </a:buClr>
              <a:buSzPct val="145000"/>
              <a:buFont typeface="Arial"/>
              <a:buNone/>
              <a:defRPr sz="1050" kern="1200" cap="none">
                <a:solidFill>
                  <a:schemeClr val="tx1">
                    <a:tint val="75000"/>
                  </a:schemeClr>
                </a:solidFill>
                <a:effectLst/>
                <a:latin typeface="+mn-lt"/>
                <a:ea typeface="+mn-ea"/>
                <a:cs typeface="+mn-cs"/>
              </a:defRPr>
            </a:lvl8pPr>
            <a:lvl9pPr marL="2743200" indent="0" algn="l" defTabSz="342900" rtl="0" eaLnBrk="1" latinLnBrk="0" hangingPunct="1">
              <a:spcBef>
                <a:spcPct val="20000"/>
              </a:spcBef>
              <a:spcAft>
                <a:spcPts val="450"/>
              </a:spcAft>
              <a:buClr>
                <a:schemeClr val="accent1">
                  <a:lumMod val="75000"/>
                </a:schemeClr>
              </a:buClr>
              <a:buSzPct val="145000"/>
              <a:buFont typeface="Arial"/>
              <a:buNone/>
              <a:defRPr sz="1050" kern="1200" cap="none">
                <a:solidFill>
                  <a:schemeClr val="tx1">
                    <a:tint val="75000"/>
                  </a:schemeClr>
                </a:solidFill>
                <a:effectLst/>
                <a:latin typeface="+mn-lt"/>
                <a:ea typeface="+mn-ea"/>
                <a:cs typeface="+mn-cs"/>
              </a:defRPr>
            </a:lvl9pPr>
          </a:lstStyle>
          <a:p>
            <a:pPr algn="just"/>
            <a:r>
              <a:rPr lang="en-US" sz="1800" b="1" dirty="0">
                <a:solidFill>
                  <a:schemeClr val="tx2">
                    <a:lumMod val="75000"/>
                  </a:schemeClr>
                </a:solidFill>
              </a:rPr>
              <a:t>Unsupervised Learning</a:t>
            </a:r>
          </a:p>
          <a:p>
            <a:pPr algn="just">
              <a:buFont typeface="Wingdings" pitchFamily="2" charset="2"/>
              <a:buChar char="q"/>
            </a:pPr>
            <a:r>
              <a:rPr lang="en-US" sz="1800" dirty="0"/>
              <a:t>As the name suggests, unsupervised learning is a machine learning technique in which models are not supervised using training dataset. </a:t>
            </a:r>
          </a:p>
          <a:p>
            <a:pPr algn="just">
              <a:buFont typeface="Wingdings" pitchFamily="2" charset="2"/>
              <a:buChar char="q"/>
            </a:pPr>
            <a:r>
              <a:rPr lang="en-US" sz="1800" dirty="0"/>
              <a:t>Instead, models itself find the hidden patterns and insights from the given data. It can be compared to learning which takes place in the human brain while learning new things. It can be defined as: </a:t>
            </a:r>
          </a:p>
          <a:p>
            <a:pPr algn="just"/>
            <a:r>
              <a:rPr lang="en-US" sz="1800" i="1" dirty="0">
                <a:solidFill>
                  <a:schemeClr val="accent1">
                    <a:lumMod val="75000"/>
                  </a:schemeClr>
                </a:solidFill>
              </a:rPr>
              <a:t>Unsupervised learning is a type of machine learning in which models are trained using unlabeled dataset and are allowed to act on that data without any supervision.</a:t>
            </a:r>
            <a:endParaRPr lang="en-US" sz="1800" dirty="0">
              <a:solidFill>
                <a:schemeClr val="accent1">
                  <a:lumMod val="75000"/>
                </a:schemeClr>
              </a:solidFill>
            </a:endParaRPr>
          </a:p>
        </p:txBody>
      </p:sp>
    </p:spTree>
    <p:extLst>
      <p:ext uri="{BB962C8B-B14F-4D97-AF65-F5344CB8AC3E}">
        <p14:creationId xmlns:p14="http://schemas.microsoft.com/office/powerpoint/2010/main" val="55993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2"/>
          <a:stretch>
            <a:fillRect/>
          </a:stretch>
        </p:blipFill>
        <p:spPr>
          <a:xfrm>
            <a:off x="8137458" y="0"/>
            <a:ext cx="1006542" cy="1006542"/>
          </a:xfrm>
          <a:prstGeom prst="rect">
            <a:avLst/>
          </a:prstGeom>
        </p:spPr>
      </p:pic>
      <p:sp>
        <p:nvSpPr>
          <p:cNvPr id="7" name="Title 1"/>
          <p:cNvSpPr>
            <a:spLocks noGrp="1"/>
          </p:cNvSpPr>
          <p:nvPr>
            <p:ph type="title"/>
          </p:nvPr>
        </p:nvSpPr>
        <p:spPr>
          <a:xfrm>
            <a:off x="457200" y="432594"/>
            <a:ext cx="8229600" cy="990600"/>
          </a:xfrm>
        </p:spPr>
        <p:txBody>
          <a:bodyPr>
            <a:normAutofit/>
          </a:bodyPr>
          <a:lstStyle/>
          <a:p>
            <a:pPr algn="ctr"/>
            <a:r>
              <a:rPr lang="en-IN" dirty="0">
                <a:solidFill>
                  <a:schemeClr val="accent1">
                    <a:lumMod val="75000"/>
                  </a:schemeClr>
                </a:solidFill>
              </a:rPr>
              <a:t>How Unsupervised Learning works</a:t>
            </a:r>
          </a:p>
        </p:txBody>
      </p:sp>
      <p:pic>
        <p:nvPicPr>
          <p:cNvPr id="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3647" y="1338608"/>
            <a:ext cx="5792266" cy="340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94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2"/>
          <a:stretch>
            <a:fillRect/>
          </a:stretch>
        </p:blipFill>
        <p:spPr>
          <a:xfrm>
            <a:off x="8137458" y="0"/>
            <a:ext cx="1006542" cy="1006542"/>
          </a:xfrm>
          <a:prstGeom prst="rect">
            <a:avLst/>
          </a:prstGeom>
        </p:spPr>
      </p:pic>
      <p:sp>
        <p:nvSpPr>
          <p:cNvPr id="7" name="Title 1"/>
          <p:cNvSpPr>
            <a:spLocks noGrp="1"/>
          </p:cNvSpPr>
          <p:nvPr>
            <p:ph type="title"/>
          </p:nvPr>
        </p:nvSpPr>
        <p:spPr>
          <a:xfrm>
            <a:off x="457200" y="432594"/>
            <a:ext cx="8229600" cy="990600"/>
          </a:xfrm>
        </p:spPr>
        <p:txBody>
          <a:bodyPr>
            <a:normAutofit/>
          </a:bodyPr>
          <a:lstStyle/>
          <a:p>
            <a:r>
              <a:rPr lang="en-IN" dirty="0">
                <a:solidFill>
                  <a:schemeClr val="accent1">
                    <a:lumMod val="75000"/>
                  </a:schemeClr>
                </a:solidFill>
              </a:rPr>
              <a:t>Types of Machine Learning</a:t>
            </a:r>
          </a:p>
        </p:txBody>
      </p:sp>
      <p:sp>
        <p:nvSpPr>
          <p:cNvPr id="2" name="Rectangle 1"/>
          <p:cNvSpPr/>
          <p:nvPr/>
        </p:nvSpPr>
        <p:spPr>
          <a:xfrm>
            <a:off x="1556474" y="1270980"/>
            <a:ext cx="6189032" cy="2031325"/>
          </a:xfrm>
          <a:prstGeom prst="rect">
            <a:avLst/>
          </a:prstGeom>
        </p:spPr>
        <p:txBody>
          <a:bodyPr wrap="square">
            <a:spAutoFit/>
          </a:bodyPr>
          <a:lstStyle/>
          <a:p>
            <a:pPr algn="just"/>
            <a:r>
              <a:rPr lang="en-US" b="1" dirty="0">
                <a:solidFill>
                  <a:schemeClr val="tx2">
                    <a:lumMod val="75000"/>
                  </a:schemeClr>
                </a:solidFill>
              </a:rPr>
              <a:t>Reinforcement Learning</a:t>
            </a:r>
          </a:p>
          <a:p>
            <a:pPr algn="just">
              <a:buFont typeface="Wingdings" pitchFamily="2" charset="2"/>
              <a:buChar char="q"/>
            </a:pPr>
            <a:r>
              <a:rPr lang="en-US" dirty="0"/>
              <a:t>Reinforcement learning is learning by interacting with a space or an environment</a:t>
            </a:r>
          </a:p>
          <a:p>
            <a:pPr algn="just">
              <a:buFont typeface="Wingdings" pitchFamily="2" charset="2"/>
              <a:buChar char="q"/>
            </a:pPr>
            <a:r>
              <a:rPr lang="en-US" dirty="0">
                <a:solidFill>
                  <a:schemeClr val="tx2">
                    <a:lumMod val="75000"/>
                  </a:schemeClr>
                </a:solidFill>
              </a:rPr>
              <a:t>An RL agent learns from the </a:t>
            </a:r>
            <a:r>
              <a:rPr lang="en-US" dirty="0" err="1">
                <a:solidFill>
                  <a:schemeClr val="tx2">
                    <a:lumMod val="75000"/>
                  </a:schemeClr>
                </a:solidFill>
              </a:rPr>
              <a:t>consequencies</a:t>
            </a:r>
            <a:r>
              <a:rPr lang="en-US" dirty="0">
                <a:solidFill>
                  <a:schemeClr val="tx2">
                    <a:lumMod val="75000"/>
                  </a:schemeClr>
                </a:solidFill>
              </a:rPr>
              <a:t> of its action, rather than from being taught explicitly. It selects its actions on the basis of its past experiences and also by new choices.</a:t>
            </a:r>
          </a:p>
          <a:p>
            <a:pPr marL="285750" indent="-285750" algn="just">
              <a:buFont typeface="Wingdings" pitchFamily="2" charset="2"/>
              <a:buChar char="q"/>
            </a:pPr>
            <a:endParaRPr lang="en-US" b="1" dirty="0">
              <a:solidFill>
                <a:schemeClr val="tx2">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408" y="3075206"/>
            <a:ext cx="3587003" cy="1656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92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2"/>
          <a:stretch>
            <a:fillRect/>
          </a:stretch>
        </p:blipFill>
        <p:spPr>
          <a:xfrm>
            <a:off x="8137458" y="0"/>
            <a:ext cx="1006542" cy="1006542"/>
          </a:xfrm>
          <a:prstGeom prst="rect">
            <a:avLst/>
          </a:prstGeom>
        </p:spPr>
      </p:pic>
      <p:sp>
        <p:nvSpPr>
          <p:cNvPr id="7" name="Title 1"/>
          <p:cNvSpPr>
            <a:spLocks noGrp="1"/>
          </p:cNvSpPr>
          <p:nvPr>
            <p:ph type="title"/>
          </p:nvPr>
        </p:nvSpPr>
        <p:spPr>
          <a:xfrm>
            <a:off x="457200" y="432594"/>
            <a:ext cx="8229600" cy="990600"/>
          </a:xfrm>
        </p:spPr>
        <p:txBody>
          <a:bodyPr>
            <a:normAutofit/>
          </a:bodyPr>
          <a:lstStyle/>
          <a:p>
            <a:r>
              <a:rPr lang="en-IN" dirty="0">
                <a:solidFill>
                  <a:schemeClr val="accent1">
                    <a:lumMod val="75000"/>
                  </a:schemeClr>
                </a:solidFill>
              </a:rPr>
              <a:t>How Reinforcement Learning works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836" y="1251137"/>
            <a:ext cx="4241452" cy="3683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14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59F324-1B0E-45A6-BCA2-39015A58A15C}"/>
              </a:ext>
            </a:extLst>
          </p:cNvPr>
          <p:cNvPicPr>
            <a:picLocks noChangeAspect="1"/>
          </p:cNvPicPr>
          <p:nvPr/>
        </p:nvPicPr>
        <p:blipFill>
          <a:blip r:embed="rId2"/>
          <a:stretch>
            <a:fillRect/>
          </a:stretch>
        </p:blipFill>
        <p:spPr>
          <a:xfrm>
            <a:off x="8137458" y="0"/>
            <a:ext cx="1006542" cy="1006542"/>
          </a:xfrm>
          <a:prstGeom prst="rect">
            <a:avLst/>
          </a:prstGeom>
        </p:spPr>
      </p:pic>
      <p:sp>
        <p:nvSpPr>
          <p:cNvPr id="7" name="Title 1"/>
          <p:cNvSpPr>
            <a:spLocks noGrp="1"/>
          </p:cNvSpPr>
          <p:nvPr>
            <p:ph type="title"/>
          </p:nvPr>
        </p:nvSpPr>
        <p:spPr>
          <a:xfrm>
            <a:off x="457200" y="217442"/>
            <a:ext cx="8229600" cy="990600"/>
          </a:xfrm>
        </p:spPr>
        <p:txBody>
          <a:bodyPr>
            <a:normAutofit/>
          </a:bodyPr>
          <a:lstStyle/>
          <a:p>
            <a:pPr algn="ctr"/>
            <a:r>
              <a:rPr lang="en-IN" dirty="0">
                <a:solidFill>
                  <a:schemeClr val="accent1">
                    <a:lumMod val="75000"/>
                  </a:schemeClr>
                </a:solidFill>
              </a:rPr>
              <a:t>Types of supervised Learning</a:t>
            </a:r>
          </a:p>
        </p:txBody>
      </p:sp>
      <p:pic>
        <p:nvPicPr>
          <p:cNvPr id="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833718"/>
            <a:ext cx="5082988" cy="2198576"/>
          </a:xfrm>
          <a:prstGeom prst="rect">
            <a:avLst/>
          </a:prstGeom>
          <a:solidFill>
            <a:schemeClr val="tx1">
              <a:lumMod val="65000"/>
              <a:lumOff val="35000"/>
              <a:alpha val="0"/>
            </a:schemeClr>
          </a:soli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effectLst>
            <a:outerShdw dist="35921" dir="2700000" algn="ctr" rotWithShape="0">
              <a:schemeClr val="bg2">
                <a:alpha val="0"/>
              </a:schemeClr>
            </a:outerShdw>
            <a:reflection stA="0" endPos="65000" dist="50800" dir="5400000" sy="-100000" algn="bl" rotWithShape="0"/>
          </a:effectLst>
        </p:spPr>
      </p:pic>
      <p:sp>
        <p:nvSpPr>
          <p:cNvPr id="9" name="Rectangle 8"/>
          <p:cNvSpPr/>
          <p:nvPr/>
        </p:nvSpPr>
        <p:spPr>
          <a:xfrm>
            <a:off x="1156447" y="3056981"/>
            <a:ext cx="3859307" cy="1754326"/>
          </a:xfrm>
          <a:prstGeom prst="rect">
            <a:avLst/>
          </a:prstGeom>
        </p:spPr>
        <p:txBody>
          <a:bodyPr wrap="square">
            <a:spAutoFit/>
          </a:bodyPr>
          <a:lstStyle/>
          <a:p>
            <a:pPr algn="just"/>
            <a:r>
              <a:rPr lang="en-US" dirty="0">
                <a:solidFill>
                  <a:schemeClr val="accent2">
                    <a:lumMod val="50000"/>
                  </a:schemeClr>
                </a:solidFill>
              </a:rPr>
              <a:t>Regression algorithms are used if there is a relationship between the input variable and the output variable. It is used for the prediction of continuous variables, such as Weather forecasting, Market Trends etc. </a:t>
            </a:r>
            <a:endParaRPr lang="en-IN" dirty="0">
              <a:solidFill>
                <a:schemeClr val="accent2">
                  <a:lumMod val="50000"/>
                </a:schemeClr>
              </a:solidFill>
            </a:endParaRPr>
          </a:p>
        </p:txBody>
      </p:sp>
      <p:sp>
        <p:nvSpPr>
          <p:cNvPr id="10" name="Rectangle 9"/>
          <p:cNvSpPr/>
          <p:nvPr/>
        </p:nvSpPr>
        <p:spPr>
          <a:xfrm>
            <a:off x="5101209" y="3079377"/>
            <a:ext cx="2617404" cy="2031325"/>
          </a:xfrm>
          <a:prstGeom prst="rect">
            <a:avLst/>
          </a:prstGeom>
        </p:spPr>
        <p:txBody>
          <a:bodyPr wrap="square">
            <a:spAutoFit/>
          </a:bodyPr>
          <a:lstStyle/>
          <a:p>
            <a:pPr algn="just"/>
            <a:r>
              <a:rPr lang="en-US" dirty="0">
                <a:solidFill>
                  <a:schemeClr val="accent1">
                    <a:lumMod val="50000"/>
                  </a:schemeClr>
                </a:solidFill>
              </a:rPr>
              <a:t>Classification algorithms are used when the output variable is categorical, which means there are two classes such as Yes-No, Male-Female, True-false, etc.</a:t>
            </a:r>
            <a:endParaRPr lang="en-IN" dirty="0">
              <a:solidFill>
                <a:schemeClr val="accent1">
                  <a:lumMod val="50000"/>
                </a:schemeClr>
              </a:solidFill>
            </a:endParaRPr>
          </a:p>
        </p:txBody>
      </p:sp>
    </p:spTree>
    <p:extLst>
      <p:ext uri="{BB962C8B-B14F-4D97-AF65-F5344CB8AC3E}">
        <p14:creationId xmlns:p14="http://schemas.microsoft.com/office/powerpoint/2010/main" val="391213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5D908C-461F-4A15-9BC2-AA79D5D269C3}"/>
              </a:ext>
            </a:extLst>
          </p:cNvPr>
          <p:cNvPicPr>
            <a:picLocks noChangeAspect="1"/>
          </p:cNvPicPr>
          <p:nvPr/>
        </p:nvPicPr>
        <p:blipFill>
          <a:blip r:embed="rId2"/>
          <a:stretch>
            <a:fillRect/>
          </a:stretch>
        </p:blipFill>
        <p:spPr>
          <a:xfrm>
            <a:off x="8137458" y="0"/>
            <a:ext cx="1006542" cy="1006542"/>
          </a:xfrm>
          <a:prstGeom prst="rect">
            <a:avLst/>
          </a:prstGeom>
        </p:spPr>
      </p:pic>
      <p:sp>
        <p:nvSpPr>
          <p:cNvPr id="7" name="Title 1"/>
          <p:cNvSpPr>
            <a:spLocks noGrp="1"/>
          </p:cNvSpPr>
          <p:nvPr>
            <p:ph type="title"/>
          </p:nvPr>
        </p:nvSpPr>
        <p:spPr>
          <a:xfrm>
            <a:off x="457200" y="29184"/>
            <a:ext cx="8229600" cy="990600"/>
          </a:xfrm>
        </p:spPr>
        <p:txBody>
          <a:bodyPr>
            <a:normAutofit/>
          </a:bodyPr>
          <a:lstStyle/>
          <a:p>
            <a:pPr algn="ctr"/>
            <a:r>
              <a:rPr lang="en-IN" dirty="0">
                <a:solidFill>
                  <a:schemeClr val="accent1">
                    <a:lumMod val="75000"/>
                  </a:schemeClr>
                </a:solidFill>
              </a:rPr>
              <a:t>Types of unsupervised Learning</a:t>
            </a:r>
          </a:p>
        </p:txBody>
      </p:sp>
      <p:sp>
        <p:nvSpPr>
          <p:cNvPr id="8" name="Rectangle 7"/>
          <p:cNvSpPr/>
          <p:nvPr/>
        </p:nvSpPr>
        <p:spPr>
          <a:xfrm>
            <a:off x="1035423" y="2815768"/>
            <a:ext cx="3361765" cy="1569660"/>
          </a:xfrm>
          <a:prstGeom prst="rect">
            <a:avLst/>
          </a:prstGeom>
        </p:spPr>
        <p:txBody>
          <a:bodyPr wrap="square">
            <a:spAutoFit/>
          </a:bodyPr>
          <a:lstStyle/>
          <a:p>
            <a:pPr algn="just"/>
            <a:r>
              <a:rPr lang="en-US" sz="1600" dirty="0">
                <a:solidFill>
                  <a:schemeClr val="accent2">
                    <a:lumMod val="50000"/>
                  </a:schemeClr>
                </a:solidFill>
              </a:rPr>
              <a:t>Clustering is a method of grouping the objects into clusters such that objects with most similarities remains into a group and has less or no similarities with the objects of another group. </a:t>
            </a:r>
            <a:endParaRPr lang="en-IN" sz="1600" dirty="0">
              <a:solidFill>
                <a:schemeClr val="accent2">
                  <a:lumMod val="50000"/>
                </a:schemeClr>
              </a:solidFill>
            </a:endParaRPr>
          </a:p>
        </p:txBody>
      </p:sp>
      <p:sp>
        <p:nvSpPr>
          <p:cNvPr id="9" name="Rectangle 8"/>
          <p:cNvSpPr/>
          <p:nvPr/>
        </p:nvSpPr>
        <p:spPr>
          <a:xfrm>
            <a:off x="4504765" y="2859593"/>
            <a:ext cx="3348318" cy="2308324"/>
          </a:xfrm>
          <a:prstGeom prst="rect">
            <a:avLst/>
          </a:prstGeom>
        </p:spPr>
        <p:txBody>
          <a:bodyPr wrap="square">
            <a:spAutoFit/>
          </a:bodyPr>
          <a:lstStyle/>
          <a:p>
            <a:pPr algn="just"/>
            <a:r>
              <a:rPr lang="en-US" sz="1600" dirty="0">
                <a:solidFill>
                  <a:schemeClr val="tx2">
                    <a:lumMod val="75000"/>
                  </a:schemeClr>
                </a:solidFill>
              </a:rPr>
              <a:t>It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t>
            </a:r>
            <a:endParaRPr lang="en-IN" sz="1600" dirty="0">
              <a:solidFill>
                <a:schemeClr val="tx2">
                  <a:lumMod val="75000"/>
                </a:schemeClr>
              </a:solidFill>
            </a:endParaRPr>
          </a:p>
        </p:txBody>
      </p:sp>
      <p:pic>
        <p:nvPicPr>
          <p:cNvPr id="10"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6987"/>
          <a:stretch/>
        </p:blipFill>
        <p:spPr bwMode="auto">
          <a:xfrm>
            <a:off x="2286000" y="791388"/>
            <a:ext cx="4545105" cy="20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073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2"/>
          <a:stretch>
            <a:fillRect/>
          </a:stretch>
        </p:blipFill>
        <p:spPr>
          <a:xfrm>
            <a:off x="8137458" y="0"/>
            <a:ext cx="1006542" cy="1006542"/>
          </a:xfrm>
          <a:prstGeom prst="rect">
            <a:avLst/>
          </a:prstGeom>
        </p:spPr>
      </p:pic>
      <p:sp>
        <p:nvSpPr>
          <p:cNvPr id="7" name="Title 1"/>
          <p:cNvSpPr>
            <a:spLocks noGrp="1"/>
          </p:cNvSpPr>
          <p:nvPr>
            <p:ph type="title"/>
          </p:nvPr>
        </p:nvSpPr>
        <p:spPr>
          <a:xfrm>
            <a:off x="457200" y="432594"/>
            <a:ext cx="8229600" cy="990600"/>
          </a:xfrm>
        </p:spPr>
        <p:txBody>
          <a:bodyPr>
            <a:normAutofit/>
          </a:bodyPr>
          <a:lstStyle/>
          <a:p>
            <a:r>
              <a:rPr lang="en-IN" dirty="0">
                <a:solidFill>
                  <a:schemeClr val="accent1">
                    <a:lumMod val="75000"/>
                  </a:schemeClr>
                </a:solidFill>
              </a:rPr>
              <a:t>Limitations of Machine Learning</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995" t="32905" r="37576" b="43538"/>
          <a:stretch/>
        </p:blipFill>
        <p:spPr bwMode="auto">
          <a:xfrm>
            <a:off x="981635" y="1223682"/>
            <a:ext cx="7342095" cy="22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3939991" y="3496234"/>
            <a:ext cx="1573303" cy="12774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Machine Learning</a:t>
            </a:r>
          </a:p>
        </p:txBody>
      </p:sp>
    </p:spTree>
    <p:extLst>
      <p:ext uri="{BB962C8B-B14F-4D97-AF65-F5344CB8AC3E}">
        <p14:creationId xmlns:p14="http://schemas.microsoft.com/office/powerpoint/2010/main" val="105941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3"/>
          <a:stretch>
            <a:fillRect/>
          </a:stretch>
        </p:blipFill>
        <p:spPr>
          <a:xfrm>
            <a:off x="8137458" y="0"/>
            <a:ext cx="1006542" cy="1006542"/>
          </a:xfrm>
          <a:prstGeom prst="rect">
            <a:avLst/>
          </a:prstGeom>
        </p:spPr>
      </p:pic>
      <p:sp>
        <p:nvSpPr>
          <p:cNvPr id="7" name="Title 1"/>
          <p:cNvSpPr>
            <a:spLocks noGrp="1"/>
          </p:cNvSpPr>
          <p:nvPr>
            <p:ph type="title"/>
          </p:nvPr>
        </p:nvSpPr>
        <p:spPr>
          <a:xfrm>
            <a:off x="457200" y="432594"/>
            <a:ext cx="8229600" cy="990600"/>
          </a:xfrm>
        </p:spPr>
        <p:txBody>
          <a:bodyPr>
            <a:normAutofit/>
          </a:bodyPr>
          <a:lstStyle/>
          <a:p>
            <a:r>
              <a:rPr lang="en-IN" dirty="0">
                <a:solidFill>
                  <a:schemeClr val="accent1">
                    <a:lumMod val="75000"/>
                  </a:schemeClr>
                </a:solidFill>
              </a:rPr>
              <a:t>Limitations of Machine Learning</a:t>
            </a:r>
          </a:p>
        </p:txBody>
      </p:sp>
      <p:sp>
        <p:nvSpPr>
          <p:cNvPr id="2" name="Rectangle 1"/>
          <p:cNvSpPr/>
          <p:nvPr/>
        </p:nvSpPr>
        <p:spPr>
          <a:xfrm>
            <a:off x="1398493" y="1156707"/>
            <a:ext cx="6508377" cy="1200329"/>
          </a:xfrm>
          <a:prstGeom prst="rect">
            <a:avLst/>
          </a:prstGeom>
        </p:spPr>
        <p:txBody>
          <a:bodyPr wrap="square">
            <a:spAutoFit/>
          </a:bodyPr>
          <a:lstStyle/>
          <a:p>
            <a:pPr algn="just">
              <a:buFont typeface="Wingdings" pitchFamily="2" charset="2"/>
              <a:buChar char="q"/>
            </a:pPr>
            <a:r>
              <a:rPr lang="en-US" dirty="0"/>
              <a:t>One of the big challenges with traditional Machine Learning models is a process called feature extraction.</a:t>
            </a:r>
          </a:p>
          <a:p>
            <a:pPr algn="just">
              <a:buFont typeface="Wingdings" pitchFamily="2" charset="2"/>
              <a:buChar char="q"/>
            </a:pPr>
            <a:r>
              <a:rPr lang="en-US" dirty="0">
                <a:solidFill>
                  <a:schemeClr val="tx2">
                    <a:lumMod val="75000"/>
                  </a:schemeClr>
                </a:solidFill>
              </a:rPr>
              <a:t> For complex problems such as object recognition or handwriting recognition, this is a huge challenge.</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813" y="2924158"/>
            <a:ext cx="1160650" cy="1871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57409" t="6945" r="14722"/>
          <a:stretch/>
        </p:blipFill>
        <p:spPr bwMode="auto">
          <a:xfrm>
            <a:off x="6427694" y="2834346"/>
            <a:ext cx="1169894" cy="1937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stCxn id="3074" idx="3"/>
          </p:cNvCxnSpPr>
          <p:nvPr/>
        </p:nvCxnSpPr>
        <p:spPr>
          <a:xfrm flipV="1">
            <a:off x="3621463" y="3321424"/>
            <a:ext cx="2806231" cy="5385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3074" idx="3"/>
          </p:cNvCxnSpPr>
          <p:nvPr/>
        </p:nvCxnSpPr>
        <p:spPr>
          <a:xfrm>
            <a:off x="3621463" y="3859998"/>
            <a:ext cx="2806231" cy="2816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3738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3"/>
          <a:stretch>
            <a:fillRect/>
          </a:stretch>
        </p:blipFill>
        <p:spPr>
          <a:xfrm>
            <a:off x="8137458" y="0"/>
            <a:ext cx="1006542" cy="100654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274951452"/>
              </p:ext>
            </p:extLst>
          </p:nvPr>
        </p:nvGraphicFramePr>
        <p:xfrm>
          <a:off x="1788459" y="839446"/>
          <a:ext cx="6091517" cy="4240032"/>
        </p:xfrm>
        <a:graphic>
          <a:graphicData uri="http://schemas.openxmlformats.org/drawingml/2006/table">
            <a:tbl>
              <a:tblPr/>
              <a:tblGrid>
                <a:gridCol w="2093667">
                  <a:extLst>
                    <a:ext uri="{9D8B030D-6E8A-4147-A177-3AD203B41FA5}">
                      <a16:colId xmlns:a16="http://schemas.microsoft.com/office/drawing/2014/main" val="20000"/>
                    </a:ext>
                  </a:extLst>
                </a:gridCol>
                <a:gridCol w="1706269">
                  <a:extLst>
                    <a:ext uri="{9D8B030D-6E8A-4147-A177-3AD203B41FA5}">
                      <a16:colId xmlns:a16="http://schemas.microsoft.com/office/drawing/2014/main" val="20001"/>
                    </a:ext>
                  </a:extLst>
                </a:gridCol>
                <a:gridCol w="2291581">
                  <a:extLst>
                    <a:ext uri="{9D8B030D-6E8A-4147-A177-3AD203B41FA5}">
                      <a16:colId xmlns:a16="http://schemas.microsoft.com/office/drawing/2014/main" val="20002"/>
                    </a:ext>
                  </a:extLst>
                </a:gridCol>
              </a:tblGrid>
              <a:tr h="375353">
                <a:tc>
                  <a:txBody>
                    <a:bodyPr/>
                    <a:lstStyle/>
                    <a:p>
                      <a:pPr algn="l" fontAlgn="ctr"/>
                      <a:r>
                        <a:rPr lang="en-IN" sz="1600" b="0" dirty="0">
                          <a:effectLst/>
                        </a:rPr>
                        <a:t>Artificial Intelligence</a:t>
                      </a:r>
                    </a:p>
                  </a:txBody>
                  <a:tcPr marL="63951" marR="63951" marT="63951" marB="6395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ctr"/>
                      <a:r>
                        <a:rPr lang="en-IN" sz="1600" b="0" dirty="0">
                          <a:effectLst/>
                        </a:rPr>
                        <a:t>Machine Learning</a:t>
                      </a:r>
                    </a:p>
                  </a:txBody>
                  <a:tcPr marL="63951" marR="63951" marT="63951" marB="6395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ctr"/>
                      <a:r>
                        <a:rPr lang="en-IN" sz="1600" b="0">
                          <a:effectLst/>
                        </a:rPr>
                        <a:t>Deep Learning</a:t>
                      </a:r>
                    </a:p>
                  </a:txBody>
                  <a:tcPr marL="63951" marR="63951" marT="63951" marB="6395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10000"/>
                  </a:ext>
                </a:extLst>
              </a:tr>
              <a:tr h="1799675">
                <a:tc>
                  <a:txBody>
                    <a:bodyPr/>
                    <a:lstStyle/>
                    <a:p>
                      <a:pPr algn="l" fontAlgn="base"/>
                      <a:r>
                        <a:rPr lang="en-US" sz="1400" b="0" dirty="0">
                          <a:effectLst/>
                        </a:rPr>
                        <a:t>It</a:t>
                      </a:r>
                      <a:r>
                        <a:rPr lang="en-US" sz="1400" b="0" baseline="0" dirty="0">
                          <a:effectLst/>
                        </a:rPr>
                        <a:t> is </a:t>
                      </a:r>
                      <a:r>
                        <a:rPr lang="en-US" sz="1400" b="0" dirty="0">
                          <a:effectLst/>
                        </a:rPr>
                        <a:t>basically the study/process which enables machines to mimic human behavior through particular algorithm.</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It</a:t>
                      </a:r>
                      <a:r>
                        <a:rPr lang="en-US" sz="1400" b="0" baseline="0" dirty="0">
                          <a:effectLst/>
                        </a:rPr>
                        <a:t> </a:t>
                      </a:r>
                      <a:r>
                        <a:rPr lang="en-US" sz="1400" b="0" dirty="0">
                          <a:effectLst/>
                        </a:rPr>
                        <a:t>is the study that uses statistical methods enabling machines to improve with experience.</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It</a:t>
                      </a:r>
                      <a:r>
                        <a:rPr lang="en-US" sz="1400" b="0" baseline="0" dirty="0">
                          <a:effectLst/>
                        </a:rPr>
                        <a:t> </a:t>
                      </a:r>
                      <a:r>
                        <a:rPr lang="en-US" sz="1400" b="0" dirty="0">
                          <a:effectLst/>
                        </a:rPr>
                        <a:t>is the study that makes use of Neural Networks(similar to neurons present in human brain) to imitate functionality just like a human brain.</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02642">
                <a:tc>
                  <a:txBody>
                    <a:bodyPr/>
                    <a:lstStyle/>
                    <a:p>
                      <a:pPr algn="l" fontAlgn="base"/>
                      <a:r>
                        <a:rPr lang="en-US" sz="1400" b="0" dirty="0">
                          <a:effectLst/>
                        </a:rPr>
                        <a:t>AI is the broader family consisting of ML and DL as it’s components.</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ML is the subset of AI.</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DL is the subset of ML.</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36653">
                <a:tc>
                  <a:txBody>
                    <a:bodyPr/>
                    <a:lstStyle/>
                    <a:p>
                      <a:pPr algn="l" fontAlgn="base"/>
                      <a:r>
                        <a:rPr lang="en-US" sz="1400" b="0" dirty="0">
                          <a:effectLst/>
                        </a:rPr>
                        <a:t>AI is a computer algorithm which exhibits intelligence through decision making.</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ML is an AI algorithm which allows system to learn from data.</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DL is a ML algorithm that uses deep(more than one layer) neural networks to analyze data and provide output accordingly.</a:t>
                      </a:r>
                    </a:p>
                  </a:txBody>
                  <a:tcPr marL="63951" marR="63951" marT="89531" marB="8953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Rectangle 3"/>
          <p:cNvSpPr/>
          <p:nvPr/>
        </p:nvSpPr>
        <p:spPr>
          <a:xfrm>
            <a:off x="2807816" y="249011"/>
            <a:ext cx="4245971" cy="461665"/>
          </a:xfrm>
          <a:prstGeom prst="rect">
            <a:avLst/>
          </a:prstGeom>
        </p:spPr>
        <p:txBody>
          <a:bodyPr wrap="none">
            <a:spAutoFit/>
          </a:bodyPr>
          <a:lstStyle/>
          <a:p>
            <a:r>
              <a:rPr lang="en-US" sz="2400" b="1" dirty="0">
                <a:solidFill>
                  <a:schemeClr val="accent1">
                    <a:lumMod val="50000"/>
                  </a:schemeClr>
                </a:solidFill>
              </a:rPr>
              <a:t>Difference between AI, ML, DL</a:t>
            </a:r>
          </a:p>
        </p:txBody>
      </p:sp>
    </p:spTree>
    <p:extLst>
      <p:ext uri="{BB962C8B-B14F-4D97-AF65-F5344CB8AC3E}">
        <p14:creationId xmlns:p14="http://schemas.microsoft.com/office/powerpoint/2010/main" val="130354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a:extLst>
              <a:ext uri="{FF2B5EF4-FFF2-40B4-BE49-F238E27FC236}">
                <a16:creationId xmlns:a16="http://schemas.microsoft.com/office/drawing/2014/main" id="{187AC6EA-329A-4D53-B5D6-61EA9F94FA76}"/>
              </a:ext>
            </a:extLst>
          </p:cNvPr>
          <p:cNvSpPr>
            <a:spLocks noGrp="1" noChangeArrowheads="1"/>
          </p:cNvSpPr>
          <p:nvPr>
            <p:ph type="body" idx="1"/>
          </p:nvPr>
        </p:nvSpPr>
        <p:spPr>
          <a:xfrm>
            <a:off x="1428750" y="255181"/>
            <a:ext cx="6400800" cy="4431119"/>
          </a:xfrm>
        </p:spPr>
        <p:txBody>
          <a:bodyPr>
            <a:normAutofit/>
          </a:bodyPr>
          <a:lstStyle/>
          <a:p>
            <a:pPr lvl="1" algn="ctr">
              <a:lnSpc>
                <a:spcPct val="90000"/>
              </a:lnSpc>
              <a:buNone/>
            </a:pPr>
            <a:r>
              <a:rPr lang="en-IN" sz="2400" b="1" dirty="0">
                <a:solidFill>
                  <a:schemeClr val="accent1">
                    <a:lumMod val="75000"/>
                  </a:schemeClr>
                </a:solidFill>
              </a:rPr>
              <a:t>Agenda</a:t>
            </a:r>
            <a:endParaRPr lang="en-US" altLang="en-US" sz="2400" b="1" dirty="0">
              <a:solidFill>
                <a:schemeClr val="accent1">
                  <a:lumMod val="75000"/>
                </a:schemeClr>
              </a:solidFill>
              <a:latin typeface="Book Antiqua" panose="02040602050305030304" pitchFamily="18" charset="0"/>
              <a:cs typeface="Times New Roman" panose="02020603050405020304" pitchFamily="18" charset="0"/>
            </a:endParaRPr>
          </a:p>
          <a:p>
            <a:pPr lvl="1" eaLnBrk="1" hangingPunct="1">
              <a:lnSpc>
                <a:spcPct val="90000"/>
              </a:lnSpc>
              <a:buFont typeface="Wingdings" panose="05000000000000000000" pitchFamily="2" charset="2"/>
              <a:buNone/>
            </a:pPr>
            <a:endParaRPr lang="en-US" altLang="en-US" dirty="0">
              <a:latin typeface="Book Antiqua" panose="02040602050305030304" pitchFamily="18" charset="0"/>
              <a:cs typeface="Times New Roman" panose="02020603050405020304" pitchFamily="18" charset="0"/>
            </a:endParaRPr>
          </a:p>
          <a:p>
            <a:pPr>
              <a:buFont typeface="Wingdings" pitchFamily="2" charset="2"/>
              <a:buChar char="q"/>
            </a:pPr>
            <a:r>
              <a:rPr lang="en-US" altLang="en-US" dirty="0">
                <a:latin typeface="Book Antiqua" panose="02040602050305030304" pitchFamily="18" charset="0"/>
                <a:cs typeface="Times New Roman" panose="02020603050405020304" pitchFamily="18" charset="0"/>
              </a:rPr>
              <a:t>	</a:t>
            </a:r>
            <a:r>
              <a:rPr lang="en-US" dirty="0"/>
              <a:t>Why is Artificial Intelligence?</a:t>
            </a:r>
          </a:p>
          <a:p>
            <a:pPr>
              <a:buFont typeface="Wingdings" pitchFamily="2" charset="2"/>
              <a:buChar char="q"/>
            </a:pPr>
            <a:r>
              <a:rPr lang="en-US" dirty="0"/>
              <a:t>What is Artificial Intelligence?</a:t>
            </a:r>
          </a:p>
          <a:p>
            <a:pPr>
              <a:buFont typeface="Wingdings" pitchFamily="2" charset="2"/>
              <a:buChar char="q"/>
            </a:pPr>
            <a:r>
              <a:rPr lang="en-US" dirty="0"/>
              <a:t>Applications of Artificial Intelligence?</a:t>
            </a:r>
          </a:p>
          <a:p>
            <a:pPr>
              <a:buFont typeface="Wingdings" pitchFamily="2" charset="2"/>
              <a:buChar char="q"/>
            </a:pPr>
            <a:r>
              <a:rPr lang="en-US" dirty="0"/>
              <a:t>Subsets of Artificial Intelligence?</a:t>
            </a:r>
          </a:p>
          <a:p>
            <a:pPr>
              <a:buFont typeface="Wingdings" pitchFamily="2" charset="2"/>
              <a:buChar char="q"/>
            </a:pPr>
            <a:r>
              <a:rPr lang="en-US" dirty="0"/>
              <a:t>What is Machine Learning?</a:t>
            </a:r>
          </a:p>
          <a:p>
            <a:pPr>
              <a:buFont typeface="Wingdings" pitchFamily="2" charset="2"/>
              <a:buChar char="q"/>
            </a:pPr>
            <a:r>
              <a:rPr lang="en-US" dirty="0"/>
              <a:t>Types of Machine Learning?</a:t>
            </a:r>
          </a:p>
          <a:p>
            <a:pPr>
              <a:buFont typeface="Wingdings" pitchFamily="2" charset="2"/>
              <a:buChar char="q"/>
            </a:pPr>
            <a:r>
              <a:rPr lang="en-US" dirty="0"/>
              <a:t>Difference between AI, ML, DL</a:t>
            </a:r>
          </a:p>
        </p:txBody>
      </p:sp>
      <p:pic>
        <p:nvPicPr>
          <p:cNvPr id="7" name="Picture 6">
            <a:extLst>
              <a:ext uri="{FF2B5EF4-FFF2-40B4-BE49-F238E27FC236}">
                <a16:creationId xmlns:a16="http://schemas.microsoft.com/office/drawing/2014/main" id="{C9FCDD7E-AD20-4F59-BA56-991586458427}"/>
              </a:ext>
            </a:extLst>
          </p:cNvPr>
          <p:cNvPicPr>
            <a:picLocks noChangeAspect="1"/>
          </p:cNvPicPr>
          <p:nvPr/>
        </p:nvPicPr>
        <p:blipFill>
          <a:blip r:embed="rId2"/>
          <a:stretch>
            <a:fillRect/>
          </a:stretch>
        </p:blipFill>
        <p:spPr>
          <a:xfrm>
            <a:off x="8137458" y="0"/>
            <a:ext cx="1006542" cy="1006542"/>
          </a:xfrm>
          <a:prstGeom prst="rect">
            <a:avLst/>
          </a:prstGeom>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3"/>
          <a:stretch>
            <a:fillRect/>
          </a:stretch>
        </p:blipFill>
        <p:spPr>
          <a:xfrm>
            <a:off x="8137458" y="0"/>
            <a:ext cx="1006542" cy="100654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59232395"/>
              </p:ext>
            </p:extLst>
          </p:nvPr>
        </p:nvGraphicFramePr>
        <p:xfrm>
          <a:off x="1828800" y="462126"/>
          <a:ext cx="6078070" cy="4463502"/>
        </p:xfrm>
        <a:graphic>
          <a:graphicData uri="http://schemas.openxmlformats.org/drawingml/2006/table">
            <a:tbl>
              <a:tblPr/>
              <a:tblGrid>
                <a:gridCol w="2093667">
                  <a:extLst>
                    <a:ext uri="{9D8B030D-6E8A-4147-A177-3AD203B41FA5}">
                      <a16:colId xmlns:a16="http://schemas.microsoft.com/office/drawing/2014/main" val="20000"/>
                    </a:ext>
                  </a:extLst>
                </a:gridCol>
                <a:gridCol w="1832874">
                  <a:extLst>
                    <a:ext uri="{9D8B030D-6E8A-4147-A177-3AD203B41FA5}">
                      <a16:colId xmlns:a16="http://schemas.microsoft.com/office/drawing/2014/main" val="20001"/>
                    </a:ext>
                  </a:extLst>
                </a:gridCol>
                <a:gridCol w="2151529">
                  <a:extLst>
                    <a:ext uri="{9D8B030D-6E8A-4147-A177-3AD203B41FA5}">
                      <a16:colId xmlns:a16="http://schemas.microsoft.com/office/drawing/2014/main" val="20002"/>
                    </a:ext>
                  </a:extLst>
                </a:gridCol>
              </a:tblGrid>
              <a:tr h="0">
                <a:tc>
                  <a:txBody>
                    <a:bodyPr/>
                    <a:lstStyle/>
                    <a:p>
                      <a:pPr algn="l" fontAlgn="ctr"/>
                      <a:r>
                        <a:rPr lang="en-IN" sz="1600" b="0" dirty="0">
                          <a:effectLst/>
                        </a:rPr>
                        <a:t>Artificial Intelligence</a:t>
                      </a:r>
                    </a:p>
                  </a:txBody>
                  <a:tcPr marL="63951" marR="63951" marT="63951" marB="6395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ctr"/>
                      <a:r>
                        <a:rPr lang="en-IN" sz="1600" b="0" dirty="0">
                          <a:effectLst/>
                        </a:rPr>
                        <a:t>Machine Learning</a:t>
                      </a:r>
                    </a:p>
                  </a:txBody>
                  <a:tcPr marL="63951" marR="63951" marT="63951" marB="6395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ctr"/>
                      <a:r>
                        <a:rPr lang="en-IN" sz="1600" b="0">
                          <a:effectLst/>
                        </a:rPr>
                        <a:t>Deep Learning</a:t>
                      </a:r>
                    </a:p>
                  </a:txBody>
                  <a:tcPr marL="63951" marR="63951" marT="63951" marB="6395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10000"/>
                  </a:ext>
                </a:extLst>
              </a:tr>
              <a:tr h="1211400">
                <a:tc>
                  <a:txBody>
                    <a:bodyPr/>
                    <a:lstStyle/>
                    <a:p>
                      <a:pPr algn="l" fontAlgn="base"/>
                      <a:r>
                        <a:rPr lang="en-US" sz="1400" b="0" dirty="0">
                          <a:effectLst/>
                        </a:rPr>
                        <a:t>The aim is to basically increase chances of success and not accuracy.</a:t>
                      </a: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The aim is to increase accuracy not caring much about the success ratio.</a:t>
                      </a: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It attains the highest rank in terms of accuracy when it is trained with large amount of data.</a:t>
                      </a: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03288">
                <a:tc>
                  <a:txBody>
                    <a:bodyPr/>
                    <a:lstStyle/>
                    <a:p>
                      <a:pPr algn="l" fontAlgn="base"/>
                      <a:r>
                        <a:rPr lang="en-US" sz="1400" b="0" dirty="0">
                          <a:effectLst/>
                        </a:rPr>
                        <a:t>The efficiency Of AI is basically the efficiency provided by ML and DL respectively.</a:t>
                      </a: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Less efficient than DL as it can’t work for longer dimensions or higher amount of data.</a:t>
                      </a: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More powerful than ML as it can easily work for larger sets of data.</a:t>
                      </a: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95263">
                <a:tc>
                  <a:txBody>
                    <a:bodyPr/>
                    <a:lstStyle/>
                    <a:p>
                      <a:pPr algn="l" fontAlgn="base"/>
                      <a:r>
                        <a:rPr lang="en-US" sz="1400" b="0" dirty="0">
                          <a:effectLst/>
                        </a:rPr>
                        <a:t>Examples of AI applications include: Google’s AI-Powered Predictions, Ridesharing Apps Like </a:t>
                      </a:r>
                      <a:r>
                        <a:rPr lang="en-US" sz="1400" b="0" dirty="0" err="1">
                          <a:effectLst/>
                        </a:rPr>
                        <a:t>Uber</a:t>
                      </a:r>
                      <a:r>
                        <a:rPr lang="en-US" sz="1400" b="0" dirty="0">
                          <a:effectLst/>
                        </a:rPr>
                        <a:t> and </a:t>
                      </a:r>
                      <a:r>
                        <a:rPr lang="en-US" sz="1400" b="0" dirty="0" err="1">
                          <a:effectLst/>
                        </a:rPr>
                        <a:t>Lyft</a:t>
                      </a:r>
                      <a:r>
                        <a:rPr lang="en-US" sz="1400" b="0" dirty="0">
                          <a:effectLst/>
                        </a:rPr>
                        <a:t> etc.</a:t>
                      </a: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Examples of ML applications include: Virtual Personal Assistants: </a:t>
                      </a:r>
                      <a:r>
                        <a:rPr lang="en-US" sz="1400" b="0" dirty="0" err="1">
                          <a:effectLst/>
                        </a:rPr>
                        <a:t>Siri</a:t>
                      </a:r>
                      <a:r>
                        <a:rPr lang="en-US" sz="1400" b="0" dirty="0">
                          <a:effectLst/>
                        </a:rPr>
                        <a:t>, </a:t>
                      </a:r>
                      <a:r>
                        <a:rPr lang="en-US" sz="1400" b="0" dirty="0" err="1">
                          <a:effectLst/>
                        </a:rPr>
                        <a:t>Alexa</a:t>
                      </a:r>
                      <a:r>
                        <a:rPr lang="en-US" sz="1400" b="0" dirty="0">
                          <a:effectLst/>
                        </a:rPr>
                        <a:t>, Google, </a:t>
                      </a:r>
                      <a:r>
                        <a:rPr lang="en-US" sz="1400" b="0" dirty="0" err="1">
                          <a:effectLst/>
                        </a:rPr>
                        <a:t>etc</a:t>
                      </a:r>
                      <a:endParaRPr lang="en-US" sz="1400" b="0" dirty="0">
                        <a:effectLst/>
                      </a:endParaRP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Examples of DL applications include: Image analysis and caption generation, etc.</a:t>
                      </a:r>
                    </a:p>
                  </a:txBody>
                  <a:tcPr marL="95250" marR="95250" marT="133350" marB="133350"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8587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3"/>
          <a:stretch>
            <a:fillRect/>
          </a:stretch>
        </p:blipFill>
        <p:spPr>
          <a:xfrm>
            <a:off x="8137458" y="0"/>
            <a:ext cx="1006542" cy="1006542"/>
          </a:xfrm>
          <a:prstGeom prst="rect">
            <a:avLst/>
          </a:prstGeom>
        </p:spPr>
      </p:pic>
      <p:sp>
        <p:nvSpPr>
          <p:cNvPr id="4" name="Rectangle 3"/>
          <p:cNvSpPr/>
          <p:nvPr/>
        </p:nvSpPr>
        <p:spPr>
          <a:xfrm>
            <a:off x="3574295" y="262458"/>
            <a:ext cx="1646989" cy="461665"/>
          </a:xfrm>
          <a:prstGeom prst="rect">
            <a:avLst/>
          </a:prstGeom>
        </p:spPr>
        <p:txBody>
          <a:bodyPr wrap="none">
            <a:spAutoFit/>
          </a:bodyPr>
          <a:lstStyle/>
          <a:p>
            <a:r>
              <a:rPr lang="en-US" sz="2400" b="1" dirty="0">
                <a:solidFill>
                  <a:schemeClr val="accent1">
                    <a:lumMod val="50000"/>
                  </a:schemeClr>
                </a:solidFill>
              </a:rPr>
              <a:t>References</a:t>
            </a:r>
          </a:p>
        </p:txBody>
      </p:sp>
      <p:sp>
        <p:nvSpPr>
          <p:cNvPr id="2" name="Rectangle 1"/>
          <p:cNvSpPr/>
          <p:nvPr/>
        </p:nvSpPr>
        <p:spPr>
          <a:xfrm>
            <a:off x="1559859" y="1149960"/>
            <a:ext cx="6172200" cy="923330"/>
          </a:xfrm>
          <a:prstGeom prst="rect">
            <a:avLst/>
          </a:prstGeom>
        </p:spPr>
        <p:txBody>
          <a:bodyPr wrap="square">
            <a:spAutoFit/>
          </a:bodyPr>
          <a:lstStyle/>
          <a:p>
            <a:pPr marL="285750" indent="-285750">
              <a:buFont typeface="Arial" pitchFamily="34" charset="0"/>
              <a:buChar char="•"/>
            </a:pPr>
            <a:r>
              <a:rPr lang="en-IN" dirty="0">
                <a:hlinkClick r:id="rId4"/>
              </a:rPr>
              <a:t>https://youtu.be/DooxDIRAkPA</a:t>
            </a:r>
            <a:endParaRPr lang="en-IN" dirty="0"/>
          </a:p>
          <a:p>
            <a:pPr marL="285750" indent="-285750">
              <a:buFont typeface="Arial" pitchFamily="34" charset="0"/>
              <a:buChar char="•"/>
            </a:pPr>
            <a:r>
              <a:rPr lang="en-IN" dirty="0"/>
              <a:t>https://www.geeksforgeeks.org/difference-between-artificial-intelligence-vs-machine-learning-vs-deep-learning/</a:t>
            </a:r>
          </a:p>
        </p:txBody>
      </p:sp>
    </p:spTree>
    <p:extLst>
      <p:ext uri="{BB962C8B-B14F-4D97-AF65-F5344CB8AC3E}">
        <p14:creationId xmlns:p14="http://schemas.microsoft.com/office/powerpoint/2010/main" val="404755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03BF22-A597-48A1-8955-072A8FB5D492}"/>
              </a:ext>
            </a:extLst>
          </p:cNvPr>
          <p:cNvPicPr>
            <a:picLocks noChangeAspect="1"/>
          </p:cNvPicPr>
          <p:nvPr/>
        </p:nvPicPr>
        <p:blipFill>
          <a:blip r:embed="rId3"/>
          <a:stretch>
            <a:fillRect/>
          </a:stretch>
        </p:blipFill>
        <p:spPr>
          <a:xfrm>
            <a:off x="8137458" y="0"/>
            <a:ext cx="1006542" cy="1006542"/>
          </a:xfrm>
          <a:prstGeom prst="rect">
            <a:avLst/>
          </a:prstGeom>
        </p:spPr>
      </p:pic>
      <p:sp>
        <p:nvSpPr>
          <p:cNvPr id="2" name="Rectangle 1"/>
          <p:cNvSpPr/>
          <p:nvPr/>
        </p:nvSpPr>
        <p:spPr>
          <a:xfrm>
            <a:off x="2887292" y="2387084"/>
            <a:ext cx="3527376" cy="830997"/>
          </a:xfrm>
          <a:prstGeom prst="rect">
            <a:avLst/>
          </a:prstGeom>
        </p:spPr>
        <p:txBody>
          <a:bodyPr wrap="none">
            <a:spAutoFit/>
          </a:bodyPr>
          <a:lstStyle/>
          <a:p>
            <a:r>
              <a:rPr lang="en-US" sz="4800" b="1" dirty="0">
                <a:solidFill>
                  <a:schemeClr val="accent1">
                    <a:lumMod val="50000"/>
                  </a:schemeClr>
                </a:solidFill>
              </a:rPr>
              <a:t>THANK YOU</a:t>
            </a:r>
            <a:endParaRPr lang="en-IN" sz="4800" b="1" dirty="0">
              <a:solidFill>
                <a:schemeClr val="accent1">
                  <a:lumMod val="50000"/>
                </a:schemeClr>
              </a:solidFill>
            </a:endParaRPr>
          </a:p>
        </p:txBody>
      </p:sp>
    </p:spTree>
    <p:extLst>
      <p:ext uri="{BB962C8B-B14F-4D97-AF65-F5344CB8AC3E}">
        <p14:creationId xmlns:p14="http://schemas.microsoft.com/office/powerpoint/2010/main" val="60753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5BCFCE-075E-4E65-A5A5-A7D5E8A3EDEA}"/>
              </a:ext>
            </a:extLst>
          </p:cNvPr>
          <p:cNvPicPr>
            <a:picLocks noChangeAspect="1"/>
          </p:cNvPicPr>
          <p:nvPr/>
        </p:nvPicPr>
        <p:blipFill>
          <a:blip r:embed="rId3"/>
          <a:stretch>
            <a:fillRect/>
          </a:stretch>
        </p:blipFill>
        <p:spPr>
          <a:xfrm>
            <a:off x="8137458" y="0"/>
            <a:ext cx="1006542" cy="1006542"/>
          </a:xfrm>
          <a:prstGeom prst="rect">
            <a:avLst/>
          </a:prstGeom>
        </p:spPr>
      </p:pic>
      <p:sp>
        <p:nvSpPr>
          <p:cNvPr id="2" name="Rectangle 1"/>
          <p:cNvSpPr/>
          <p:nvPr/>
        </p:nvSpPr>
        <p:spPr>
          <a:xfrm>
            <a:off x="1734671" y="625527"/>
            <a:ext cx="5903258" cy="461665"/>
          </a:xfrm>
          <a:prstGeom prst="rect">
            <a:avLst/>
          </a:prstGeom>
        </p:spPr>
        <p:txBody>
          <a:bodyPr wrap="square">
            <a:spAutoFit/>
          </a:bodyPr>
          <a:lstStyle/>
          <a:p>
            <a:pPr algn="ctr">
              <a:defRPr/>
            </a:pPr>
            <a:r>
              <a:rPr lang="en-IN" sz="2400" dirty="0">
                <a:solidFill>
                  <a:schemeClr val="accent1">
                    <a:lumMod val="75000"/>
                  </a:schemeClr>
                </a:solidFill>
              </a:rPr>
              <a:t>Why Artificial Intelligence?</a:t>
            </a:r>
            <a:endParaRPr lang="en-US" sz="2400" dirty="0">
              <a:solidFill>
                <a:schemeClr val="accent1">
                  <a:lumMod val="75000"/>
                </a:schemeClr>
              </a:solidFill>
            </a:endParaRPr>
          </a:p>
        </p:txBody>
      </p:sp>
      <p:sp>
        <p:nvSpPr>
          <p:cNvPr id="7" name="Content Placeholder 2"/>
          <p:cNvSpPr>
            <a:spLocks noGrp="1"/>
          </p:cNvSpPr>
          <p:nvPr>
            <p:ph idx="1"/>
          </p:nvPr>
        </p:nvSpPr>
        <p:spPr>
          <a:xfrm>
            <a:off x="1425388" y="1087191"/>
            <a:ext cx="6037730" cy="3646173"/>
          </a:xfrm>
        </p:spPr>
        <p:txBody>
          <a:bodyPr>
            <a:normAutofit lnSpcReduction="10000"/>
          </a:bodyPr>
          <a:lstStyle/>
          <a:p>
            <a:pPr marL="0" indent="0">
              <a:buNone/>
            </a:pPr>
            <a:r>
              <a:rPr lang="en-US" dirty="0"/>
              <a:t>Let’s understand this with an 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r>
              <a:rPr lang="en-US" dirty="0"/>
              <a:t>If a car exceeds the speed limit, you’ll get </a:t>
            </a:r>
            <a:r>
              <a:rPr lang="en-US" dirty="0" err="1"/>
              <a:t>chalan</a:t>
            </a:r>
            <a:r>
              <a:rPr lang="en-US" dirty="0"/>
              <a:t> at your home. How do you think it happens? </a:t>
            </a:r>
          </a:p>
          <a:p>
            <a:pPr marL="0" indent="0" algn="just">
              <a:buNone/>
            </a:pPr>
            <a:r>
              <a:rPr lang="en-US" dirty="0"/>
              <a:t>For a human to monitor and note down all the numbers is not possible.</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497" y="2027334"/>
            <a:ext cx="3612740" cy="118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099" y="1635325"/>
            <a:ext cx="1500830" cy="158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2CB174-9564-4541-BE47-A0541EE71B85}"/>
              </a:ext>
            </a:extLst>
          </p:cNvPr>
          <p:cNvPicPr>
            <a:picLocks noChangeAspect="1"/>
          </p:cNvPicPr>
          <p:nvPr/>
        </p:nvPicPr>
        <p:blipFill>
          <a:blip r:embed="rId2"/>
          <a:stretch>
            <a:fillRect/>
          </a:stretch>
        </p:blipFill>
        <p:spPr>
          <a:xfrm>
            <a:off x="8137458" y="0"/>
            <a:ext cx="1006542" cy="1006542"/>
          </a:xfrm>
          <a:prstGeom prst="rect">
            <a:avLst/>
          </a:prstGeom>
        </p:spPr>
      </p:pic>
      <p:sp>
        <p:nvSpPr>
          <p:cNvPr id="5" name="Title 1"/>
          <p:cNvSpPr>
            <a:spLocks noGrp="1"/>
          </p:cNvSpPr>
          <p:nvPr>
            <p:ph type="title"/>
          </p:nvPr>
        </p:nvSpPr>
        <p:spPr>
          <a:xfrm>
            <a:off x="457200" y="432594"/>
            <a:ext cx="8229600" cy="990600"/>
          </a:xfrm>
        </p:spPr>
        <p:txBody>
          <a:bodyPr>
            <a:normAutofit/>
          </a:bodyPr>
          <a:lstStyle/>
          <a:p>
            <a:pPr algn="ctr"/>
            <a:r>
              <a:rPr lang="en-IN" sz="2400" dirty="0">
                <a:solidFill>
                  <a:schemeClr val="accent1">
                    <a:lumMod val="75000"/>
                  </a:schemeClr>
                </a:solidFill>
              </a:rPr>
              <a:t>Why Artificial Intelligence?</a:t>
            </a:r>
          </a:p>
        </p:txBody>
      </p:sp>
      <p:sp>
        <p:nvSpPr>
          <p:cNvPr id="7" name="Content Placeholder 2"/>
          <p:cNvSpPr txBox="1">
            <a:spLocks/>
          </p:cNvSpPr>
          <p:nvPr/>
        </p:nvSpPr>
        <p:spPr>
          <a:xfrm>
            <a:off x="1358153" y="1237131"/>
            <a:ext cx="6333565" cy="3812240"/>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dirty="0"/>
              <a:t>In order to solve it, we can use a machine to capture the number plate picture and convert it into text format.</a:t>
            </a:r>
          </a:p>
          <a:p>
            <a:pPr marL="0" indent="0">
              <a:buFont typeface="Arial"/>
              <a:buNone/>
            </a:pPr>
            <a:endParaRPr lang="en-US" dirty="0"/>
          </a:p>
          <a:p>
            <a:pPr marL="0" indent="0">
              <a:buFont typeface="Arial"/>
              <a:buNone/>
            </a:pPr>
            <a:endParaRPr lang="en-US" dirty="0"/>
          </a:p>
          <a:p>
            <a:pPr marL="0" indent="0">
              <a:buFont typeface="Arial"/>
              <a:buNone/>
            </a:pPr>
            <a:endParaRPr lang="en-US" dirty="0"/>
          </a:p>
          <a:p>
            <a:pPr marL="0" indent="0">
              <a:buFont typeface="Arial"/>
              <a:buNone/>
            </a:pPr>
            <a:endParaRPr lang="en-US" dirty="0"/>
          </a:p>
          <a:p>
            <a:pPr marL="0" indent="0">
              <a:buFont typeface="Arial"/>
              <a:buNone/>
            </a:pPr>
            <a:endParaRPr lang="en-US" dirty="0"/>
          </a:p>
          <a:p>
            <a:pPr marL="0" indent="0" algn="just">
              <a:buFont typeface="Arial"/>
              <a:buNone/>
            </a:pPr>
            <a:r>
              <a:rPr lang="en-US" dirty="0"/>
              <a:t>With this the risk of human errors have been decreased. At same time machines never get tired. So because of that you are able to capture the picture of all the cars that exceeds the speed limit.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116791"/>
            <a:ext cx="2016224" cy="163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038" y="2149398"/>
            <a:ext cx="3664419" cy="159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0F12F2-21F0-4FDE-9D15-0137496B1357}"/>
              </a:ext>
            </a:extLst>
          </p:cNvPr>
          <p:cNvPicPr>
            <a:picLocks noChangeAspect="1"/>
          </p:cNvPicPr>
          <p:nvPr/>
        </p:nvPicPr>
        <p:blipFill>
          <a:blip r:embed="rId2"/>
          <a:stretch>
            <a:fillRect/>
          </a:stretch>
        </p:blipFill>
        <p:spPr>
          <a:xfrm>
            <a:off x="8137458" y="0"/>
            <a:ext cx="1006542" cy="1006542"/>
          </a:xfrm>
          <a:prstGeom prst="rect">
            <a:avLst/>
          </a:prstGeom>
        </p:spPr>
      </p:pic>
      <p:sp>
        <p:nvSpPr>
          <p:cNvPr id="8" name="Title 1"/>
          <p:cNvSpPr>
            <a:spLocks noGrp="1"/>
          </p:cNvSpPr>
          <p:nvPr>
            <p:ph type="title"/>
          </p:nvPr>
        </p:nvSpPr>
        <p:spPr>
          <a:xfrm>
            <a:off x="457200" y="190548"/>
            <a:ext cx="8229600" cy="990600"/>
          </a:xfrm>
        </p:spPr>
        <p:txBody>
          <a:bodyPr>
            <a:normAutofit/>
          </a:bodyPr>
          <a:lstStyle/>
          <a:p>
            <a:pPr algn="ctr"/>
            <a:r>
              <a:rPr lang="en-IN" sz="2400" dirty="0">
                <a:solidFill>
                  <a:schemeClr val="accent1">
                    <a:lumMod val="75000"/>
                  </a:schemeClr>
                </a:solidFill>
              </a:rPr>
              <a:t>What is Artificial Intelligence?</a:t>
            </a:r>
          </a:p>
        </p:txBody>
      </p:sp>
      <p:sp>
        <p:nvSpPr>
          <p:cNvPr id="9" name="Content Placeholder 2"/>
          <p:cNvSpPr>
            <a:spLocks noGrp="1"/>
          </p:cNvSpPr>
          <p:nvPr>
            <p:ph idx="1"/>
          </p:nvPr>
        </p:nvSpPr>
        <p:spPr>
          <a:xfrm>
            <a:off x="1452282" y="1034422"/>
            <a:ext cx="6306671" cy="3805518"/>
          </a:xfrm>
        </p:spPr>
        <p:txBody>
          <a:bodyPr>
            <a:normAutofit fontScale="92500" lnSpcReduction="20000"/>
          </a:bodyPr>
          <a:lstStyle/>
          <a:p>
            <a:pPr marL="0" indent="0" algn="just">
              <a:buNone/>
            </a:pPr>
            <a:r>
              <a:rPr lang="en-US" dirty="0"/>
              <a:t>Artificial Intelligence is the capability of a machine to imitate intelligent human behavior.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lgn="just">
              <a:buFont typeface="Wingdings" pitchFamily="2" charset="2"/>
              <a:buChar char="q"/>
            </a:pPr>
            <a:r>
              <a:rPr lang="en-US" dirty="0"/>
              <a:t>AI is accomplished by studying how human behavior thinks and how humans learn, decide and work while trying to solve a problem.</a:t>
            </a:r>
          </a:p>
          <a:p>
            <a:pPr algn="just">
              <a:buFont typeface="Wingdings" pitchFamily="2" charset="2"/>
              <a:buChar char="q"/>
            </a:pPr>
            <a:r>
              <a:rPr lang="en-US" dirty="0"/>
              <a:t>Outcomes of this study used as a basis of developing intelligent software and systems</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41" y="1736515"/>
            <a:ext cx="1600295" cy="145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636" y="1631724"/>
            <a:ext cx="1475718" cy="145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a:off x="3920833" y="2288606"/>
            <a:ext cx="662191" cy="505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a:extLst>
              <a:ext uri="{FF2B5EF4-FFF2-40B4-BE49-F238E27FC236}">
                <a16:creationId xmlns:a16="http://schemas.microsoft.com/office/drawing/2014/main" id="{603F7131-9ECB-418A-A026-20C135F805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60000"/>
              <a:buFont typeface="Monotype Sorts" pitchFamily="2" charset="2"/>
              <a:buBlip>
                <a:blip r:embed="rId3"/>
              </a:buBlip>
              <a:defRPr sz="1800">
                <a:solidFill>
                  <a:srgbClr val="FFFFB3"/>
                </a:solidFill>
                <a:latin typeface="Arial" panose="020B0604020202020204" pitchFamily="34" charset="0"/>
              </a:defRPr>
            </a:lvl1pPr>
            <a:lvl2pPr marL="557213" indent="-214313">
              <a:spcBef>
                <a:spcPct val="20000"/>
              </a:spcBef>
              <a:buClr>
                <a:schemeClr val="accent2"/>
              </a:buClr>
              <a:buSzPct val="60000"/>
              <a:buFont typeface="Monotype Sorts" pitchFamily="2" charset="2"/>
              <a:buBlip>
                <a:blip r:embed="rId4"/>
              </a:buBlip>
              <a:defRPr sz="1800">
                <a:solidFill>
                  <a:srgbClr val="FFFFB3"/>
                </a:solidFill>
                <a:latin typeface="Arial" panose="020B0604020202020204" pitchFamily="34" charset="0"/>
              </a:defRPr>
            </a:lvl2pPr>
            <a:lvl3pPr marL="857250" indent="-171450">
              <a:spcBef>
                <a:spcPct val="20000"/>
              </a:spcBef>
              <a:buSzPct val="100000"/>
              <a:buChar char="•"/>
              <a:defRPr sz="1800">
                <a:solidFill>
                  <a:srgbClr val="FFFFB3"/>
                </a:solidFill>
                <a:latin typeface="Arial" panose="020B0604020202020204" pitchFamily="34" charset="0"/>
              </a:defRPr>
            </a:lvl3pPr>
            <a:lvl4pPr marL="1200150" indent="-171450">
              <a:spcBef>
                <a:spcPct val="20000"/>
              </a:spcBef>
              <a:buSzPct val="100000"/>
              <a:buFont typeface="Times" panose="02020603050405020304" pitchFamily="18" charset="0"/>
              <a:buChar char="•"/>
              <a:defRPr sz="1500">
                <a:solidFill>
                  <a:srgbClr val="000000"/>
                </a:solidFill>
                <a:latin typeface="Arial" panose="020B0604020202020204" pitchFamily="34" charset="0"/>
              </a:defRPr>
            </a:lvl4pPr>
            <a:lvl5pPr marL="1543050" indent="-171450">
              <a:spcBef>
                <a:spcPct val="20000"/>
              </a:spcBef>
              <a:buSzPct val="100000"/>
              <a:buChar char="•"/>
              <a:defRPr sz="1500">
                <a:solidFill>
                  <a:srgbClr val="000000"/>
                </a:solidFill>
                <a:latin typeface="Arial" panose="020B0604020202020204" pitchFamily="34" charset="0"/>
              </a:defRPr>
            </a:lvl5pPr>
            <a:lvl6pPr marL="1885950" indent="-171450" eaLnBrk="0" fontAlgn="base" hangingPunct="0">
              <a:spcBef>
                <a:spcPct val="20000"/>
              </a:spcBef>
              <a:spcAft>
                <a:spcPct val="0"/>
              </a:spcAft>
              <a:buSzPct val="100000"/>
              <a:buChar char="•"/>
              <a:defRPr sz="1500">
                <a:solidFill>
                  <a:srgbClr val="000000"/>
                </a:solidFill>
                <a:latin typeface="Arial" panose="020B0604020202020204" pitchFamily="34" charset="0"/>
              </a:defRPr>
            </a:lvl6pPr>
            <a:lvl7pPr marL="2228850" indent="-171450" eaLnBrk="0" fontAlgn="base" hangingPunct="0">
              <a:spcBef>
                <a:spcPct val="20000"/>
              </a:spcBef>
              <a:spcAft>
                <a:spcPct val="0"/>
              </a:spcAft>
              <a:buSzPct val="100000"/>
              <a:buChar char="•"/>
              <a:defRPr sz="1500">
                <a:solidFill>
                  <a:srgbClr val="000000"/>
                </a:solidFill>
                <a:latin typeface="Arial" panose="020B0604020202020204" pitchFamily="34" charset="0"/>
              </a:defRPr>
            </a:lvl7pPr>
            <a:lvl8pPr marL="2571750" indent="-171450" eaLnBrk="0" fontAlgn="base" hangingPunct="0">
              <a:spcBef>
                <a:spcPct val="20000"/>
              </a:spcBef>
              <a:spcAft>
                <a:spcPct val="0"/>
              </a:spcAft>
              <a:buSzPct val="100000"/>
              <a:buChar char="•"/>
              <a:defRPr sz="1500">
                <a:solidFill>
                  <a:srgbClr val="000000"/>
                </a:solidFill>
                <a:latin typeface="Arial" panose="020B0604020202020204" pitchFamily="34" charset="0"/>
              </a:defRPr>
            </a:lvl8pPr>
            <a:lvl9pPr marL="2914650" indent="-171450" eaLnBrk="0" fontAlgn="base" hangingPunct="0">
              <a:spcBef>
                <a:spcPct val="20000"/>
              </a:spcBef>
              <a:spcAft>
                <a:spcPct val="0"/>
              </a:spcAft>
              <a:buSzPct val="100000"/>
              <a:buChar char="•"/>
              <a:defRPr sz="1500">
                <a:solidFill>
                  <a:srgbClr val="000000"/>
                </a:solidFill>
                <a:latin typeface="Arial" panose="020B0604020202020204" pitchFamily="34" charset="0"/>
              </a:defRPr>
            </a:lvl9pPr>
          </a:lstStyle>
          <a:p>
            <a:pPr>
              <a:spcBef>
                <a:spcPct val="0"/>
              </a:spcBef>
              <a:buClrTx/>
              <a:buSzTx/>
              <a:buFont typeface="Arial" panose="020B0604020202020204" pitchFamily="34" charset="0"/>
              <a:buNone/>
            </a:pPr>
            <a:fld id="{CF747976-FD6B-45E8-9FB4-67C9B743028B}" type="slidenum">
              <a:rPr lang="en-US" altLang="en-US" sz="1050">
                <a:solidFill>
                  <a:srgbClr val="FFFF99"/>
                </a:solidFill>
                <a:latin typeface="Times New Roman" panose="02020603050405020304" pitchFamily="18" charset="0"/>
              </a:rPr>
              <a:pPr>
                <a:spcBef>
                  <a:spcPct val="0"/>
                </a:spcBef>
                <a:buClrTx/>
                <a:buSzTx/>
                <a:buFont typeface="Arial" panose="020B0604020202020204" pitchFamily="34" charset="0"/>
                <a:buNone/>
              </a:pPr>
              <a:t>6</a:t>
            </a:fld>
            <a:endParaRPr lang="en-US" altLang="en-US" sz="1050">
              <a:solidFill>
                <a:srgbClr val="FFFF99"/>
              </a:solidFill>
              <a:latin typeface="Times New Roman" panose="02020603050405020304" pitchFamily="18" charset="0"/>
            </a:endParaRPr>
          </a:p>
        </p:txBody>
      </p:sp>
      <p:pic>
        <p:nvPicPr>
          <p:cNvPr id="6" name="Picture 5">
            <a:extLst>
              <a:ext uri="{FF2B5EF4-FFF2-40B4-BE49-F238E27FC236}">
                <a16:creationId xmlns:a16="http://schemas.microsoft.com/office/drawing/2014/main" id="{144C6A4D-0CC7-4CD3-B88E-200918F591A3}"/>
              </a:ext>
            </a:extLst>
          </p:cNvPr>
          <p:cNvPicPr>
            <a:picLocks noChangeAspect="1"/>
          </p:cNvPicPr>
          <p:nvPr/>
        </p:nvPicPr>
        <p:blipFill>
          <a:blip r:embed="rId5"/>
          <a:stretch>
            <a:fillRect/>
          </a:stretch>
        </p:blipFill>
        <p:spPr>
          <a:xfrm>
            <a:off x="8137458" y="0"/>
            <a:ext cx="1006542" cy="1006542"/>
          </a:xfrm>
          <a:prstGeom prst="rect">
            <a:avLst/>
          </a:prstGeom>
        </p:spPr>
      </p:pic>
      <p:sp>
        <p:nvSpPr>
          <p:cNvPr id="8" name="Title 1"/>
          <p:cNvSpPr>
            <a:spLocks noGrp="1"/>
          </p:cNvSpPr>
          <p:nvPr>
            <p:ph type="title"/>
          </p:nvPr>
        </p:nvSpPr>
        <p:spPr>
          <a:xfrm>
            <a:off x="443753" y="203995"/>
            <a:ext cx="8229600" cy="990600"/>
          </a:xfrm>
        </p:spPr>
        <p:txBody>
          <a:bodyPr>
            <a:normAutofit/>
          </a:bodyPr>
          <a:lstStyle/>
          <a:p>
            <a:pPr algn="ctr"/>
            <a:r>
              <a:rPr lang="en-IN" sz="2400" dirty="0">
                <a:solidFill>
                  <a:schemeClr val="accent1">
                    <a:lumMod val="75000"/>
                  </a:schemeClr>
                </a:solidFill>
              </a:rPr>
              <a:t>Applications of Artificial Intelligence</a:t>
            </a:r>
          </a:p>
        </p:txBody>
      </p:sp>
      <p:sp>
        <p:nvSpPr>
          <p:cNvPr id="9" name="Content Placeholder 2"/>
          <p:cNvSpPr>
            <a:spLocks noGrp="1"/>
          </p:cNvSpPr>
          <p:nvPr>
            <p:ph idx="1"/>
          </p:nvPr>
        </p:nvSpPr>
        <p:spPr>
          <a:xfrm>
            <a:off x="1223682" y="847166"/>
            <a:ext cx="6550280" cy="4168588"/>
          </a:xfrm>
        </p:spPr>
        <p:txBody>
          <a:bodyPr>
            <a:normAutofit fontScale="85000" lnSpcReduction="20000"/>
          </a:bodyPr>
          <a:lstStyle/>
          <a:p>
            <a:pPr marL="0" indent="0" algn="just">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lgn="just">
              <a:buFont typeface="Wingdings" pitchFamily="2" charset="2"/>
              <a:buChar char="q"/>
            </a:pPr>
            <a:r>
              <a:rPr lang="en-US" dirty="0">
                <a:solidFill>
                  <a:schemeClr val="tx2">
                    <a:lumMod val="75000"/>
                  </a:schemeClr>
                </a:solidFill>
              </a:rPr>
              <a:t>speech recognition </a:t>
            </a:r>
            <a:r>
              <a:rPr lang="en-US" dirty="0"/>
              <a:t>focuses on the translation of speech from a verbal format to a text</a:t>
            </a:r>
          </a:p>
          <a:p>
            <a:pPr algn="just">
              <a:buFont typeface="Wingdings" pitchFamily="2" charset="2"/>
              <a:buChar char="q"/>
            </a:pPr>
            <a:r>
              <a:rPr lang="en-US" dirty="0">
                <a:solidFill>
                  <a:schemeClr val="tx2">
                    <a:lumMod val="75000"/>
                  </a:schemeClr>
                </a:solidFill>
              </a:rPr>
              <a:t>Natural language processing </a:t>
            </a:r>
            <a:r>
              <a:rPr lang="en-US" dirty="0"/>
              <a:t>strives to build machines that understand and respond to text or voice data—and respond with text or speech of their own—in much the same way humans do.</a:t>
            </a:r>
          </a:p>
          <a:p>
            <a:pPr algn="just">
              <a:buFont typeface="Wingdings" pitchFamily="2" charset="2"/>
              <a:buChar char="q"/>
            </a:pPr>
            <a:r>
              <a:rPr lang="en-US" dirty="0">
                <a:solidFill>
                  <a:schemeClr val="tx2">
                    <a:lumMod val="75000"/>
                  </a:schemeClr>
                </a:solidFill>
              </a:rPr>
              <a:t>Image Recognition </a:t>
            </a:r>
            <a:r>
              <a:rPr lang="en-US" dirty="0"/>
              <a:t>is the ability of software to identify objects, places, people, writing and actions in images.</a:t>
            </a:r>
          </a:p>
        </p:txBody>
      </p:sp>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0261" y="1217049"/>
            <a:ext cx="1427347" cy="1149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0388" y="1217049"/>
            <a:ext cx="1315267" cy="109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7579" y="1166668"/>
            <a:ext cx="1315147" cy="109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1630893" y="2519579"/>
            <a:ext cx="1786081" cy="613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Recognition</a:t>
            </a:r>
            <a:endParaRPr lang="en-IN" dirty="0"/>
          </a:p>
        </p:txBody>
      </p:sp>
      <p:sp>
        <p:nvSpPr>
          <p:cNvPr id="14" name="Rectangle 13"/>
          <p:cNvSpPr/>
          <p:nvPr/>
        </p:nvSpPr>
        <p:spPr>
          <a:xfrm>
            <a:off x="3754980" y="2519579"/>
            <a:ext cx="2000361" cy="613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Understanding Natural Language</a:t>
            </a:r>
            <a:endParaRPr lang="en-IN" dirty="0"/>
          </a:p>
        </p:txBody>
      </p:sp>
      <p:sp>
        <p:nvSpPr>
          <p:cNvPr id="15" name="Rectangle 14"/>
          <p:cNvSpPr/>
          <p:nvPr/>
        </p:nvSpPr>
        <p:spPr>
          <a:xfrm>
            <a:off x="6223347" y="2517147"/>
            <a:ext cx="1786081" cy="61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Recognition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D7C996E-8870-4A05-B0DC-9903C1CFA6D8}"/>
              </a:ext>
            </a:extLst>
          </p:cNvPr>
          <p:cNvPicPr>
            <a:picLocks noChangeAspect="1"/>
          </p:cNvPicPr>
          <p:nvPr/>
        </p:nvPicPr>
        <p:blipFill>
          <a:blip r:embed="rId3"/>
          <a:stretch>
            <a:fillRect/>
          </a:stretch>
        </p:blipFill>
        <p:spPr>
          <a:xfrm>
            <a:off x="8137458" y="0"/>
            <a:ext cx="1006542" cy="1006542"/>
          </a:xfrm>
          <a:prstGeom prst="rect">
            <a:avLst/>
          </a:prstGeom>
        </p:spPr>
      </p:pic>
      <p:sp>
        <p:nvSpPr>
          <p:cNvPr id="14" name="Title 1"/>
          <p:cNvSpPr txBox="1">
            <a:spLocks/>
          </p:cNvSpPr>
          <p:nvPr/>
        </p:nvSpPr>
        <p:spPr>
          <a:xfrm>
            <a:off x="457200" y="15737"/>
            <a:ext cx="8229600" cy="990600"/>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chemeClr val="accent1">
                    <a:lumMod val="75000"/>
                  </a:schemeClr>
                </a:solidFill>
              </a:rPr>
              <a:t>Subsets of Artificial Intelligence</a:t>
            </a:r>
          </a:p>
        </p:txBody>
      </p:sp>
      <p:sp>
        <p:nvSpPr>
          <p:cNvPr id="15" name="Oval 14"/>
          <p:cNvSpPr/>
          <p:nvPr/>
        </p:nvSpPr>
        <p:spPr>
          <a:xfrm>
            <a:off x="1018871" y="860612"/>
            <a:ext cx="3163164" cy="2931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p:cNvSpPr/>
          <p:nvPr/>
        </p:nvSpPr>
        <p:spPr>
          <a:xfrm>
            <a:off x="1604335" y="1379154"/>
            <a:ext cx="2120500" cy="2022943"/>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Oval 16"/>
          <p:cNvSpPr/>
          <p:nvPr/>
        </p:nvSpPr>
        <p:spPr>
          <a:xfrm>
            <a:off x="1963277" y="2151530"/>
            <a:ext cx="1385046" cy="1096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Deep Learning</a:t>
            </a:r>
            <a:endParaRPr lang="en-IN" sz="1600" dirty="0"/>
          </a:p>
        </p:txBody>
      </p:sp>
      <p:sp>
        <p:nvSpPr>
          <p:cNvPr id="18" name="Rectangle 17"/>
          <p:cNvSpPr/>
          <p:nvPr/>
        </p:nvSpPr>
        <p:spPr>
          <a:xfrm>
            <a:off x="5163671" y="1379154"/>
            <a:ext cx="1653189" cy="52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Machine Learning is a subset of AI</a:t>
            </a:r>
            <a:endParaRPr lang="en-IN" sz="1400" dirty="0"/>
          </a:p>
        </p:txBody>
      </p:sp>
      <p:sp>
        <p:nvSpPr>
          <p:cNvPr id="19" name="Rectangle 18"/>
          <p:cNvSpPr/>
          <p:nvPr/>
        </p:nvSpPr>
        <p:spPr>
          <a:xfrm>
            <a:off x="5163671" y="2526128"/>
            <a:ext cx="1653189" cy="671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Deep Learning is a subset of Machine Learning</a:t>
            </a:r>
            <a:endParaRPr lang="en-IN" sz="1400" dirty="0"/>
          </a:p>
        </p:txBody>
      </p:sp>
      <p:sp>
        <p:nvSpPr>
          <p:cNvPr id="20" name="Rectangle 19"/>
          <p:cNvSpPr/>
          <p:nvPr/>
        </p:nvSpPr>
        <p:spPr>
          <a:xfrm>
            <a:off x="6952129" y="2224422"/>
            <a:ext cx="1411941" cy="1384995"/>
          </a:xfrm>
          <a:prstGeom prst="rect">
            <a:avLst/>
          </a:prstGeom>
        </p:spPr>
        <p:txBody>
          <a:bodyPr wrap="square">
            <a:spAutoFit/>
          </a:bodyPr>
          <a:lstStyle/>
          <a:p>
            <a:pPr algn="ctr"/>
            <a:r>
              <a:rPr lang="en-US" sz="1400" dirty="0">
                <a:solidFill>
                  <a:schemeClr val="tx2">
                    <a:lumMod val="75000"/>
                  </a:schemeClr>
                </a:solidFill>
              </a:rPr>
              <a:t>Deep Learning </a:t>
            </a:r>
            <a:r>
              <a:rPr lang="en-US" sz="1400" dirty="0"/>
              <a:t>uses neural networks to simulate human like decision making</a:t>
            </a:r>
            <a:endParaRPr lang="en-IN" sz="1400" dirty="0"/>
          </a:p>
        </p:txBody>
      </p:sp>
      <p:sp>
        <p:nvSpPr>
          <p:cNvPr id="21" name="Rectangle 20"/>
          <p:cNvSpPr/>
          <p:nvPr/>
        </p:nvSpPr>
        <p:spPr>
          <a:xfrm>
            <a:off x="2258709" y="3955665"/>
            <a:ext cx="6064623" cy="1077218"/>
          </a:xfrm>
          <a:prstGeom prst="rect">
            <a:avLst/>
          </a:prstGeom>
        </p:spPr>
        <p:txBody>
          <a:bodyPr wrap="square">
            <a:spAutoFit/>
          </a:bodyPr>
          <a:lstStyle/>
          <a:p>
            <a:pPr marL="285750" indent="-285750" algn="just">
              <a:buFont typeface="Wingdings" pitchFamily="2" charset="2"/>
              <a:buChar char="q"/>
            </a:pPr>
            <a:r>
              <a:rPr lang="en-US" sz="1600" dirty="0"/>
              <a:t>The concept of artificial intelligence is not new. It was first coined in 1956 but it was just a theoretical concept.</a:t>
            </a:r>
          </a:p>
          <a:p>
            <a:pPr marL="285750" indent="-285750" algn="just">
              <a:buFont typeface="Wingdings" pitchFamily="2" charset="2"/>
              <a:buChar char="q"/>
            </a:pPr>
            <a:r>
              <a:rPr lang="en-US" sz="1600" dirty="0"/>
              <a:t>In 2006 the term Deep learning was coined for the first time that overcame the limitations of machine learning</a:t>
            </a:r>
            <a:endParaRPr lang="en-IN" sz="1600" dirty="0"/>
          </a:p>
        </p:txBody>
      </p:sp>
      <p:sp>
        <p:nvSpPr>
          <p:cNvPr id="22" name="Rectangle 21"/>
          <p:cNvSpPr/>
          <p:nvPr/>
        </p:nvSpPr>
        <p:spPr>
          <a:xfrm>
            <a:off x="1501149" y="1030872"/>
            <a:ext cx="2223686" cy="369332"/>
          </a:xfrm>
          <a:prstGeom prst="rect">
            <a:avLst/>
          </a:prstGeom>
        </p:spPr>
        <p:txBody>
          <a:bodyPr wrap="none">
            <a:spAutoFit/>
          </a:bodyPr>
          <a:lstStyle/>
          <a:p>
            <a:pPr algn="ctr"/>
            <a:r>
              <a:rPr lang="en-US" dirty="0">
                <a:solidFill>
                  <a:schemeClr val="bg1"/>
                </a:solidFill>
              </a:rPr>
              <a:t>Artificial Intelligence</a:t>
            </a:r>
            <a:endParaRPr lang="en-IN" dirty="0">
              <a:solidFill>
                <a:schemeClr val="bg1"/>
              </a:solidFill>
            </a:endParaRPr>
          </a:p>
        </p:txBody>
      </p:sp>
      <p:sp>
        <p:nvSpPr>
          <p:cNvPr id="23" name="Rectangle 22"/>
          <p:cNvSpPr/>
          <p:nvPr/>
        </p:nvSpPr>
        <p:spPr>
          <a:xfrm>
            <a:off x="1655334" y="1640202"/>
            <a:ext cx="2018501" cy="369332"/>
          </a:xfrm>
          <a:prstGeom prst="rect">
            <a:avLst/>
          </a:prstGeom>
        </p:spPr>
        <p:txBody>
          <a:bodyPr wrap="none">
            <a:spAutoFit/>
          </a:bodyPr>
          <a:lstStyle/>
          <a:p>
            <a:pPr algn="ctr"/>
            <a:r>
              <a:rPr lang="en-US" dirty="0"/>
              <a:t>Machine Learning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A4689D-C835-46EF-8D64-7016BEAC7B1C}"/>
              </a:ext>
            </a:extLst>
          </p:cNvPr>
          <p:cNvPicPr>
            <a:picLocks noChangeAspect="1"/>
          </p:cNvPicPr>
          <p:nvPr/>
        </p:nvPicPr>
        <p:blipFill>
          <a:blip r:embed="rId3"/>
          <a:stretch>
            <a:fillRect/>
          </a:stretch>
        </p:blipFill>
        <p:spPr>
          <a:xfrm>
            <a:off x="8137458" y="0"/>
            <a:ext cx="1006542" cy="1006542"/>
          </a:xfrm>
          <a:prstGeom prst="rect">
            <a:avLst/>
          </a:prstGeom>
        </p:spPr>
      </p:pic>
      <p:sp>
        <p:nvSpPr>
          <p:cNvPr id="7" name="Title 1"/>
          <p:cNvSpPr txBox="1">
            <a:spLocks/>
          </p:cNvSpPr>
          <p:nvPr/>
        </p:nvSpPr>
        <p:spPr>
          <a:xfrm>
            <a:off x="457200" y="109866"/>
            <a:ext cx="8229600" cy="990600"/>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chemeClr val="accent1">
                    <a:lumMod val="75000"/>
                  </a:schemeClr>
                </a:solidFill>
              </a:rPr>
              <a:t>Machine Learning</a:t>
            </a:r>
          </a:p>
        </p:txBody>
      </p:sp>
      <p:sp>
        <p:nvSpPr>
          <p:cNvPr id="8" name="Content Placeholder 2"/>
          <p:cNvSpPr txBox="1">
            <a:spLocks/>
          </p:cNvSpPr>
          <p:nvPr/>
        </p:nvSpPr>
        <p:spPr>
          <a:xfrm>
            <a:off x="1290918" y="1006542"/>
            <a:ext cx="6750423" cy="3939543"/>
          </a:xfrm>
          <a:prstGeom prst="rect">
            <a:avLst/>
          </a:prstGeom>
        </p:spPr>
        <p:txBody>
          <a:bodyPr vert="horz" lIns="91440" tIns="45720" rIns="91440" bIns="45720" rtlCol="0" anchor="ctr">
            <a:normAutofit fontScale="92500" lnSpcReduction="10000"/>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lgn="just">
              <a:buFont typeface="Arial"/>
              <a:buNone/>
            </a:pPr>
            <a:r>
              <a:rPr lang="en-US" dirty="0"/>
              <a:t>Machine Learning is a type of Artificial Intelligence (AI) that provides computers with the ability to learn without being </a:t>
            </a:r>
            <a:r>
              <a:rPr lang="en-US" dirty="0" err="1"/>
              <a:t>explicitl</a:t>
            </a:r>
            <a:r>
              <a:rPr lang="en-US" dirty="0"/>
              <a:t> programmed. Let’s understand this with an example.</a:t>
            </a:r>
          </a:p>
          <a:p>
            <a:pPr marL="0" indent="0" algn="just">
              <a:buFont typeface="Arial"/>
              <a:buNone/>
            </a:pPr>
            <a:r>
              <a:rPr lang="en-US" b="1" dirty="0"/>
              <a:t>Problem Statement: </a:t>
            </a:r>
            <a:r>
              <a:rPr lang="en-US" dirty="0">
                <a:solidFill>
                  <a:schemeClr val="tx2">
                    <a:lumMod val="50000"/>
                  </a:schemeClr>
                </a:solidFill>
              </a:rPr>
              <a:t>Determine the specie of the flower</a:t>
            </a:r>
            <a:r>
              <a:rPr lang="en-US" dirty="0"/>
              <a:t> </a:t>
            </a:r>
          </a:p>
          <a:p>
            <a:pPr marL="0" indent="0" algn="just">
              <a:buFont typeface="Arial"/>
              <a:buNone/>
            </a:pPr>
            <a:endParaRPr lang="en-US" dirty="0"/>
          </a:p>
          <a:p>
            <a:pPr marL="0" indent="0" algn="just">
              <a:buFont typeface="Arial"/>
              <a:buNone/>
            </a:pPr>
            <a:endParaRPr lang="en-US" dirty="0"/>
          </a:p>
          <a:p>
            <a:pPr marL="0" indent="0" algn="just">
              <a:buFont typeface="Arial"/>
              <a:buNone/>
            </a:pPr>
            <a:endParaRPr lang="en-US" dirty="0"/>
          </a:p>
          <a:p>
            <a:pPr marL="0" indent="0" algn="just">
              <a:buFont typeface="Arial"/>
              <a:buNone/>
            </a:pPr>
            <a:endParaRPr lang="en-US" dirty="0"/>
          </a:p>
          <a:p>
            <a:pPr marL="0" indent="0" algn="just">
              <a:buFont typeface="Arial"/>
              <a:buNone/>
            </a:pPr>
            <a:endParaRPr lang="en-US" dirty="0"/>
          </a:p>
          <a:p>
            <a:pPr marL="0" indent="0" algn="just">
              <a:buFont typeface="Arial"/>
              <a:buNone/>
            </a:pPr>
            <a:endParaRPr lang="en-US" dirty="0"/>
          </a:p>
          <a:p>
            <a:pPr marL="0" indent="0" algn="just">
              <a:buFont typeface="Arial"/>
              <a:buNone/>
            </a:pPr>
            <a:endParaRPr lang="en-US" dirty="0"/>
          </a:p>
          <a:p>
            <a:pPr marL="0" indent="0" algn="just">
              <a:buFont typeface="Arial"/>
              <a:buNone/>
            </a:pPr>
            <a:r>
              <a:rPr lang="en-US" dirty="0"/>
              <a:t>       Learn from the dataset</a:t>
            </a:r>
          </a:p>
        </p:txBody>
      </p:sp>
      <p:pic>
        <p:nvPicPr>
          <p:cNvPr id="9" name="Picture 4" descr="Exploration of Iris dataset using scikit learn Part 1 | by Jalal Mansoori |  Analytics Vidhya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l="54538" t="37958" b="12034"/>
          <a:stretch/>
        </p:blipFill>
        <p:spPr bwMode="auto">
          <a:xfrm>
            <a:off x="1405405" y="3432485"/>
            <a:ext cx="2368400" cy="12900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405" y="2208349"/>
            <a:ext cx="6521448"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881282" y="3432485"/>
            <a:ext cx="3496236" cy="369332"/>
          </a:xfrm>
          <a:prstGeom prst="rect">
            <a:avLst/>
          </a:prstGeom>
        </p:spPr>
        <p:txBody>
          <a:bodyPr wrap="square">
            <a:spAutoFit/>
          </a:bodyPr>
          <a:lstStyle/>
          <a:p>
            <a:r>
              <a:rPr lang="en-US" dirty="0"/>
              <a:t>Predict the specie of the flower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a:extLst>
              <a:ext uri="{FF2B5EF4-FFF2-40B4-BE49-F238E27FC236}">
                <a16:creationId xmlns:a16="http://schemas.microsoft.com/office/drawing/2014/main" id="{1932CF4A-CA59-4BF5-9454-5BB23EF8A17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60000"/>
              <a:buFont typeface="Monotype Sorts" pitchFamily="2" charset="2"/>
              <a:buBlip>
                <a:blip r:embed="rId3"/>
              </a:buBlip>
              <a:defRPr sz="1800">
                <a:solidFill>
                  <a:srgbClr val="FFFFB3"/>
                </a:solidFill>
                <a:latin typeface="Arial" panose="020B0604020202020204" pitchFamily="34" charset="0"/>
              </a:defRPr>
            </a:lvl1pPr>
            <a:lvl2pPr marL="557213" indent="-214313">
              <a:spcBef>
                <a:spcPct val="20000"/>
              </a:spcBef>
              <a:buClr>
                <a:schemeClr val="accent2"/>
              </a:buClr>
              <a:buSzPct val="60000"/>
              <a:buFont typeface="Monotype Sorts" pitchFamily="2" charset="2"/>
              <a:buBlip>
                <a:blip r:embed="rId4"/>
              </a:buBlip>
              <a:defRPr sz="1800">
                <a:solidFill>
                  <a:srgbClr val="FFFFB3"/>
                </a:solidFill>
                <a:latin typeface="Arial" panose="020B0604020202020204" pitchFamily="34" charset="0"/>
              </a:defRPr>
            </a:lvl2pPr>
            <a:lvl3pPr marL="857250" indent="-171450">
              <a:spcBef>
                <a:spcPct val="20000"/>
              </a:spcBef>
              <a:buSzPct val="100000"/>
              <a:buChar char="•"/>
              <a:defRPr sz="1800">
                <a:solidFill>
                  <a:srgbClr val="FFFFB3"/>
                </a:solidFill>
                <a:latin typeface="Arial" panose="020B0604020202020204" pitchFamily="34" charset="0"/>
              </a:defRPr>
            </a:lvl3pPr>
            <a:lvl4pPr marL="1200150" indent="-171450">
              <a:spcBef>
                <a:spcPct val="20000"/>
              </a:spcBef>
              <a:buSzPct val="100000"/>
              <a:buFont typeface="Times" panose="02020603050405020304" pitchFamily="18" charset="0"/>
              <a:buChar char="•"/>
              <a:defRPr sz="1500">
                <a:solidFill>
                  <a:srgbClr val="000000"/>
                </a:solidFill>
                <a:latin typeface="Arial" panose="020B0604020202020204" pitchFamily="34" charset="0"/>
              </a:defRPr>
            </a:lvl4pPr>
            <a:lvl5pPr marL="1543050" indent="-171450">
              <a:spcBef>
                <a:spcPct val="20000"/>
              </a:spcBef>
              <a:buSzPct val="100000"/>
              <a:buChar char="•"/>
              <a:defRPr sz="1500">
                <a:solidFill>
                  <a:srgbClr val="000000"/>
                </a:solidFill>
                <a:latin typeface="Arial" panose="020B0604020202020204" pitchFamily="34" charset="0"/>
              </a:defRPr>
            </a:lvl5pPr>
            <a:lvl6pPr marL="1885950" indent="-171450" eaLnBrk="0" fontAlgn="base" hangingPunct="0">
              <a:spcBef>
                <a:spcPct val="20000"/>
              </a:spcBef>
              <a:spcAft>
                <a:spcPct val="0"/>
              </a:spcAft>
              <a:buSzPct val="100000"/>
              <a:buChar char="•"/>
              <a:defRPr sz="1500">
                <a:solidFill>
                  <a:srgbClr val="000000"/>
                </a:solidFill>
                <a:latin typeface="Arial" panose="020B0604020202020204" pitchFamily="34" charset="0"/>
              </a:defRPr>
            </a:lvl6pPr>
            <a:lvl7pPr marL="2228850" indent="-171450" eaLnBrk="0" fontAlgn="base" hangingPunct="0">
              <a:spcBef>
                <a:spcPct val="20000"/>
              </a:spcBef>
              <a:spcAft>
                <a:spcPct val="0"/>
              </a:spcAft>
              <a:buSzPct val="100000"/>
              <a:buChar char="•"/>
              <a:defRPr sz="1500">
                <a:solidFill>
                  <a:srgbClr val="000000"/>
                </a:solidFill>
                <a:latin typeface="Arial" panose="020B0604020202020204" pitchFamily="34" charset="0"/>
              </a:defRPr>
            </a:lvl7pPr>
            <a:lvl8pPr marL="2571750" indent="-171450" eaLnBrk="0" fontAlgn="base" hangingPunct="0">
              <a:spcBef>
                <a:spcPct val="20000"/>
              </a:spcBef>
              <a:spcAft>
                <a:spcPct val="0"/>
              </a:spcAft>
              <a:buSzPct val="100000"/>
              <a:buChar char="•"/>
              <a:defRPr sz="1500">
                <a:solidFill>
                  <a:srgbClr val="000000"/>
                </a:solidFill>
                <a:latin typeface="Arial" panose="020B0604020202020204" pitchFamily="34" charset="0"/>
              </a:defRPr>
            </a:lvl8pPr>
            <a:lvl9pPr marL="2914650" indent="-171450" eaLnBrk="0" fontAlgn="base" hangingPunct="0">
              <a:spcBef>
                <a:spcPct val="20000"/>
              </a:spcBef>
              <a:spcAft>
                <a:spcPct val="0"/>
              </a:spcAft>
              <a:buSzPct val="100000"/>
              <a:buChar char="•"/>
              <a:defRPr sz="1500">
                <a:solidFill>
                  <a:srgbClr val="000000"/>
                </a:solidFill>
                <a:latin typeface="Arial" panose="020B0604020202020204" pitchFamily="34" charset="0"/>
              </a:defRPr>
            </a:lvl9pPr>
          </a:lstStyle>
          <a:p>
            <a:pPr>
              <a:spcBef>
                <a:spcPct val="0"/>
              </a:spcBef>
              <a:buClrTx/>
              <a:buSzTx/>
              <a:buFont typeface="Arial" panose="020B0604020202020204" pitchFamily="34" charset="0"/>
              <a:buNone/>
            </a:pPr>
            <a:fld id="{FB503DFA-1E1B-43EE-9DB6-671F19A6B9D1}" type="slidenum">
              <a:rPr lang="en-US" altLang="en-US" sz="1050">
                <a:solidFill>
                  <a:srgbClr val="FFFF99"/>
                </a:solidFill>
                <a:latin typeface="Times New Roman" panose="02020603050405020304" pitchFamily="18" charset="0"/>
              </a:rPr>
              <a:pPr>
                <a:spcBef>
                  <a:spcPct val="0"/>
                </a:spcBef>
                <a:buClrTx/>
                <a:buSzTx/>
                <a:buFont typeface="Arial" panose="020B0604020202020204" pitchFamily="34" charset="0"/>
                <a:buNone/>
              </a:pPr>
              <a:t>9</a:t>
            </a:fld>
            <a:endParaRPr lang="en-US" altLang="en-US" sz="1050">
              <a:solidFill>
                <a:srgbClr val="FFFF99"/>
              </a:solidFill>
              <a:latin typeface="Times New Roman" panose="02020603050405020304" pitchFamily="18" charset="0"/>
            </a:endParaRPr>
          </a:p>
        </p:txBody>
      </p:sp>
      <p:pic>
        <p:nvPicPr>
          <p:cNvPr id="6" name="Picture 5">
            <a:extLst>
              <a:ext uri="{FF2B5EF4-FFF2-40B4-BE49-F238E27FC236}">
                <a16:creationId xmlns:a16="http://schemas.microsoft.com/office/drawing/2014/main" id="{819269AD-158B-497F-8ADD-0000B28AEE8F}"/>
              </a:ext>
            </a:extLst>
          </p:cNvPr>
          <p:cNvPicPr>
            <a:picLocks noChangeAspect="1"/>
          </p:cNvPicPr>
          <p:nvPr/>
        </p:nvPicPr>
        <p:blipFill>
          <a:blip r:embed="rId5"/>
          <a:stretch>
            <a:fillRect/>
          </a:stretch>
        </p:blipFill>
        <p:spPr>
          <a:xfrm>
            <a:off x="8137458" y="0"/>
            <a:ext cx="1006542" cy="1006542"/>
          </a:xfrm>
          <a:prstGeom prst="rect">
            <a:avLst/>
          </a:prstGeom>
        </p:spPr>
      </p:pic>
      <p:sp>
        <p:nvSpPr>
          <p:cNvPr id="8" name="Title 1"/>
          <p:cNvSpPr>
            <a:spLocks noGrp="1"/>
          </p:cNvSpPr>
          <p:nvPr>
            <p:ph type="title"/>
          </p:nvPr>
        </p:nvSpPr>
        <p:spPr>
          <a:xfrm>
            <a:off x="411129" y="271228"/>
            <a:ext cx="8229600" cy="990600"/>
          </a:xfrm>
        </p:spPr>
        <p:txBody>
          <a:bodyPr>
            <a:normAutofit/>
          </a:bodyPr>
          <a:lstStyle/>
          <a:p>
            <a:pPr algn="ctr"/>
            <a:r>
              <a:rPr lang="en-IN" sz="2400" dirty="0">
                <a:solidFill>
                  <a:schemeClr val="accent1">
                    <a:lumMod val="75000"/>
                  </a:schemeClr>
                </a:solidFill>
              </a:rPr>
              <a:t>Types of Machine Learning</a:t>
            </a:r>
          </a:p>
        </p:txBody>
      </p:sp>
      <p:sp>
        <p:nvSpPr>
          <p:cNvPr id="9" name="Content Placeholder 2"/>
          <p:cNvSpPr>
            <a:spLocks noGrp="1"/>
          </p:cNvSpPr>
          <p:nvPr>
            <p:ph idx="1"/>
          </p:nvPr>
        </p:nvSpPr>
        <p:spPr>
          <a:xfrm>
            <a:off x="1290918" y="1006542"/>
            <a:ext cx="6454587" cy="3699929"/>
          </a:xfrm>
        </p:spPr>
        <p:txBody>
          <a:bodyPr>
            <a:normAutofit/>
          </a:bodyPr>
          <a:lstStyle/>
          <a:p>
            <a:pPr marL="0" indent="0" algn="just">
              <a:buNone/>
            </a:pPr>
            <a:r>
              <a:rPr lang="en-US" b="1" dirty="0">
                <a:solidFill>
                  <a:schemeClr val="tx2">
                    <a:lumMod val="75000"/>
                  </a:schemeClr>
                </a:solidFill>
              </a:rPr>
              <a:t>Supervised Learning</a:t>
            </a:r>
          </a:p>
          <a:p>
            <a:pPr algn="just">
              <a:buFont typeface="Wingdings" pitchFamily="2" charset="2"/>
              <a:buChar char="q"/>
            </a:pPr>
            <a:r>
              <a:rPr lang="en-US" dirty="0"/>
              <a:t>In supervised learning machines are trained using well "</a:t>
            </a:r>
            <a:r>
              <a:rPr lang="en-US" dirty="0" err="1"/>
              <a:t>labelled</a:t>
            </a:r>
            <a:r>
              <a:rPr lang="en-US" dirty="0"/>
              <a:t>" training data, and on basis of that data, machines predict the output. </a:t>
            </a:r>
          </a:p>
          <a:p>
            <a:pPr algn="just">
              <a:buFont typeface="Wingdings" pitchFamily="2" charset="2"/>
              <a:buChar char="q"/>
            </a:pPr>
            <a:r>
              <a:rPr lang="en-US" dirty="0"/>
              <a:t>The </a:t>
            </a:r>
            <a:r>
              <a:rPr lang="en-US" dirty="0" err="1"/>
              <a:t>labelled</a:t>
            </a:r>
            <a:r>
              <a:rPr lang="en-US" dirty="0"/>
              <a:t> data means some input data is already tagged with the correct output.</a:t>
            </a:r>
          </a:p>
          <a:p>
            <a:pPr algn="just">
              <a:buFont typeface="Wingdings" pitchFamily="2" charset="2"/>
              <a:buChar char="q"/>
            </a:pPr>
            <a:r>
              <a:rPr lang="en-US" dirty="0"/>
              <a:t>The aim of a supervised learning algorithm is to find a mapping function to map the input variable(x) with the output variable(y).</a:t>
            </a:r>
          </a:p>
          <a:p>
            <a:pPr algn="just">
              <a:buFont typeface="Wingdings" pitchFamily="2" charset="2"/>
              <a:buChar char="q"/>
            </a:pPr>
            <a:r>
              <a:rPr lang="en-US" dirty="0"/>
              <a:t>In the real-world, supervised learning can be used for </a:t>
            </a:r>
            <a:r>
              <a:rPr lang="en-US" b="1" dirty="0"/>
              <a:t>Risk Assessment, Image classification, Fraud Detection, spam filtering</a:t>
            </a:r>
            <a:r>
              <a:rPr lang="en-US" dirty="0"/>
              <a:t>, etc.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2779</TotalTime>
  <Words>1378</Words>
  <Application>Microsoft Office PowerPoint</Application>
  <PresentationFormat>On-screen Show (16:9)</PresentationFormat>
  <Paragraphs>145</Paragraphs>
  <Slides>22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Bahnschrift</vt:lpstr>
      <vt:lpstr>Book Antiqua</vt:lpstr>
      <vt:lpstr>Calibri</vt:lpstr>
      <vt:lpstr>Corbel</vt:lpstr>
      <vt:lpstr>Garamond</vt:lpstr>
      <vt:lpstr>Times New Roman</vt:lpstr>
      <vt:lpstr>Wingdings</vt:lpstr>
      <vt:lpstr>Parallax</vt:lpstr>
      <vt:lpstr>      INRODUCTION to ML</vt:lpstr>
      <vt:lpstr>PowerPoint Presentation</vt:lpstr>
      <vt:lpstr>PowerPoint Presentation</vt:lpstr>
      <vt:lpstr>Why Artificial Intelligence?</vt:lpstr>
      <vt:lpstr>What is Artificial Intelligence?</vt:lpstr>
      <vt:lpstr>Applications of Artificial Intelligence</vt:lpstr>
      <vt:lpstr>PowerPoint Presentation</vt:lpstr>
      <vt:lpstr>PowerPoint Presentation</vt:lpstr>
      <vt:lpstr>Types of Machine Learning</vt:lpstr>
      <vt:lpstr>How Supervised Learning works</vt:lpstr>
      <vt:lpstr>Types of Machine Learning</vt:lpstr>
      <vt:lpstr>How Unsupervised Learning works</vt:lpstr>
      <vt:lpstr>Types of Machine Learning</vt:lpstr>
      <vt:lpstr>How Reinforcement Learning works</vt:lpstr>
      <vt:lpstr>Types of supervised Learning</vt:lpstr>
      <vt:lpstr>Types of unsupervised Learning</vt:lpstr>
      <vt:lpstr>Limitations of Machine Learning</vt:lpstr>
      <vt:lpstr>Limitations of Machine Learning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HP</dc:creator>
  <cp:lastModifiedBy>PRAKASH SRIVASTAVA</cp:lastModifiedBy>
  <cp:revision>58</cp:revision>
  <dcterms:modified xsi:type="dcterms:W3CDTF">2021-10-07T09:17:21Z</dcterms:modified>
</cp:coreProperties>
</file>