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notesMasterIdLst>
    <p:notesMasterId r:id="rId11"/>
  </p:notesMasterIdLst>
  <p:sldIdLst>
    <p:sldId id="267" r:id="rId2"/>
    <p:sldId id="256" r:id="rId3"/>
    <p:sldId id="257" r:id="rId4"/>
    <p:sldId id="269" r:id="rId5"/>
    <p:sldId id="270" r:id="rId6"/>
    <p:sldId id="271" r:id="rId7"/>
    <p:sldId id="273" r:id="rId8"/>
    <p:sldId id="272" r:id="rId9"/>
    <p:sldId id="268" r:id="rId10"/>
  </p:sldIdLst>
  <p:sldSz cx="9144000" cy="5143500" type="screen16x9"/>
  <p:notesSz cx="7315200" cy="96012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447"/>
    <a:srgbClr val="FF0066"/>
    <a:srgbClr val="FF9900"/>
    <a:srgbClr val="008000"/>
    <a:srgbClr val="CC0099"/>
    <a:srgbClr val="0000FF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>
      <p:cViewPr varScale="1">
        <p:scale>
          <a:sx n="49" d="100"/>
          <a:sy n="49" d="100"/>
        </p:scale>
        <p:origin x="1266" y="-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72E807-788F-4B95-9682-9A6B55DD364F}" type="datetimeFigureOut">
              <a:rPr lang="en-IN"/>
              <a:pPr>
                <a:defRPr/>
              </a:pPr>
              <a:t>10-08-2022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4FC866-327F-4BB8-B260-76793850357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55722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B9D46-A379-4254-BB48-2F00EC8BF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58A3A-BA77-455F-80B8-A466FC7F0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9E70F-6790-4084-822D-E247E6E53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D38B5-C3C9-4B32-9B0D-7E0FF7A9B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37E4A-89A4-4340-8902-219FABB58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26DF1-9E62-47A8-A074-4574D26BC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EA806-75EC-4BF0-B7DD-0052A77A9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10ED-CDB7-4662-8D00-5E5E0B929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D3BF6-D8F7-4F2C-AE6F-08CB16B71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C0B14-883B-4BA4-9442-8E8C87E8CB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0DB1F-AC52-419B-ADD1-18BE105E8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CADC72F-8D60-4184-ADA2-3FAE7251C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07413" y="30163"/>
            <a:ext cx="61277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885950"/>
            <a:ext cx="8153400" cy="914400"/>
          </a:xfrm>
        </p:spPr>
        <p:txBody>
          <a:bodyPr/>
          <a:lstStyle/>
          <a:p>
            <a:pPr eaLnBrk="1" hangingPunct="1"/>
            <a:r>
              <a:rPr lang="en-US" sz="4300" b="1" dirty="0">
                <a:solidFill>
                  <a:srgbClr val="0000FF"/>
                </a:solidFill>
                <a:latin typeface="Bahnschrift" pitchFamily="34" charset="0"/>
                <a:ea typeface="Segoe UI Semibold" pitchFamily="34" charset="0"/>
                <a:cs typeface="Segoe UI Semibold" pitchFamily="34" charset="0"/>
              </a:rPr>
              <a:t> Logistic Regression </a:t>
            </a:r>
          </a:p>
          <a:p>
            <a:pPr eaLnBrk="1" hangingPunct="1"/>
            <a:endParaRPr lang="en-US" sz="4000" b="1" dirty="0">
              <a:solidFill>
                <a:schemeClr val="accent2"/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1103313"/>
          </a:xfrm>
        </p:spPr>
        <p:txBody>
          <a:bodyPr/>
          <a:lstStyle/>
          <a:p>
            <a:pPr eaLnBrk="1" hangingPunct="1"/>
            <a:r>
              <a:rPr lang="en-US" altLang="en-US" sz="4400" u="sng">
                <a:solidFill>
                  <a:srgbClr val="0000FF"/>
                </a:solidFill>
                <a:latin typeface="Bahnschrift" pitchFamily="34" charset="0"/>
              </a:rPr>
              <a:t>Contents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028700"/>
            <a:ext cx="76962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1950" indent="-3619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Introduction to Logistic Regression</a:t>
            </a:r>
          </a:p>
          <a:p>
            <a:pPr marL="361950" indent="-3619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Logistic Function</a:t>
            </a:r>
          </a:p>
          <a:p>
            <a:pPr marL="361950" indent="-3619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Hypothesis Representation</a:t>
            </a:r>
          </a:p>
          <a:p>
            <a:pPr marL="361950" indent="-3619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Assumptions</a:t>
            </a:r>
          </a:p>
          <a:p>
            <a:pPr marL="361950" indent="-3619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8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Types of Logistic Regression</a:t>
            </a:r>
          </a:p>
          <a:p>
            <a:pPr marL="361950" indent="-3619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defRPr/>
            </a:pPr>
            <a:r>
              <a:rPr lang="en-US" sz="28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</a:p>
          <a:p>
            <a:pPr marL="361950" indent="-3619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defRPr/>
            </a:pPr>
            <a:endParaRPr lang="en-IN" sz="280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marL="361950" indent="-361950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defRPr/>
            </a:pPr>
            <a:endParaRPr lang="en-IN" sz="2800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09550"/>
            <a:ext cx="8610600" cy="7620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rgbClr val="0000FF"/>
                </a:solidFill>
                <a:latin typeface="Bahnschrift" pitchFamily="34" charset="0"/>
              </a:rPr>
              <a:t>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4248150"/>
          </a:xfrm>
        </p:spPr>
        <p:txBody>
          <a:bodyPr/>
          <a:lstStyle/>
          <a:p>
            <a:pPr marL="361950" indent="-36195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Char char="q"/>
              <a:defRPr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Logistic regression is one of the most popular Machine learning algorithm that comes under Supervised Learning techniques.</a:t>
            </a:r>
          </a:p>
          <a:p>
            <a:pPr marL="361950" indent="-36195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Char char="q"/>
              <a:defRPr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Logistic Regression is used when the dependent variable(target) is categorical.</a:t>
            </a:r>
          </a:p>
          <a:p>
            <a:pPr>
              <a:buNone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    e.g.: To predict whether an email is spam (1) or (0)</a:t>
            </a:r>
          </a:p>
          <a:p>
            <a:pPr>
              <a:buNone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            Whether the tumour is malignant (1) or not (0)</a:t>
            </a:r>
          </a:p>
          <a:p>
            <a:pPr marL="361950" indent="-36195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None/>
              <a:defRPr/>
            </a:pPr>
            <a:endParaRPr lang="en-US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09550"/>
            <a:ext cx="8610600" cy="7620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rgbClr val="0000FF"/>
                </a:solidFill>
                <a:latin typeface="Bahnschrift" pitchFamily="34" charset="0"/>
              </a:rPr>
              <a:t>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4114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It can be used for Classification as well as for Regression problems, but mainly used for Classification problems.</a:t>
            </a:r>
          </a:p>
          <a:p>
            <a:pPr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The output of Logistic Regression problem can be only between the 0 and 1.</a:t>
            </a:r>
          </a:p>
          <a:p>
            <a:pPr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Logistic regression can be used where the probabilities between two classes is required. Such as whether it will rain today or not, either 0 or 1, true or false etc.</a:t>
            </a:r>
          </a:p>
          <a:p>
            <a:pPr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Logistic regression is based on the concept of Maximum Likelihood estimation. According to this estimation, the observed data should be most probable.</a:t>
            </a:r>
          </a:p>
          <a:p>
            <a:pPr marL="361950" indent="-36195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None/>
              <a:defRPr/>
            </a:pPr>
            <a:endParaRPr lang="en-US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09550"/>
            <a:ext cx="8610600" cy="7620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rgbClr val="0000FF"/>
                </a:solidFill>
                <a:latin typeface="Bahnschrift" pitchFamily="34" charset="0"/>
              </a:rPr>
              <a:t>Logistic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41148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In logistic regression, we pass the weighted sum of inputs through an activation function that can map values in between 0 and 1. Such activation function is known as sigmoid function and the curve obtained is called as sigmoid curve or S-curve.</a:t>
            </a: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67883"/>
            <a:ext cx="5426487" cy="257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09550"/>
            <a:ext cx="8610600" cy="7620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rgbClr val="0000FF"/>
                </a:solidFill>
                <a:latin typeface="Bahnschrift" pitchFamily="34" charset="0"/>
              </a:rPr>
              <a:t>Hypothesis Representation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41148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For logistic Regression, we use the formula of hypothesis i.e., </a:t>
            </a: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45" y="1504951"/>
            <a:ext cx="5075555" cy="329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09550"/>
            <a:ext cx="8610600" cy="7620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rgbClr val="0000FF"/>
                </a:solidFill>
                <a:latin typeface="Bahnschrift" pitchFamily="34" charset="0"/>
              </a:rPr>
              <a:t>Assumptions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4114800"/>
          </a:xfrm>
        </p:spPr>
        <p:txBody>
          <a:bodyPr/>
          <a:lstStyle/>
          <a:p>
            <a:pPr lvl="0" algn="just"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In case of binary logistic regression, the target variables must be binary always and the desired outcome is represented by the factor level 1.</a:t>
            </a:r>
          </a:p>
          <a:p>
            <a:pPr lvl="0" algn="just"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There should not be any multi- </a:t>
            </a:r>
            <a:r>
              <a:rPr lang="en-IN" sz="2400" kern="0" dirty="0" err="1">
                <a:solidFill>
                  <a:srgbClr val="0000FF"/>
                </a:solidFill>
                <a:latin typeface="Bahnschrift" panose="020B0502040204020203" pitchFamily="34" charset="0"/>
              </a:rPr>
              <a:t>collinearity</a:t>
            </a: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in the model, which means the independent variables must be independent of each other.</a:t>
            </a:r>
          </a:p>
          <a:p>
            <a:pPr lvl="0" algn="just"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We must include meaningful variables in our model.</a:t>
            </a:r>
          </a:p>
          <a:p>
            <a:pPr lvl="0" algn="just"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We should choose a large sample size for logistic regression.</a:t>
            </a:r>
          </a:p>
          <a:p>
            <a:pPr algn="just">
              <a:buFont typeface="Wingdings" pitchFamily="2" charset="2"/>
              <a:buChar char="q"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09550"/>
            <a:ext cx="8610600" cy="7620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rgbClr val="0000FF"/>
                </a:solidFill>
                <a:latin typeface="Bahnschrift" pitchFamily="34" charset="0"/>
              </a:rPr>
              <a:t>Types of Logistic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41148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IN" sz="2400" b="1" kern="0" dirty="0">
                <a:solidFill>
                  <a:srgbClr val="0000FF"/>
                </a:solidFill>
                <a:latin typeface="Bahnschrift" panose="020B0502040204020203" pitchFamily="34" charset="0"/>
              </a:rPr>
              <a:t>Binary or Binomial</a:t>
            </a: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: A dependent variable will have only two possible types either 1 and 0. E.g., these variables may represent success or failure, yes or no, win or loss etc.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b="1" kern="0" dirty="0">
                <a:solidFill>
                  <a:srgbClr val="0000FF"/>
                </a:solidFill>
                <a:latin typeface="Bahnschrift" panose="020B0502040204020203" pitchFamily="34" charset="0"/>
              </a:rPr>
              <a:t> Multinomial : D</a:t>
            </a: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ependent variable can have 3 or more possible unordered types or the types having no quantitative significance. E.g., these variables may represent “Type A” or “Type B” or “Type C”.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 </a:t>
            </a:r>
            <a:r>
              <a:rPr lang="en-IN" sz="2400" b="1" kern="0" dirty="0">
                <a:solidFill>
                  <a:srgbClr val="0000FF"/>
                </a:solidFill>
                <a:latin typeface="Bahnschrift" panose="020B0502040204020203" pitchFamily="34" charset="0"/>
              </a:rPr>
              <a:t>Ordinal : </a:t>
            </a:r>
            <a:r>
              <a:rPr lang="en-IN" sz="2400" kern="0" dirty="0">
                <a:solidFill>
                  <a:srgbClr val="0000FF"/>
                </a:solidFill>
                <a:latin typeface="Bahnschrift" panose="020B0502040204020203" pitchFamily="34" charset="0"/>
              </a:rPr>
              <a:t>Dependent variable can have 3 or more possible ordered types or the types having a quantitative significance. E.g., “poor” or “good”, “very good”, “Excellent” and each category can have the scores like 0,1,2,3</a:t>
            </a:r>
          </a:p>
          <a:p>
            <a:pPr algn="just">
              <a:buFont typeface="Wingdings" pitchFamily="2" charset="2"/>
              <a:buChar char="q"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  <a:p>
            <a:pPr algn="just">
              <a:buNone/>
            </a:pPr>
            <a:endParaRPr lang="en-IN" sz="2400" kern="0" dirty="0">
              <a:solidFill>
                <a:srgbClr val="0000FF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150"/>
            <a:ext cx="8229600" cy="30861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13800" dirty="0">
                <a:solidFill>
                  <a:srgbClr val="008000"/>
                </a:solidFill>
                <a:latin typeface="Monotype Corsiva" pitchFamily="66" charset="0"/>
              </a:rPr>
              <a:t>Thank </a:t>
            </a:r>
            <a:br>
              <a:rPr lang="en-IN" sz="13800" dirty="0">
                <a:solidFill>
                  <a:srgbClr val="008000"/>
                </a:solidFill>
                <a:latin typeface="Monotype Corsiva" pitchFamily="66" charset="0"/>
              </a:rPr>
            </a:br>
            <a:r>
              <a:rPr lang="en-IN" sz="13800" dirty="0">
                <a:solidFill>
                  <a:srgbClr val="008000"/>
                </a:solidFill>
                <a:latin typeface="Monotype Corsiva" pitchFamily="66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6F5A8861-444C-449E-A809-56600D21AFFB}"/>
  <p:tag name="ISPRING_RESOURCE_FOLDER" val="C:\Users\DMP\Desktop\ML\PPT Format White Background\"/>
  <p:tag name="ISPRING_PRESENTATION_PATH" val="C:\Users\DMP\Desktop\ML\PPT Format White Background.ppt"/>
  <p:tag name="ISPRING_PROJECT_VERSION" val="9.3"/>
  <p:tag name="ISPRING_PROJECT_FOLDER_UPDATED" val="1"/>
  <p:tag name="ISPRING_SCREEN_RECS_UPDATED" val="C:\Users\DMP\Desktop\ML\PPT Format White Background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4506</TotalTime>
  <Words>467</Words>
  <Application>Microsoft Office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Monotype Corsiva</vt:lpstr>
      <vt:lpstr>Wingdings</vt:lpstr>
      <vt:lpstr>Office Theme</vt:lpstr>
      <vt:lpstr>PowerPoint Presentation</vt:lpstr>
      <vt:lpstr>Contents</vt:lpstr>
      <vt:lpstr>Logistic Regression</vt:lpstr>
      <vt:lpstr>Logistic Regression</vt:lpstr>
      <vt:lpstr>Logistic Function</vt:lpstr>
      <vt:lpstr>Hypothesis Representation</vt:lpstr>
      <vt:lpstr>Assumptions</vt:lpstr>
      <vt:lpstr>Types of Logistic Regression</vt:lpstr>
      <vt:lpstr>Thank  You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applications of Computers in pharmacy?</dc:title>
  <dc:creator>Naseem Ahmed Khan</dc:creator>
  <cp:lastModifiedBy>rohan.1822cs1112</cp:lastModifiedBy>
  <cp:revision>600</cp:revision>
  <dcterms:created xsi:type="dcterms:W3CDTF">2010-08-24T00:35:57Z</dcterms:created>
  <dcterms:modified xsi:type="dcterms:W3CDTF">2022-08-10T15:02:05Z</dcterms:modified>
</cp:coreProperties>
</file>