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1"/>
  </p:notesMasterIdLst>
  <p:sldIdLst>
    <p:sldId id="256" r:id="rId2"/>
    <p:sldId id="257" r:id="rId3"/>
    <p:sldId id="258" r:id="rId4"/>
    <p:sldId id="260" r:id="rId5"/>
    <p:sldId id="330" r:id="rId6"/>
    <p:sldId id="331" r:id="rId7"/>
    <p:sldId id="332" r:id="rId8"/>
    <p:sldId id="333" r:id="rId9"/>
    <p:sldId id="33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9" autoAdjust="0"/>
    <p:restoredTop sz="94660"/>
  </p:normalViewPr>
  <p:slideViewPr>
    <p:cSldViewPr snapToGrid="0">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FFE870-12CD-4B9C-986D-CF2FEE9709B1}" type="datetimeFigureOut">
              <a:rPr lang="en-IN" smtClean="0"/>
              <a:t>07-10-2021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74D426-A1F4-4186-A938-8E0962F0DD2D}" type="slidenum">
              <a:rPr lang="en-IN" smtClean="0"/>
              <a:t>‹#›</a:t>
            </a:fld>
            <a:endParaRPr lang="en-IN"/>
          </a:p>
        </p:txBody>
      </p:sp>
    </p:spTree>
    <p:extLst>
      <p:ext uri="{BB962C8B-B14F-4D97-AF65-F5344CB8AC3E}">
        <p14:creationId xmlns:p14="http://schemas.microsoft.com/office/powerpoint/2010/main" val="3411092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D5760AC-7E1E-42D1-9E94-33978A51E19D}"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37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369444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322676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148956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D5760AC-7E1E-42D1-9E94-33978A51E19D}"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338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3707970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26406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358988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106224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5734A2-EEA7-4907-919F-6464D44C8BC4}" type="datetimeFigureOut">
              <a:rPr lang="en-IN" smtClean="0"/>
              <a:t>07-10-2021</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D5760AC-7E1E-42D1-9E94-33978A51E19D}" type="slidenum">
              <a:rPr lang="en-IN" smtClean="0"/>
              <a:t>‹#›</a:t>
            </a:fld>
            <a:endParaRPr lang="en-IN" dirty="0"/>
          </a:p>
        </p:txBody>
      </p:sp>
    </p:spTree>
    <p:extLst>
      <p:ext uri="{BB962C8B-B14F-4D97-AF65-F5344CB8AC3E}">
        <p14:creationId xmlns:p14="http://schemas.microsoft.com/office/powerpoint/2010/main" val="96644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310558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5734A2-EEA7-4907-919F-6464D44C8BC4}" type="datetimeFigureOut">
              <a:rPr lang="en-IN" smtClean="0"/>
              <a:t>07-10-2021</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D5760AC-7E1E-42D1-9E94-33978A51E19D}"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15374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C1C9-EBB9-4788-B77B-99686DB51D6B}"/>
              </a:ext>
            </a:extLst>
          </p:cNvPr>
          <p:cNvSpPr>
            <a:spLocks noGrp="1"/>
          </p:cNvSpPr>
          <p:nvPr>
            <p:ph type="ctrTitle"/>
          </p:nvPr>
        </p:nvSpPr>
        <p:spPr/>
        <p:txBody>
          <a:bodyPr/>
          <a:lstStyle/>
          <a:p>
            <a:r>
              <a:rPr lang="en-IN" dirty="0"/>
              <a:t>Loss functions</a:t>
            </a:r>
          </a:p>
        </p:txBody>
      </p:sp>
      <p:sp>
        <p:nvSpPr>
          <p:cNvPr id="3" name="Subtitle 2">
            <a:extLst>
              <a:ext uri="{FF2B5EF4-FFF2-40B4-BE49-F238E27FC236}">
                <a16:creationId xmlns:a16="http://schemas.microsoft.com/office/drawing/2014/main" id="{2E5C0149-5F61-4985-8291-7F1AC6315E4A}"/>
              </a:ext>
            </a:extLst>
          </p:cNvPr>
          <p:cNvSpPr>
            <a:spLocks noGrp="1"/>
          </p:cNvSpPr>
          <p:nvPr>
            <p:ph type="subTitle" idx="1"/>
          </p:nvPr>
        </p:nvSpPr>
        <p:spPr>
          <a:xfrm>
            <a:off x="1097280" y="4387636"/>
            <a:ext cx="10058400" cy="1143000"/>
          </a:xfrm>
        </p:spPr>
        <p:txBody>
          <a:bodyPr>
            <a:noAutofit/>
          </a:bodyPr>
          <a:lstStyle/>
          <a:p>
            <a:pPr algn="ctr">
              <a:buSzTx/>
              <a:defRPr sz="2800" b="1">
                <a:solidFill>
                  <a:srgbClr val="C55A11"/>
                </a:solidFill>
                <a:latin typeface="Bahnschrift"/>
                <a:ea typeface="Bahnschrift"/>
                <a:cs typeface="Bahnschrift"/>
                <a:sym typeface="Bahnschrift"/>
              </a:defRPr>
            </a:pPr>
            <a:r>
              <a:rPr lang="en-US" sz="1600" dirty="0">
                <a:solidFill>
                  <a:schemeClr val="tx1"/>
                </a:solidFill>
              </a:rPr>
              <a:t>KIET Group of Institutions</a:t>
            </a:r>
          </a:p>
          <a:p>
            <a:endParaRPr lang="en-IN" sz="1600" dirty="0">
              <a:solidFill>
                <a:schemeClr val="tx1"/>
              </a:solidFill>
            </a:endParaRPr>
          </a:p>
        </p:txBody>
      </p:sp>
      <p:pic>
        <p:nvPicPr>
          <p:cNvPr id="4" name="Picture 3">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11132353" y="0"/>
            <a:ext cx="1006542" cy="1006542"/>
          </a:xfrm>
          <a:prstGeom prst="rect">
            <a:avLst/>
          </a:prstGeom>
        </p:spPr>
      </p:pic>
    </p:spTree>
    <p:extLst>
      <p:ext uri="{BB962C8B-B14F-4D97-AF65-F5344CB8AC3E}">
        <p14:creationId xmlns:p14="http://schemas.microsoft.com/office/powerpoint/2010/main" val="24004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51EDE-2D78-4973-AC16-253445E1AAE6}"/>
              </a:ext>
            </a:extLst>
          </p:cNvPr>
          <p:cNvSpPr>
            <a:spLocks noGrp="1"/>
          </p:cNvSpPr>
          <p:nvPr>
            <p:ph type="title"/>
          </p:nvPr>
        </p:nvSpPr>
        <p:spPr/>
        <p:txBody>
          <a:bodyPr/>
          <a:lstStyle/>
          <a:p>
            <a:r>
              <a:rPr lang="en-IN" dirty="0"/>
              <a:t>LOSS FUNCTION</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46" t="16922" r="11666" b="14520"/>
          <a:stretch/>
        </p:blipFill>
        <p:spPr bwMode="auto">
          <a:xfrm>
            <a:off x="1153551" y="1969477"/>
            <a:ext cx="9847383" cy="4220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52F8A138-EAA0-4E2A-B04B-725E9AF9361D}"/>
              </a:ext>
            </a:extLst>
          </p:cNvPr>
          <p:cNvPicPr>
            <a:picLocks noChangeAspect="1"/>
          </p:cNvPicPr>
          <p:nvPr/>
        </p:nvPicPr>
        <p:blipFill>
          <a:blip r:embed="rId3"/>
          <a:stretch>
            <a:fillRect/>
          </a:stretch>
        </p:blipFill>
        <p:spPr>
          <a:xfrm>
            <a:off x="11090150" y="10902"/>
            <a:ext cx="1006542" cy="1006542"/>
          </a:xfrm>
          <a:prstGeom prst="rect">
            <a:avLst/>
          </a:prstGeom>
        </p:spPr>
      </p:pic>
    </p:spTree>
    <p:extLst>
      <p:ext uri="{BB962C8B-B14F-4D97-AF65-F5344CB8AC3E}">
        <p14:creationId xmlns:p14="http://schemas.microsoft.com/office/powerpoint/2010/main" val="486974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FB4F-F24F-469C-81C3-8F5040BF90DB}"/>
              </a:ext>
            </a:extLst>
          </p:cNvPr>
          <p:cNvSpPr>
            <a:spLocks noGrp="1"/>
          </p:cNvSpPr>
          <p:nvPr>
            <p:ph type="title"/>
          </p:nvPr>
        </p:nvSpPr>
        <p:spPr/>
        <p:txBody>
          <a:bodyPr/>
          <a:lstStyle/>
          <a:p>
            <a:r>
              <a:rPr lang="en-IN" dirty="0"/>
              <a:t>TYPES OF LOSS FUNCTION</a:t>
            </a:r>
          </a:p>
        </p:txBody>
      </p:sp>
      <p:sp>
        <p:nvSpPr>
          <p:cNvPr id="3" name="Content Placeholder 2">
            <a:extLst>
              <a:ext uri="{FF2B5EF4-FFF2-40B4-BE49-F238E27FC236}">
                <a16:creationId xmlns:a16="http://schemas.microsoft.com/office/drawing/2014/main" id="{3CFB16DA-4BC2-457C-97A9-78246A163492}"/>
              </a:ext>
            </a:extLst>
          </p:cNvPr>
          <p:cNvSpPr>
            <a:spLocks noGrp="1"/>
          </p:cNvSpPr>
          <p:nvPr>
            <p:ph idx="1"/>
          </p:nvPr>
        </p:nvSpPr>
        <p:spPr>
          <a:xfrm>
            <a:off x="1097280" y="1958278"/>
            <a:ext cx="10058400" cy="4023360"/>
          </a:xfrm>
        </p:spPr>
        <p:txBody>
          <a:bodyPr>
            <a:normAutofit/>
          </a:bodyPr>
          <a:lstStyle/>
          <a:p>
            <a:pPr algn="just">
              <a:buFont typeface="Wingdings" pitchFamily="2" charset="2"/>
              <a:buChar char="v"/>
            </a:pPr>
            <a:r>
              <a:rPr lang="en-US" sz="2400" dirty="0"/>
              <a:t>Loss functions are mainly classified into two different categories that are </a:t>
            </a:r>
            <a:r>
              <a:rPr lang="en-US" sz="2400" dirty="0">
                <a:solidFill>
                  <a:schemeClr val="accent1">
                    <a:lumMod val="75000"/>
                  </a:schemeClr>
                </a:solidFill>
              </a:rPr>
              <a:t>Classification loss </a:t>
            </a:r>
            <a:r>
              <a:rPr lang="en-US" sz="2400" dirty="0"/>
              <a:t>and </a:t>
            </a:r>
            <a:r>
              <a:rPr lang="en-US" sz="2400" dirty="0">
                <a:solidFill>
                  <a:schemeClr val="accent1">
                    <a:lumMod val="75000"/>
                  </a:schemeClr>
                </a:solidFill>
              </a:rPr>
              <a:t>Regression Loss</a:t>
            </a:r>
            <a:r>
              <a:rPr lang="en-US" sz="2400" dirty="0"/>
              <a:t>. </a:t>
            </a:r>
          </a:p>
          <a:p>
            <a:pPr algn="just">
              <a:buFont typeface="Wingdings" pitchFamily="2" charset="2"/>
              <a:buChar char="v"/>
            </a:pPr>
            <a:r>
              <a:rPr lang="en-US" sz="2400" dirty="0"/>
              <a:t>Classification loss is the case where the aim is to predict the output from the different categorical values for example, if we have a dataset of handwritten images and the digit is to be predicted that lies between (0-9), in these kinds of scenarios classification loss is used.</a:t>
            </a:r>
          </a:p>
          <a:p>
            <a:pPr algn="just">
              <a:buFont typeface="Wingdings" pitchFamily="2" charset="2"/>
              <a:buChar char="v"/>
            </a:pPr>
            <a:r>
              <a:rPr lang="en-US" sz="2400" dirty="0"/>
              <a:t>Whereas if the problem is regression like predicting the continuous values for example, if need to predict the weather conditions or predicting the prices of houses on the basis of some features. In this type of case, Regression Loss is used. </a:t>
            </a:r>
          </a:p>
        </p:txBody>
      </p:sp>
      <p:pic>
        <p:nvPicPr>
          <p:cNvPr id="4" name="Picture 3">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10993200" y="0"/>
            <a:ext cx="1006542" cy="1006542"/>
          </a:xfrm>
          <a:prstGeom prst="rect">
            <a:avLst/>
          </a:prstGeom>
        </p:spPr>
      </p:pic>
    </p:spTree>
    <p:extLst>
      <p:ext uri="{BB962C8B-B14F-4D97-AF65-F5344CB8AC3E}">
        <p14:creationId xmlns:p14="http://schemas.microsoft.com/office/powerpoint/2010/main" val="2027725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271E-DBCE-43FE-970A-245875B5E279}"/>
              </a:ext>
            </a:extLst>
          </p:cNvPr>
          <p:cNvSpPr>
            <a:spLocks noGrp="1"/>
          </p:cNvSpPr>
          <p:nvPr>
            <p:ph type="title"/>
          </p:nvPr>
        </p:nvSpPr>
        <p:spPr/>
        <p:txBody>
          <a:bodyPr/>
          <a:lstStyle/>
          <a:p>
            <a:r>
              <a:rPr lang="en-IN" dirty="0"/>
              <a:t>Regression Losses</a:t>
            </a:r>
          </a:p>
        </p:txBody>
      </p:sp>
      <p:sp>
        <p:nvSpPr>
          <p:cNvPr id="4" name="Content Placeholder 3">
            <a:extLst>
              <a:ext uri="{FF2B5EF4-FFF2-40B4-BE49-F238E27FC236}">
                <a16:creationId xmlns:a16="http://schemas.microsoft.com/office/drawing/2014/main" id="{7C038632-E1C3-4502-9B65-1C0B6C3ADA0B}"/>
              </a:ext>
            </a:extLst>
          </p:cNvPr>
          <p:cNvSpPr>
            <a:spLocks noGrp="1"/>
          </p:cNvSpPr>
          <p:nvPr>
            <p:ph sz="half" idx="2"/>
          </p:nvPr>
        </p:nvSpPr>
        <p:spPr>
          <a:xfrm>
            <a:off x="1195754" y="2011679"/>
            <a:ext cx="10158047" cy="4165283"/>
          </a:xfrm>
        </p:spPr>
        <p:txBody>
          <a:bodyPr>
            <a:normAutofit/>
          </a:bodyPr>
          <a:lstStyle/>
          <a:p>
            <a:pPr algn="just">
              <a:buFont typeface="Arial" panose="020B0604020202020204" pitchFamily="34" charset="0"/>
              <a:buChar char="•"/>
            </a:pPr>
            <a:r>
              <a:rPr lang="en-IN" sz="2400" b="1" dirty="0"/>
              <a:t>Mean Square Loss</a:t>
            </a:r>
            <a:r>
              <a:rPr lang="en-IN" sz="2400" dirty="0"/>
              <a:t> : </a:t>
            </a:r>
            <a:r>
              <a:rPr lang="en-US" sz="2400" dirty="0"/>
              <a:t>It is more often used regression loss that is computed by taking the average squared difference between actual and predicted observations. It mainly takes into consideration the average magnitude of error ignoring the direction. Due to squaring the predictions that are distant from the true values are penalized laboriously in comparison to less diverged predictions.</a:t>
            </a:r>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8716" y="4087146"/>
            <a:ext cx="6356472" cy="1771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52F8A138-EAA0-4E2A-B04B-725E9AF9361D}"/>
              </a:ext>
            </a:extLst>
          </p:cNvPr>
          <p:cNvPicPr>
            <a:picLocks noChangeAspect="1"/>
          </p:cNvPicPr>
          <p:nvPr/>
        </p:nvPicPr>
        <p:blipFill>
          <a:blip r:embed="rId3"/>
          <a:stretch>
            <a:fillRect/>
          </a:stretch>
        </p:blipFill>
        <p:spPr>
          <a:xfrm>
            <a:off x="11174556" y="0"/>
            <a:ext cx="1006542" cy="1006542"/>
          </a:xfrm>
          <a:prstGeom prst="rect">
            <a:avLst/>
          </a:prstGeom>
        </p:spPr>
      </p:pic>
    </p:spTree>
    <p:extLst>
      <p:ext uri="{BB962C8B-B14F-4D97-AF65-F5344CB8AC3E}">
        <p14:creationId xmlns:p14="http://schemas.microsoft.com/office/powerpoint/2010/main" val="403916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271E-DBCE-43FE-970A-245875B5E279}"/>
              </a:ext>
            </a:extLst>
          </p:cNvPr>
          <p:cNvSpPr>
            <a:spLocks noGrp="1"/>
          </p:cNvSpPr>
          <p:nvPr>
            <p:ph type="title"/>
          </p:nvPr>
        </p:nvSpPr>
        <p:spPr/>
        <p:txBody>
          <a:bodyPr/>
          <a:lstStyle/>
          <a:p>
            <a:r>
              <a:rPr lang="en-IN" dirty="0"/>
              <a:t>Regression Losses</a:t>
            </a:r>
          </a:p>
        </p:txBody>
      </p:sp>
      <p:sp>
        <p:nvSpPr>
          <p:cNvPr id="4" name="Content Placeholder 3">
            <a:extLst>
              <a:ext uri="{FF2B5EF4-FFF2-40B4-BE49-F238E27FC236}">
                <a16:creationId xmlns:a16="http://schemas.microsoft.com/office/drawing/2014/main" id="{7C038632-E1C3-4502-9B65-1C0B6C3ADA0B}"/>
              </a:ext>
            </a:extLst>
          </p:cNvPr>
          <p:cNvSpPr>
            <a:spLocks noGrp="1"/>
          </p:cNvSpPr>
          <p:nvPr>
            <p:ph sz="half" idx="2"/>
          </p:nvPr>
        </p:nvSpPr>
        <p:spPr>
          <a:xfrm>
            <a:off x="1195754" y="2011679"/>
            <a:ext cx="10158047" cy="4165283"/>
          </a:xfrm>
        </p:spPr>
        <p:txBody>
          <a:bodyPr>
            <a:normAutofit/>
          </a:bodyPr>
          <a:lstStyle/>
          <a:p>
            <a:pPr algn="just">
              <a:buFont typeface="Arial" panose="020B0604020202020204" pitchFamily="34" charset="0"/>
              <a:buChar char="•"/>
            </a:pPr>
            <a:r>
              <a:rPr lang="en-IN" sz="2400" b="1" dirty="0"/>
              <a:t>Mean Absolute Error</a:t>
            </a:r>
            <a:r>
              <a:rPr lang="en-IN" sz="2400" dirty="0"/>
              <a:t> :</a:t>
            </a:r>
            <a:r>
              <a:rPr lang="en-US" sz="2400" dirty="0"/>
              <a:t>It is computed by taking the average of the sum of absolute differences between the true and predicted variables. Similar to MSE it also calculates magnitude ignoring the direction. It is tough to compute the gradients in MAE as there is a need for linear programming also MAE does not use square so it is more strong to outliers.</a:t>
            </a:r>
            <a:endParaRPr lang="en-IN"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297" y="4136838"/>
            <a:ext cx="6336177" cy="1976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52F8A138-EAA0-4E2A-B04B-725E9AF9361D}"/>
              </a:ext>
            </a:extLst>
          </p:cNvPr>
          <p:cNvPicPr>
            <a:picLocks noChangeAspect="1"/>
          </p:cNvPicPr>
          <p:nvPr/>
        </p:nvPicPr>
        <p:blipFill>
          <a:blip r:embed="rId3"/>
          <a:stretch>
            <a:fillRect/>
          </a:stretch>
        </p:blipFill>
        <p:spPr>
          <a:xfrm>
            <a:off x="11077606" y="0"/>
            <a:ext cx="1006542" cy="1006542"/>
          </a:xfrm>
          <a:prstGeom prst="rect">
            <a:avLst/>
          </a:prstGeom>
        </p:spPr>
      </p:pic>
    </p:spTree>
    <p:extLst>
      <p:ext uri="{BB962C8B-B14F-4D97-AF65-F5344CB8AC3E}">
        <p14:creationId xmlns:p14="http://schemas.microsoft.com/office/powerpoint/2010/main" val="32794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271E-DBCE-43FE-970A-245875B5E279}"/>
              </a:ext>
            </a:extLst>
          </p:cNvPr>
          <p:cNvSpPr>
            <a:spLocks noGrp="1"/>
          </p:cNvSpPr>
          <p:nvPr>
            <p:ph type="title"/>
          </p:nvPr>
        </p:nvSpPr>
        <p:spPr/>
        <p:txBody>
          <a:bodyPr/>
          <a:lstStyle/>
          <a:p>
            <a:r>
              <a:rPr lang="en-IN" dirty="0"/>
              <a:t>Regression Losses</a:t>
            </a:r>
          </a:p>
        </p:txBody>
      </p:sp>
      <p:sp>
        <p:nvSpPr>
          <p:cNvPr id="4" name="Content Placeholder 3">
            <a:extLst>
              <a:ext uri="{FF2B5EF4-FFF2-40B4-BE49-F238E27FC236}">
                <a16:creationId xmlns:a16="http://schemas.microsoft.com/office/drawing/2014/main" id="{7C038632-E1C3-4502-9B65-1C0B6C3ADA0B}"/>
              </a:ext>
            </a:extLst>
          </p:cNvPr>
          <p:cNvSpPr>
            <a:spLocks noGrp="1"/>
          </p:cNvSpPr>
          <p:nvPr>
            <p:ph sz="half" idx="2"/>
          </p:nvPr>
        </p:nvSpPr>
        <p:spPr>
          <a:xfrm>
            <a:off x="1195754" y="2011679"/>
            <a:ext cx="10158047" cy="4165283"/>
          </a:xfrm>
        </p:spPr>
        <p:txBody>
          <a:bodyPr>
            <a:normAutofit/>
          </a:bodyPr>
          <a:lstStyle/>
          <a:p>
            <a:pPr algn="just">
              <a:buFont typeface="Arial" panose="020B0604020202020204" pitchFamily="34" charset="0"/>
              <a:buChar char="•"/>
            </a:pPr>
            <a:r>
              <a:rPr lang="en-IN" sz="2400" b="1" dirty="0"/>
              <a:t>Mean Bias Error</a:t>
            </a:r>
            <a:r>
              <a:rPr lang="en-IN" sz="2400" dirty="0"/>
              <a:t>: </a:t>
            </a:r>
            <a:r>
              <a:rPr lang="en-US" sz="2400" dirty="0"/>
              <a:t>It is not that often used loss in regressions. MBE is almost similar to MSE, the only difference that makes them different is that absolute values are not taken here. It is less used but it can be used to check if the model has a negative bias or positive bias.</a:t>
            </a:r>
            <a:endParaRPr lang="en-IN"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650" y="3950605"/>
            <a:ext cx="712470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52F8A138-EAA0-4E2A-B04B-725E9AF9361D}"/>
              </a:ext>
            </a:extLst>
          </p:cNvPr>
          <p:cNvPicPr>
            <a:picLocks noChangeAspect="1"/>
          </p:cNvPicPr>
          <p:nvPr/>
        </p:nvPicPr>
        <p:blipFill>
          <a:blip r:embed="rId3"/>
          <a:stretch>
            <a:fillRect/>
          </a:stretch>
        </p:blipFill>
        <p:spPr>
          <a:xfrm>
            <a:off x="11049471" y="0"/>
            <a:ext cx="1006542" cy="1006542"/>
          </a:xfrm>
          <a:prstGeom prst="rect">
            <a:avLst/>
          </a:prstGeom>
        </p:spPr>
      </p:pic>
    </p:spTree>
    <p:extLst>
      <p:ext uri="{BB962C8B-B14F-4D97-AF65-F5344CB8AC3E}">
        <p14:creationId xmlns:p14="http://schemas.microsoft.com/office/powerpoint/2010/main" val="1634437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271E-DBCE-43FE-970A-245875B5E279}"/>
              </a:ext>
            </a:extLst>
          </p:cNvPr>
          <p:cNvSpPr>
            <a:spLocks noGrp="1"/>
          </p:cNvSpPr>
          <p:nvPr>
            <p:ph type="title"/>
          </p:nvPr>
        </p:nvSpPr>
        <p:spPr/>
        <p:txBody>
          <a:bodyPr/>
          <a:lstStyle/>
          <a:p>
            <a:r>
              <a:rPr lang="en-IN" dirty="0"/>
              <a:t>Regression Losses</a:t>
            </a:r>
          </a:p>
        </p:txBody>
      </p:sp>
      <p:sp>
        <p:nvSpPr>
          <p:cNvPr id="4" name="Content Placeholder 3">
            <a:extLst>
              <a:ext uri="{FF2B5EF4-FFF2-40B4-BE49-F238E27FC236}">
                <a16:creationId xmlns:a16="http://schemas.microsoft.com/office/drawing/2014/main" id="{7C038632-E1C3-4502-9B65-1C0B6C3ADA0B}"/>
              </a:ext>
            </a:extLst>
          </p:cNvPr>
          <p:cNvSpPr>
            <a:spLocks noGrp="1"/>
          </p:cNvSpPr>
          <p:nvPr>
            <p:ph sz="half" idx="2"/>
          </p:nvPr>
        </p:nvSpPr>
        <p:spPr>
          <a:xfrm>
            <a:off x="1195754" y="2011679"/>
            <a:ext cx="10158047" cy="4165283"/>
          </a:xfrm>
        </p:spPr>
        <p:txBody>
          <a:bodyPr>
            <a:normAutofit/>
          </a:bodyPr>
          <a:lstStyle/>
          <a:p>
            <a:pPr algn="just">
              <a:buFont typeface="Arial" panose="020B0604020202020204" pitchFamily="34" charset="0"/>
              <a:buChar char="•"/>
            </a:pPr>
            <a:r>
              <a:rPr lang="en-US" sz="2400" b="1" dirty="0"/>
              <a:t>Huber loss (smooth mean absolute error) </a:t>
            </a:r>
            <a:r>
              <a:rPr lang="en-IN" sz="2400" dirty="0"/>
              <a:t>: </a:t>
            </a:r>
            <a:r>
              <a:rPr lang="en-US" sz="2400" dirty="0"/>
              <a:t>It is less sensitive to outliers in data than MSE and is also differentiable at 0. It is an absolute error, which becomes quadratic when the error is small.</a:t>
            </a:r>
            <a:endParaRPr lang="en-IN"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577" y="3772998"/>
            <a:ext cx="580549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52F8A138-EAA0-4E2A-B04B-725E9AF9361D}"/>
              </a:ext>
            </a:extLst>
          </p:cNvPr>
          <p:cNvPicPr>
            <a:picLocks noChangeAspect="1"/>
          </p:cNvPicPr>
          <p:nvPr/>
        </p:nvPicPr>
        <p:blipFill>
          <a:blip r:embed="rId3"/>
          <a:stretch>
            <a:fillRect/>
          </a:stretch>
        </p:blipFill>
        <p:spPr>
          <a:xfrm>
            <a:off x="11077606" y="0"/>
            <a:ext cx="1006542" cy="1006542"/>
          </a:xfrm>
          <a:prstGeom prst="rect">
            <a:avLst/>
          </a:prstGeom>
        </p:spPr>
      </p:pic>
    </p:spTree>
    <p:extLst>
      <p:ext uri="{BB962C8B-B14F-4D97-AF65-F5344CB8AC3E}">
        <p14:creationId xmlns:p14="http://schemas.microsoft.com/office/powerpoint/2010/main" val="892657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271E-DBCE-43FE-970A-245875B5E279}"/>
              </a:ext>
            </a:extLst>
          </p:cNvPr>
          <p:cNvSpPr>
            <a:spLocks noGrp="1"/>
          </p:cNvSpPr>
          <p:nvPr>
            <p:ph type="title"/>
          </p:nvPr>
        </p:nvSpPr>
        <p:spPr/>
        <p:txBody>
          <a:bodyPr/>
          <a:lstStyle/>
          <a:p>
            <a:r>
              <a:rPr lang="en-IN" dirty="0" err="1"/>
              <a:t>ClassificationLosses</a:t>
            </a:r>
            <a:endParaRPr lang="en-IN" dirty="0"/>
          </a:p>
        </p:txBody>
      </p:sp>
      <p:sp>
        <p:nvSpPr>
          <p:cNvPr id="4" name="Content Placeholder 3">
            <a:extLst>
              <a:ext uri="{FF2B5EF4-FFF2-40B4-BE49-F238E27FC236}">
                <a16:creationId xmlns:a16="http://schemas.microsoft.com/office/drawing/2014/main" id="{7C038632-E1C3-4502-9B65-1C0B6C3ADA0B}"/>
              </a:ext>
            </a:extLst>
          </p:cNvPr>
          <p:cNvSpPr>
            <a:spLocks noGrp="1"/>
          </p:cNvSpPr>
          <p:nvPr>
            <p:ph sz="half" idx="2"/>
          </p:nvPr>
        </p:nvSpPr>
        <p:spPr>
          <a:xfrm>
            <a:off x="1195754" y="2011679"/>
            <a:ext cx="10158047" cy="4165283"/>
          </a:xfrm>
        </p:spPr>
        <p:txBody>
          <a:bodyPr>
            <a:normAutofit/>
          </a:bodyPr>
          <a:lstStyle/>
          <a:p>
            <a:pPr algn="just">
              <a:buFont typeface="Arial" panose="020B0604020202020204" pitchFamily="34" charset="0"/>
              <a:buChar char="•"/>
            </a:pPr>
            <a:r>
              <a:rPr lang="en-IN" sz="2400" b="1" dirty="0"/>
              <a:t>Cross-Entropy Loss</a:t>
            </a:r>
            <a:r>
              <a:rPr lang="en-IN" sz="2400" dirty="0"/>
              <a:t>: </a:t>
            </a:r>
            <a:r>
              <a:rPr lang="en-US" sz="2400" dirty="0"/>
              <a:t>It computes the performance of classification tasks where results lie between probability values 0 and 1. As the predicted probability disunites from the true label, the cross-entropy loss gets increased. Log loss of 0 is considered to be a perfect model. Both cross-entropy and log loss are a bit different from each other but when we are computing errors between 0 and 1, they result in the same thing.</a:t>
            </a:r>
          </a:p>
          <a:p>
            <a:pPr algn="just">
              <a:buFont typeface="Arial" panose="020B0604020202020204" pitchFamily="34" charset="0"/>
              <a:buChar char="•"/>
            </a:pPr>
            <a:r>
              <a:rPr lang="en-IN" sz="2400" b="1" dirty="0"/>
              <a:t>Cross-Entropy Logistic Regression</a:t>
            </a:r>
            <a:endParaRPr lang="en-IN" sz="2400"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030" t="14423" r="14261" b="23846"/>
          <a:stretch/>
        </p:blipFill>
        <p:spPr bwMode="auto">
          <a:xfrm>
            <a:off x="5669280" y="3882683"/>
            <a:ext cx="5064369" cy="2433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52F8A138-EAA0-4E2A-B04B-725E9AF9361D}"/>
              </a:ext>
            </a:extLst>
          </p:cNvPr>
          <p:cNvPicPr>
            <a:picLocks noChangeAspect="1"/>
          </p:cNvPicPr>
          <p:nvPr/>
        </p:nvPicPr>
        <p:blipFill>
          <a:blip r:embed="rId3"/>
          <a:stretch>
            <a:fillRect/>
          </a:stretch>
        </p:blipFill>
        <p:spPr>
          <a:xfrm>
            <a:off x="11185458" y="0"/>
            <a:ext cx="1006542" cy="1006542"/>
          </a:xfrm>
          <a:prstGeom prst="rect">
            <a:avLst/>
          </a:prstGeom>
        </p:spPr>
      </p:pic>
    </p:spTree>
    <p:extLst>
      <p:ext uri="{BB962C8B-B14F-4D97-AF65-F5344CB8AC3E}">
        <p14:creationId xmlns:p14="http://schemas.microsoft.com/office/powerpoint/2010/main" val="298114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271E-DBCE-43FE-970A-245875B5E279}"/>
              </a:ext>
            </a:extLst>
          </p:cNvPr>
          <p:cNvSpPr>
            <a:spLocks noGrp="1"/>
          </p:cNvSpPr>
          <p:nvPr>
            <p:ph type="title"/>
          </p:nvPr>
        </p:nvSpPr>
        <p:spPr/>
        <p:txBody>
          <a:bodyPr/>
          <a:lstStyle/>
          <a:p>
            <a:r>
              <a:rPr lang="en-IN" dirty="0" err="1"/>
              <a:t>ClassificationLosses</a:t>
            </a:r>
            <a:endParaRPr lang="en-IN" dirty="0"/>
          </a:p>
        </p:txBody>
      </p:sp>
      <p:sp>
        <p:nvSpPr>
          <p:cNvPr id="4" name="Content Placeholder 3">
            <a:extLst>
              <a:ext uri="{FF2B5EF4-FFF2-40B4-BE49-F238E27FC236}">
                <a16:creationId xmlns:a16="http://schemas.microsoft.com/office/drawing/2014/main" id="{7C038632-E1C3-4502-9B65-1C0B6C3ADA0B}"/>
              </a:ext>
            </a:extLst>
          </p:cNvPr>
          <p:cNvSpPr>
            <a:spLocks noGrp="1"/>
          </p:cNvSpPr>
          <p:nvPr>
            <p:ph sz="half" idx="2"/>
          </p:nvPr>
        </p:nvSpPr>
        <p:spPr>
          <a:xfrm>
            <a:off x="1195754" y="2011679"/>
            <a:ext cx="10158047" cy="4165283"/>
          </a:xfrm>
        </p:spPr>
        <p:txBody>
          <a:bodyPr>
            <a:normAutofit/>
          </a:bodyPr>
          <a:lstStyle/>
          <a:p>
            <a:pPr algn="just">
              <a:buFont typeface="Arial" panose="020B0604020202020204" pitchFamily="34" charset="0"/>
              <a:buChar char="•"/>
            </a:pPr>
            <a:r>
              <a:rPr lang="en-IN" sz="2400" b="1" dirty="0"/>
              <a:t>Multiclass Cross-Entropy Loss</a:t>
            </a:r>
            <a:r>
              <a:rPr lang="en-IN" sz="2400" dirty="0"/>
              <a:t>:</a:t>
            </a:r>
          </a:p>
          <a:p>
            <a:pPr algn="just">
              <a:buFont typeface="Arial" panose="020B0604020202020204" pitchFamily="34" charset="0"/>
              <a:buChar char="•"/>
            </a:pPr>
            <a:endParaRPr lang="en-IN" sz="2400" dirty="0"/>
          </a:p>
          <a:p>
            <a:pPr algn="just">
              <a:buFont typeface="Arial" panose="020B0604020202020204" pitchFamily="34" charset="0"/>
              <a:buChar char="•"/>
            </a:pPr>
            <a:endParaRPr lang="en-IN" sz="2400" dirty="0"/>
          </a:p>
          <a:p>
            <a:pPr algn="just">
              <a:buFont typeface="Arial" panose="020B0604020202020204" pitchFamily="34" charset="0"/>
              <a:buChar char="•"/>
            </a:pPr>
            <a:endParaRPr lang="en-IN" sz="2400" dirty="0"/>
          </a:p>
          <a:p>
            <a:pPr algn="just">
              <a:buFont typeface="Arial" panose="020B0604020202020204" pitchFamily="34" charset="0"/>
              <a:buChar char="•"/>
            </a:pPr>
            <a:endParaRPr lang="en-IN" sz="2400" dirty="0"/>
          </a:p>
          <a:p>
            <a:pPr algn="just">
              <a:buFont typeface="Arial" panose="020B0604020202020204" pitchFamily="34" charset="0"/>
              <a:buChar char="•"/>
            </a:pPr>
            <a:r>
              <a:rPr lang="en-IN" sz="2400" dirty="0"/>
              <a:t>For example we classify a dataset as Good, bad, neutral. Here we represented this using one hot encoding i.e. </a:t>
            </a:r>
            <a:r>
              <a:rPr lang="en-IN" sz="2400"/>
              <a:t>bits representation.</a:t>
            </a:r>
            <a:endParaRPr lang="en-IN" sz="2400"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9572" t="17307" r="22910" b="58270"/>
          <a:stretch/>
        </p:blipFill>
        <p:spPr bwMode="auto">
          <a:xfrm>
            <a:off x="5162841" y="1899381"/>
            <a:ext cx="6302327" cy="2025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52F8A138-EAA0-4E2A-B04B-725E9AF9361D}"/>
              </a:ext>
            </a:extLst>
          </p:cNvPr>
          <p:cNvPicPr>
            <a:picLocks noChangeAspect="1"/>
          </p:cNvPicPr>
          <p:nvPr/>
        </p:nvPicPr>
        <p:blipFill>
          <a:blip r:embed="rId3"/>
          <a:stretch>
            <a:fillRect/>
          </a:stretch>
        </p:blipFill>
        <p:spPr>
          <a:xfrm>
            <a:off x="11185458" y="0"/>
            <a:ext cx="1006542" cy="1006542"/>
          </a:xfrm>
          <a:prstGeom prst="rect">
            <a:avLst/>
          </a:prstGeom>
        </p:spPr>
      </p:pic>
    </p:spTree>
    <p:extLst>
      <p:ext uri="{BB962C8B-B14F-4D97-AF65-F5344CB8AC3E}">
        <p14:creationId xmlns:p14="http://schemas.microsoft.com/office/powerpoint/2010/main" val="13306966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3048</TotalTime>
  <Words>477</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vt:lpstr>
      <vt:lpstr>Calibri</vt:lpstr>
      <vt:lpstr>Calibri Light</vt:lpstr>
      <vt:lpstr>Wingdings</vt:lpstr>
      <vt:lpstr>Retrospect</vt:lpstr>
      <vt:lpstr>Loss functions</vt:lpstr>
      <vt:lpstr>LOSS FUNCTION</vt:lpstr>
      <vt:lpstr>TYPES OF LOSS FUNCTION</vt:lpstr>
      <vt:lpstr>Regression Losses</vt:lpstr>
      <vt:lpstr>Regression Losses</vt:lpstr>
      <vt:lpstr>Regression Losses</vt:lpstr>
      <vt:lpstr>Regression Losses</vt:lpstr>
      <vt:lpstr>ClassificationLosses</vt:lpstr>
      <vt:lpstr>ClassificationLosses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NAVNEET KALEKA</dc:creator>
  <cp:lastModifiedBy>PRAKASH SRIVASTAVA</cp:lastModifiedBy>
  <cp:revision>346</cp:revision>
  <dcterms:created xsi:type="dcterms:W3CDTF">2019-11-19T05:35:38Z</dcterms:created>
  <dcterms:modified xsi:type="dcterms:W3CDTF">2021-10-07T10:38:11Z</dcterms:modified>
</cp:coreProperties>
</file>