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9" r:id="rId1"/>
  </p:sldMasterIdLst>
  <p:notesMasterIdLst>
    <p:notesMasterId r:id="rId20"/>
  </p:notesMasterIdLst>
  <p:sldIdLst>
    <p:sldId id="260" r:id="rId2"/>
    <p:sldId id="279" r:id="rId3"/>
    <p:sldId id="357" r:id="rId4"/>
    <p:sldId id="340" r:id="rId5"/>
    <p:sldId id="355" r:id="rId6"/>
    <p:sldId id="343" r:id="rId7"/>
    <p:sldId id="366" r:id="rId8"/>
    <p:sldId id="367" r:id="rId9"/>
    <p:sldId id="368" r:id="rId10"/>
    <p:sldId id="358" r:id="rId11"/>
    <p:sldId id="359" r:id="rId12"/>
    <p:sldId id="360" r:id="rId13"/>
    <p:sldId id="361" r:id="rId14"/>
    <p:sldId id="362" r:id="rId15"/>
    <p:sldId id="363" r:id="rId16"/>
    <p:sldId id="364" r:id="rId17"/>
    <p:sldId id="365" r:id="rId18"/>
    <p:sldId id="370"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9" name="Shape 1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82644924"/>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E68AC8F-5729-450B-BCA6-004500A6964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9D89B9-2FA9-4018-8C39-222EF686B302}" type="slidenum">
              <a:rPr lang="en-GB" altLang="en-US"/>
              <a:pPr/>
              <a:t>2</a:t>
            </a:fld>
            <a:endParaRPr lang="en-GB" altLang="en-US"/>
          </a:p>
        </p:txBody>
      </p:sp>
      <p:sp>
        <p:nvSpPr>
          <p:cNvPr id="48131" name="Rectangle 2">
            <a:extLst>
              <a:ext uri="{FF2B5EF4-FFF2-40B4-BE49-F238E27FC236}">
                <a16:creationId xmlns:a16="http://schemas.microsoft.com/office/drawing/2014/main" id="{72C1C91C-0240-4946-AF11-5AA936F67284}"/>
              </a:ext>
            </a:extLst>
          </p:cNvPr>
          <p:cNvSpPr>
            <a:spLocks noGrp="1" noRot="1" noChangeAspect="1" noChangeArrowheads="1" noTextEdit="1"/>
          </p:cNvSpPr>
          <p:nvPr>
            <p:ph type="sldImg"/>
          </p:nvPr>
        </p:nvSpPr>
        <p:spPr>
          <a:xfrm>
            <a:off x="381000" y="685800"/>
            <a:ext cx="6096000" cy="3429000"/>
          </a:xfrm>
          <a:ln/>
        </p:spPr>
      </p:sp>
      <p:sp>
        <p:nvSpPr>
          <p:cNvPr id="48132" name="Rectangle 3">
            <a:extLst>
              <a:ext uri="{FF2B5EF4-FFF2-40B4-BE49-F238E27FC236}">
                <a16:creationId xmlns:a16="http://schemas.microsoft.com/office/drawing/2014/main" id="{72B4EDBD-24A7-40D0-BF6E-4A98B67CCCED}"/>
              </a:ext>
            </a:extLst>
          </p:cNvPr>
          <p:cNvSpPr>
            <a:spLocks noGrp="1" noChangeArrowheads="1"/>
          </p:cNvSpPr>
          <p:nvPr>
            <p:ph type="body" idx="1"/>
          </p:nvPr>
        </p:nvSpPr>
        <p:spPr>
          <a:noFill/>
        </p:spPr>
        <p:txBody>
          <a:bodyPr/>
          <a:lstStyle/>
          <a:p>
            <a:pPr eaLnBrk="1" hangingPunct="1"/>
            <a:endParaRPr lang="en-GB"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0978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13144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25244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00298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032443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2239000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979219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402638" cy="457200"/>
          </a:xfrm>
        </p:spPr>
        <p:txBody>
          <a:bodyPr/>
          <a:lstStyle/>
          <a:p>
            <a:r>
              <a:rPr lang="en-US"/>
              <a:t>Click to edit Master title style</a:t>
            </a:r>
          </a:p>
        </p:txBody>
      </p:sp>
      <p:sp>
        <p:nvSpPr>
          <p:cNvPr id="3" name="Text Placeholder 2"/>
          <p:cNvSpPr>
            <a:spLocks noGrp="1"/>
          </p:cNvSpPr>
          <p:nvPr>
            <p:ph type="body" sz="half" idx="1"/>
          </p:nvPr>
        </p:nvSpPr>
        <p:spPr>
          <a:xfrm>
            <a:off x="304800" y="1028700"/>
            <a:ext cx="4152900" cy="3829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028700"/>
            <a:ext cx="4152900" cy="3829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0169BD6D-F1B2-4EFB-AE4B-7DFD88780137}" type="datetime4">
              <a:rPr lang="en-US" altLang="zh-HK"/>
              <a:pPr>
                <a:defRPr/>
              </a:pPr>
              <a:t>October 7, 2021</a:t>
            </a:fld>
            <a:endParaRPr lang="en-US" altLang="zh-HK"/>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fld id="{F2BDEF02-1BD8-4A17-A484-6C7CB0929B4D}" type="slidenum">
              <a:rPr lang="en-US" altLang="zh-HK"/>
              <a:pPr/>
              <a:t>‹#›</a:t>
            </a:fld>
            <a:endParaRPr lang="en-US" altLang="zh-HK"/>
          </a:p>
        </p:txBody>
      </p:sp>
    </p:spTree>
    <p:extLst>
      <p:ext uri="{BB962C8B-B14F-4D97-AF65-F5344CB8AC3E}">
        <p14:creationId xmlns:p14="http://schemas.microsoft.com/office/powerpoint/2010/main" val="405980855"/>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23939" y="171450"/>
            <a:ext cx="7793037" cy="857250"/>
          </a:xfrm>
        </p:spPr>
        <p:txBody>
          <a:bodyPr/>
          <a:lstStyle/>
          <a:p>
            <a:r>
              <a:rPr lang="en-US" altLang="zh-HK"/>
              <a:t>Click to edit Master title style</a:t>
            </a:r>
            <a:endParaRPr lang="zh-HK" altLang="en-US"/>
          </a:p>
        </p:txBody>
      </p:sp>
      <p:sp>
        <p:nvSpPr>
          <p:cNvPr id="3" name="Table Placeholder 2"/>
          <p:cNvSpPr>
            <a:spLocks noGrp="1"/>
          </p:cNvSpPr>
          <p:nvPr>
            <p:ph type="tbl" idx="1"/>
          </p:nvPr>
        </p:nvSpPr>
        <p:spPr>
          <a:xfrm>
            <a:off x="1182688" y="1513285"/>
            <a:ext cx="7772400" cy="3086100"/>
          </a:xfrm>
        </p:spPr>
        <p:txBody>
          <a:bodyPr/>
          <a:lstStyle/>
          <a:p>
            <a:pPr lvl="0"/>
            <a:endParaRPr lang="zh-HK" altLang="en-US" noProof="0"/>
          </a:p>
        </p:txBody>
      </p:sp>
      <p:sp>
        <p:nvSpPr>
          <p:cNvPr id="4" name="Date Placeholder 3"/>
          <p:cNvSpPr>
            <a:spLocks noGrp="1"/>
          </p:cNvSpPr>
          <p:nvPr>
            <p:ph type="dt" sz="half" idx="10"/>
          </p:nvPr>
        </p:nvSpPr>
        <p:spPr>
          <a:xfrm>
            <a:off x="914400" y="4743450"/>
            <a:ext cx="1905000" cy="342900"/>
          </a:xfrm>
        </p:spPr>
        <p:txBody>
          <a:bodyPr/>
          <a:lstStyle>
            <a:lvl1pPr>
              <a:defRPr/>
            </a:lvl1pPr>
          </a:lstStyle>
          <a:p>
            <a:pPr>
              <a:defRPr/>
            </a:pPr>
            <a:endParaRPr lang="en-US" altLang="zh-TW"/>
          </a:p>
        </p:txBody>
      </p:sp>
      <p:sp>
        <p:nvSpPr>
          <p:cNvPr id="5" name="Footer Placeholder 4"/>
          <p:cNvSpPr>
            <a:spLocks noGrp="1"/>
          </p:cNvSpPr>
          <p:nvPr>
            <p:ph type="ftr" sz="quarter" idx="11"/>
          </p:nvPr>
        </p:nvSpPr>
        <p:spPr>
          <a:xfrm>
            <a:off x="3352800" y="4743450"/>
            <a:ext cx="2895600" cy="342900"/>
          </a:xfrm>
        </p:spPr>
        <p:txBody>
          <a:bodyPr/>
          <a:lstStyle>
            <a:lvl1pPr>
              <a:defRPr>
                <a:ea typeface="新細明體" charset="-120"/>
              </a:defRPr>
            </a:lvl1pPr>
          </a:lstStyle>
          <a:p>
            <a:pPr>
              <a:defRPr/>
            </a:pPr>
            <a:endParaRPr lang="en-US" altLang="zh-TW"/>
          </a:p>
        </p:txBody>
      </p:sp>
      <p:sp>
        <p:nvSpPr>
          <p:cNvPr id="6" name="Slide Number Placeholder 5"/>
          <p:cNvSpPr>
            <a:spLocks noGrp="1"/>
          </p:cNvSpPr>
          <p:nvPr>
            <p:ph type="sldNum" sz="quarter" idx="12"/>
          </p:nvPr>
        </p:nvSpPr>
        <p:spPr>
          <a:xfrm>
            <a:off x="6781800" y="4743450"/>
            <a:ext cx="1905000" cy="342900"/>
          </a:xfrm>
        </p:spPr>
        <p:txBody>
          <a:bodyPr/>
          <a:lstStyle>
            <a:lvl1pPr>
              <a:defRPr/>
            </a:lvl1pPr>
          </a:lstStyle>
          <a:p>
            <a:fld id="{F0B94DBB-901A-43DC-9FCE-2E8BF709F778}" type="slidenum">
              <a:rPr lang="zh-TW" altLang="en-US"/>
              <a:pPr/>
              <a:t>‹#›</a:t>
            </a:fld>
            <a:endParaRPr lang="en-US" altLang="zh-TW"/>
          </a:p>
        </p:txBody>
      </p:sp>
    </p:spTree>
    <p:extLst>
      <p:ext uri="{BB962C8B-B14F-4D97-AF65-F5344CB8AC3E}">
        <p14:creationId xmlns:p14="http://schemas.microsoft.com/office/powerpoint/2010/main" val="2217626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402638" cy="457200"/>
          </a:xfrm>
        </p:spPr>
        <p:txBody>
          <a:bodyPr/>
          <a:lstStyle/>
          <a:p>
            <a:r>
              <a:rPr lang="en-US"/>
              <a:t>Click to edit Master title style</a:t>
            </a:r>
          </a:p>
        </p:txBody>
      </p:sp>
      <p:sp>
        <p:nvSpPr>
          <p:cNvPr id="3" name="Content Placeholder 2"/>
          <p:cNvSpPr>
            <a:spLocks noGrp="1"/>
          </p:cNvSpPr>
          <p:nvPr>
            <p:ph sz="half" idx="1"/>
          </p:nvPr>
        </p:nvSpPr>
        <p:spPr>
          <a:xfrm>
            <a:off x="304800" y="1028700"/>
            <a:ext cx="4152900" cy="3829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028700"/>
            <a:ext cx="4152900" cy="185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0100" y="3000375"/>
            <a:ext cx="4152900" cy="185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5D9D52F3-B5D3-47E0-96F3-BEB33B805F00}" type="datetime4">
              <a:rPr lang="en-US" altLang="zh-HK"/>
              <a:pPr>
                <a:defRPr/>
              </a:pPr>
              <a:t>October 7, 2021</a:t>
            </a:fld>
            <a:endParaRPr lang="en-US" altLang="zh-HK"/>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fld id="{532FAEA6-063E-4DD1-96AB-30E0B431F19E}" type="slidenum">
              <a:rPr lang="en-US" altLang="zh-HK"/>
              <a:pPr/>
              <a:t>‹#›</a:t>
            </a:fld>
            <a:endParaRPr lang="en-US" altLang="zh-HK"/>
          </a:p>
        </p:txBody>
      </p:sp>
    </p:spTree>
    <p:extLst>
      <p:ext uri="{BB962C8B-B14F-4D97-AF65-F5344CB8AC3E}">
        <p14:creationId xmlns:p14="http://schemas.microsoft.com/office/powerpoint/2010/main" val="977330385"/>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76327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9231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6795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47914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147182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65747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804693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207862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369492281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oftware Project Management"/>
          <p:cNvSpPr txBox="1">
            <a:spLocks noGrp="1"/>
          </p:cNvSpPr>
          <p:nvPr>
            <p:ph type="title" idx="4294967295"/>
          </p:nvPr>
        </p:nvSpPr>
        <p:spPr>
          <a:xfrm>
            <a:off x="0" y="255588"/>
            <a:ext cx="8920163" cy="647700"/>
          </a:xfrm>
          <a:prstGeom prst="rect">
            <a:avLst/>
          </a:prstGeom>
        </p:spPr>
        <p:txBody>
          <a:bodyPr anchor="b">
            <a:normAutofit fontScale="90000"/>
          </a:bodyPr>
          <a:lstStyle>
            <a:lvl1pPr algn="ctr">
              <a:defRPr sz="4000" b="1">
                <a:solidFill>
                  <a:srgbClr val="008000"/>
                </a:solidFill>
                <a:latin typeface="Bahnschrift"/>
                <a:ea typeface="Bahnschrift"/>
                <a:cs typeface="Bahnschrift"/>
                <a:sym typeface="Bahnschrift"/>
              </a:defRPr>
            </a:lvl1pPr>
          </a:lstStyle>
          <a:p>
            <a:r>
              <a:rPr lang="en-IN" dirty="0">
                <a:solidFill>
                  <a:schemeClr val="accent1">
                    <a:lumMod val="75000"/>
                  </a:schemeClr>
                </a:solidFill>
              </a:rPr>
              <a:t>PERCEPTRON</a:t>
            </a:r>
            <a:endParaRPr dirty="0">
              <a:solidFill>
                <a:schemeClr val="accent1">
                  <a:lumMod val="75000"/>
                </a:schemeClr>
              </a:solidFill>
            </a:endParaRPr>
          </a:p>
        </p:txBody>
      </p:sp>
      <p:sp>
        <p:nvSpPr>
          <p:cNvPr id="22" name="(Step-Wise Project Planning)…"/>
          <p:cNvSpPr txBox="1">
            <a:spLocks noGrp="1"/>
          </p:cNvSpPr>
          <p:nvPr>
            <p:ph type="body" idx="4294967295"/>
          </p:nvPr>
        </p:nvSpPr>
        <p:spPr>
          <a:xfrm>
            <a:off x="820267" y="1839536"/>
            <a:ext cx="6688138" cy="3429000"/>
          </a:xfrm>
          <a:prstGeom prst="rect">
            <a:avLst/>
          </a:prstGeom>
        </p:spPr>
        <p:txBody>
          <a:bodyPr>
            <a:normAutofit/>
          </a:bodyPr>
          <a:lstStyle/>
          <a:p>
            <a:pPr marL="0" indent="0" algn="ctr">
              <a:buSzTx/>
              <a:buNone/>
              <a:defRPr sz="4000" b="1">
                <a:solidFill>
                  <a:schemeClr val="accent2"/>
                </a:solidFill>
                <a:latin typeface="Bahnschrift"/>
                <a:ea typeface="Bahnschrift"/>
                <a:cs typeface="Bahnschrift"/>
                <a:sym typeface="Bahnschrift"/>
              </a:defRPr>
            </a:pPr>
            <a:r>
              <a:rPr lang="en-IN" dirty="0">
                <a:solidFill>
                  <a:schemeClr val="accent1">
                    <a:lumMod val="75000"/>
                  </a:schemeClr>
                </a:solidFill>
              </a:rPr>
              <a:t>B</a:t>
            </a:r>
            <a:r>
              <a:rPr dirty="0">
                <a:solidFill>
                  <a:schemeClr val="accent1">
                    <a:lumMod val="75000"/>
                  </a:schemeClr>
                </a:solidFill>
              </a:rPr>
              <a:t>y</a:t>
            </a:r>
            <a:endParaRPr lang="en-US" dirty="0">
              <a:solidFill>
                <a:schemeClr val="accent1">
                  <a:lumMod val="75000"/>
                </a:schemeClr>
              </a:solidFill>
            </a:endParaRPr>
          </a:p>
          <a:p>
            <a:pPr marL="0" indent="0" algn="ctr">
              <a:buSzTx/>
              <a:buNone/>
              <a:defRPr sz="2800" b="1">
                <a:solidFill>
                  <a:srgbClr val="C55A11"/>
                </a:solidFill>
                <a:latin typeface="Bahnschrift"/>
                <a:ea typeface="Bahnschrift"/>
                <a:cs typeface="Bahnschrift"/>
                <a:sym typeface="Bahnschrift"/>
              </a:defRPr>
            </a:pPr>
            <a:r>
              <a:rPr dirty="0">
                <a:solidFill>
                  <a:schemeClr val="accent1">
                    <a:lumMod val="75000"/>
                  </a:schemeClr>
                </a:solidFill>
              </a:rPr>
              <a:t>KIET Group of Institutions</a:t>
            </a:r>
          </a:p>
        </p:txBody>
      </p:sp>
      <p:pic>
        <p:nvPicPr>
          <p:cNvPr id="2" name="Picture 1">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8137458" y="0"/>
            <a:ext cx="1006542" cy="1006542"/>
          </a:xfrm>
          <a:prstGeom prst="rect">
            <a:avLst/>
          </a:prstGeom>
        </p:spPr>
      </p:pic>
    </p:spTree>
    <p:extLst>
      <p:ext uri="{BB962C8B-B14F-4D97-AF65-F5344CB8AC3E}">
        <p14:creationId xmlns:p14="http://schemas.microsoft.com/office/powerpoint/2010/main" val="348242462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altLang="zh-TW" dirty="0">
                <a:solidFill>
                  <a:schemeClr val="accent1">
                    <a:lumMod val="75000"/>
                  </a:schemeClr>
                </a:solidFill>
                <a:ea typeface="新細明體" pitchFamily="18" charset="-120"/>
              </a:rPr>
              <a:t>Training the Perceptron</a:t>
            </a:r>
          </a:p>
        </p:txBody>
      </p:sp>
      <p:sp>
        <p:nvSpPr>
          <p:cNvPr id="18435" name="Rectangle 3"/>
          <p:cNvSpPr>
            <a:spLocks noGrp="1" noChangeArrowheads="1"/>
          </p:cNvSpPr>
          <p:nvPr>
            <p:ph type="body" sz="half" idx="1"/>
          </p:nvPr>
        </p:nvSpPr>
        <p:spPr>
          <a:xfrm>
            <a:off x="381001" y="1257300"/>
            <a:ext cx="5827713" cy="3401616"/>
          </a:xfrm>
        </p:spPr>
        <p:txBody>
          <a:bodyPr>
            <a:normAutofit fontScale="85000" lnSpcReduction="10000"/>
          </a:bodyPr>
          <a:lstStyle/>
          <a:p>
            <a:r>
              <a:rPr lang="en-US" altLang="zh-TW" sz="2400" dirty="0">
                <a:ea typeface="新細明體" pitchFamily="18" charset="-120"/>
              </a:rPr>
              <a:t>Training set S of examples {</a:t>
            </a:r>
            <a:r>
              <a:rPr lang="en-US" altLang="zh-TW" sz="2400" b="1" dirty="0" err="1">
                <a:ea typeface="新細明體" pitchFamily="18" charset="-120"/>
              </a:rPr>
              <a:t>x</a:t>
            </a:r>
            <a:r>
              <a:rPr lang="en-US" altLang="zh-TW" sz="2400" dirty="0" err="1">
                <a:ea typeface="新細明體" pitchFamily="18" charset="-120"/>
              </a:rPr>
              <a:t>,</a:t>
            </a:r>
            <a:r>
              <a:rPr lang="en-US" altLang="zh-TW" sz="2400" b="1" dirty="0" err="1">
                <a:ea typeface="新細明體" pitchFamily="18" charset="-120"/>
              </a:rPr>
              <a:t>t</a:t>
            </a:r>
            <a:r>
              <a:rPr lang="en-US" altLang="zh-TW" sz="2400" dirty="0">
                <a:ea typeface="新細明體" pitchFamily="18" charset="-120"/>
              </a:rPr>
              <a:t>} </a:t>
            </a:r>
          </a:p>
          <a:p>
            <a:pPr lvl="1"/>
            <a:r>
              <a:rPr lang="en-US" altLang="zh-TW" sz="2000" b="1" dirty="0">
                <a:ea typeface="新細明體" pitchFamily="18" charset="-120"/>
              </a:rPr>
              <a:t>x</a:t>
            </a:r>
            <a:r>
              <a:rPr lang="en-US" altLang="zh-TW" sz="2000" dirty="0">
                <a:ea typeface="新細明體" pitchFamily="18" charset="-120"/>
              </a:rPr>
              <a:t> is an input vector and</a:t>
            </a:r>
          </a:p>
          <a:p>
            <a:pPr lvl="1"/>
            <a:r>
              <a:rPr lang="en-US" altLang="zh-TW" sz="2000" b="1" dirty="0">
                <a:ea typeface="新細明體" pitchFamily="18" charset="-120"/>
              </a:rPr>
              <a:t>T</a:t>
            </a:r>
            <a:r>
              <a:rPr lang="en-US" altLang="zh-TW" sz="2000" dirty="0">
                <a:ea typeface="新細明體" pitchFamily="18" charset="-120"/>
              </a:rPr>
              <a:t> the desired target vector (Teacher)</a:t>
            </a:r>
          </a:p>
          <a:p>
            <a:pPr lvl="1"/>
            <a:r>
              <a:rPr lang="en-US" altLang="zh-TW" sz="2000" dirty="0">
                <a:ea typeface="新細明體" pitchFamily="18" charset="-120"/>
              </a:rPr>
              <a:t>Example: Logical And </a:t>
            </a:r>
          </a:p>
          <a:p>
            <a:r>
              <a:rPr lang="en-US" altLang="zh-TW" sz="2400" dirty="0">
                <a:ea typeface="新細明體" pitchFamily="18" charset="-120"/>
              </a:rPr>
              <a:t>Iterative process</a:t>
            </a:r>
          </a:p>
          <a:p>
            <a:pPr lvl="1"/>
            <a:r>
              <a:rPr lang="en-US" altLang="zh-TW" sz="2000" dirty="0">
                <a:ea typeface="新細明體" pitchFamily="18" charset="-120"/>
              </a:rPr>
              <a:t>Present a training example x , compute network output y , compare output y with target t, adjust weights and thresholds</a:t>
            </a:r>
          </a:p>
          <a:p>
            <a:r>
              <a:rPr lang="en-US" altLang="zh-TW" sz="2400" dirty="0">
                <a:ea typeface="新細明體" pitchFamily="18" charset="-120"/>
              </a:rPr>
              <a:t>Learning rule</a:t>
            </a:r>
          </a:p>
          <a:p>
            <a:pPr lvl="1"/>
            <a:r>
              <a:rPr lang="en-US" altLang="zh-TW" sz="2000" dirty="0">
                <a:ea typeface="新細明體" pitchFamily="18" charset="-120"/>
              </a:rPr>
              <a:t>Specifies how to change the weights W of the network as a function of the inputs x, output Y and target t.</a:t>
            </a:r>
          </a:p>
          <a:p>
            <a:pPr lvl="1"/>
            <a:endParaRPr lang="en-US" altLang="zh-TW" sz="2000" dirty="0">
              <a:ea typeface="新細明體" pitchFamily="18" charset="-120"/>
            </a:endParaRPr>
          </a:p>
          <a:p>
            <a:pPr lvl="1"/>
            <a:endParaRPr lang="en-US" altLang="zh-TW" sz="2000" dirty="0">
              <a:ea typeface="新細明體" pitchFamily="18" charset="-120"/>
            </a:endParaRPr>
          </a:p>
        </p:txBody>
      </p:sp>
      <p:graphicFrame>
        <p:nvGraphicFramePr>
          <p:cNvPr id="47141" name="Group 37"/>
          <p:cNvGraphicFramePr>
            <a:graphicFrameLocks noGrp="1"/>
          </p:cNvGraphicFramePr>
          <p:nvPr>
            <p:ph sz="half" idx="2"/>
          </p:nvPr>
        </p:nvGraphicFramePr>
        <p:xfrm>
          <a:off x="6477000" y="1428751"/>
          <a:ext cx="2144713" cy="2256235"/>
        </p:xfrm>
        <a:graphic>
          <a:graphicData uri="http://schemas.openxmlformats.org/drawingml/2006/table">
            <a:tbl>
              <a:tblPr/>
              <a:tblGrid>
                <a:gridCol w="714375">
                  <a:extLst>
                    <a:ext uri="{9D8B030D-6E8A-4147-A177-3AD203B41FA5}">
                      <a16:colId xmlns:a16="http://schemas.microsoft.com/office/drawing/2014/main" val="20000"/>
                    </a:ext>
                  </a:extLst>
                </a:gridCol>
                <a:gridCol w="715963">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tblGrid>
              <a:tr h="4512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x</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x</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2</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12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12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12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12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62" name="Line 39"/>
          <p:cNvSpPr>
            <a:spLocks noChangeShapeType="1"/>
          </p:cNvSpPr>
          <p:nvPr/>
        </p:nvSpPr>
        <p:spPr bwMode="auto">
          <a:xfrm>
            <a:off x="3810000" y="2286000"/>
            <a:ext cx="2514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extLst>
      <p:ext uri="{BB962C8B-B14F-4D97-AF65-F5344CB8AC3E}">
        <p14:creationId xmlns:p14="http://schemas.microsoft.com/office/powerpoint/2010/main" val="1036725473"/>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TW" dirty="0">
                <a:solidFill>
                  <a:schemeClr val="accent1">
                    <a:lumMod val="75000"/>
                  </a:schemeClr>
                </a:solidFill>
                <a:ea typeface="新細明體" pitchFamily="18" charset="-120"/>
              </a:rPr>
              <a:t>Perceptron Learning Rule</a:t>
            </a:r>
          </a:p>
        </p:txBody>
      </p:sp>
      <p:sp>
        <p:nvSpPr>
          <p:cNvPr id="19459" name="Rectangle 3"/>
          <p:cNvSpPr>
            <a:spLocks noGrp="1" noChangeArrowheads="1"/>
          </p:cNvSpPr>
          <p:nvPr>
            <p:ph type="body" idx="1"/>
          </p:nvPr>
        </p:nvSpPr>
        <p:spPr>
          <a:xfrm>
            <a:off x="578224" y="1485900"/>
            <a:ext cx="7947211" cy="3086100"/>
          </a:xfrm>
        </p:spPr>
        <p:txBody>
          <a:bodyPr>
            <a:normAutofit fontScale="92500" lnSpcReduction="10000"/>
          </a:bodyPr>
          <a:lstStyle/>
          <a:p>
            <a:pPr>
              <a:lnSpc>
                <a:spcPct val="90000"/>
              </a:lnSpc>
              <a:buFont typeface="Wingdings" pitchFamily="2" charset="2"/>
              <a:buNone/>
            </a:pPr>
            <a:r>
              <a:rPr lang="en-US" altLang="zh-TW" dirty="0">
                <a:ea typeface="新細明體" pitchFamily="18" charset="-120"/>
              </a:rPr>
              <a:t>	</a:t>
            </a:r>
            <a:r>
              <a:rPr lang="en-US" altLang="zh-TW" dirty="0" err="1">
                <a:ea typeface="新細明體" pitchFamily="18" charset="-120"/>
              </a:rPr>
              <a:t>w</a:t>
            </a:r>
            <a:r>
              <a:rPr lang="en-US" altLang="zh-TW" baseline="-25000" dirty="0" err="1">
                <a:ea typeface="新細明體" pitchFamily="18" charset="-120"/>
              </a:rPr>
              <a:t>i</a:t>
            </a:r>
            <a:r>
              <a:rPr lang="en-US" altLang="zh-TW" dirty="0">
                <a:ea typeface="新細明體" pitchFamily="18" charset="-120"/>
              </a:rPr>
              <a:t> := </a:t>
            </a:r>
            <a:r>
              <a:rPr lang="en-US" altLang="zh-TW" dirty="0" err="1">
                <a:ea typeface="新細明體" pitchFamily="18" charset="-120"/>
              </a:rPr>
              <a:t>w</a:t>
            </a:r>
            <a:r>
              <a:rPr lang="en-US" altLang="zh-TW" baseline="-25000" dirty="0" err="1">
                <a:ea typeface="新細明體" pitchFamily="18" charset="-120"/>
              </a:rPr>
              <a:t>i</a:t>
            </a:r>
            <a:r>
              <a:rPr lang="en-US" altLang="zh-TW" dirty="0">
                <a:ea typeface="新細明體" pitchFamily="18" charset="-120"/>
              </a:rPr>
              <a:t> + </a:t>
            </a:r>
            <a:r>
              <a:rPr lang="en-US" altLang="zh-TW" dirty="0" err="1">
                <a:latin typeface="Symbol" pitchFamily="18" charset="2"/>
                <a:ea typeface="新細明體" pitchFamily="18" charset="-120"/>
              </a:rPr>
              <a:t>D</a:t>
            </a:r>
            <a:r>
              <a:rPr lang="en-US" altLang="zh-TW" dirty="0" err="1">
                <a:ea typeface="新細明體" pitchFamily="18" charset="-120"/>
              </a:rPr>
              <a:t>w</a:t>
            </a:r>
            <a:r>
              <a:rPr lang="en-US" altLang="zh-TW" baseline="-25000" dirty="0" err="1">
                <a:ea typeface="新細明體" pitchFamily="18" charset="-120"/>
              </a:rPr>
              <a:t>i</a:t>
            </a:r>
            <a:r>
              <a:rPr lang="en-US" altLang="zh-TW" baseline="-25000" dirty="0">
                <a:ea typeface="新細明體" pitchFamily="18" charset="-120"/>
              </a:rPr>
              <a:t> </a:t>
            </a:r>
            <a:r>
              <a:rPr lang="en-US" altLang="zh-TW" dirty="0">
                <a:ea typeface="新細明體" pitchFamily="18" charset="-120"/>
              </a:rPr>
              <a:t>= </a:t>
            </a:r>
            <a:r>
              <a:rPr lang="en-US" altLang="zh-TW" dirty="0" err="1">
                <a:ea typeface="新細明體" pitchFamily="18" charset="-120"/>
              </a:rPr>
              <a:t>w</a:t>
            </a:r>
            <a:r>
              <a:rPr lang="en-US" altLang="zh-TW" baseline="-25000" dirty="0" err="1">
                <a:ea typeface="新細明體" pitchFamily="18" charset="-120"/>
              </a:rPr>
              <a:t>i</a:t>
            </a:r>
            <a:r>
              <a:rPr lang="en-US" altLang="zh-TW" dirty="0">
                <a:ea typeface="新細明體" pitchFamily="18" charset="-120"/>
              </a:rPr>
              <a:t> + </a:t>
            </a:r>
            <a:r>
              <a:rPr lang="en-US" altLang="zh-TW" dirty="0">
                <a:latin typeface="Symbol" pitchFamily="18" charset="2"/>
                <a:ea typeface="新細明體" pitchFamily="18" charset="-120"/>
              </a:rPr>
              <a:t>a</a:t>
            </a:r>
            <a:r>
              <a:rPr lang="en-US" altLang="zh-TW" dirty="0">
                <a:ea typeface="新細明體" pitchFamily="18" charset="-120"/>
              </a:rPr>
              <a:t> (t-y) x</a:t>
            </a:r>
            <a:r>
              <a:rPr lang="en-US" altLang="zh-TW" baseline="-25000" dirty="0">
                <a:ea typeface="新細明體" pitchFamily="18" charset="-120"/>
              </a:rPr>
              <a:t>i </a:t>
            </a:r>
            <a:r>
              <a:rPr lang="en-US" altLang="zh-TW" dirty="0">
                <a:ea typeface="新細明體" pitchFamily="18" charset="-120"/>
              </a:rPr>
              <a:t>  </a:t>
            </a:r>
            <a:r>
              <a:rPr lang="en-US" altLang="zh-TW" sz="2400" dirty="0">
                <a:ea typeface="新細明體" pitchFamily="18" charset="-120"/>
              </a:rPr>
              <a:t>(i=1..n)</a:t>
            </a:r>
          </a:p>
          <a:p>
            <a:pPr>
              <a:lnSpc>
                <a:spcPct val="90000"/>
              </a:lnSpc>
              <a:buFont typeface="Wingdings" pitchFamily="2" charset="2"/>
              <a:buNone/>
            </a:pPr>
            <a:endParaRPr lang="en-US" altLang="zh-TW" sz="2400" dirty="0">
              <a:ea typeface="新細明體" pitchFamily="18" charset="-120"/>
            </a:endParaRPr>
          </a:p>
          <a:p>
            <a:pPr>
              <a:lnSpc>
                <a:spcPct val="90000"/>
              </a:lnSpc>
            </a:pPr>
            <a:r>
              <a:rPr lang="en-US" altLang="zh-TW" sz="2400" dirty="0">
                <a:ea typeface="新細明體" pitchFamily="18" charset="-120"/>
              </a:rPr>
              <a:t>The parameter </a:t>
            </a:r>
            <a:r>
              <a:rPr lang="en-US" altLang="zh-TW" sz="2400" dirty="0">
                <a:latin typeface="Symbol" pitchFamily="18" charset="2"/>
                <a:ea typeface="新細明體" pitchFamily="18" charset="-120"/>
              </a:rPr>
              <a:t>a</a:t>
            </a:r>
            <a:r>
              <a:rPr lang="en-US" altLang="zh-TW" sz="2400" dirty="0">
                <a:ea typeface="新細明體" pitchFamily="18" charset="-120"/>
              </a:rPr>
              <a:t> is called the </a:t>
            </a:r>
            <a:r>
              <a:rPr lang="en-US" altLang="zh-TW" sz="2400" i="1" dirty="0">
                <a:ea typeface="新細明體" pitchFamily="18" charset="-120"/>
              </a:rPr>
              <a:t>learning rate</a:t>
            </a:r>
            <a:r>
              <a:rPr lang="en-US" altLang="zh-TW" sz="2400" dirty="0">
                <a:ea typeface="新細明體" pitchFamily="18" charset="-120"/>
              </a:rPr>
              <a:t>. </a:t>
            </a:r>
          </a:p>
          <a:p>
            <a:pPr lvl="1">
              <a:lnSpc>
                <a:spcPct val="90000"/>
              </a:lnSpc>
            </a:pPr>
            <a:r>
              <a:rPr lang="en-US" altLang="zh-TW" sz="2000" dirty="0">
                <a:ea typeface="新細明體" pitchFamily="18" charset="-120"/>
              </a:rPr>
              <a:t>In Han’s book it is lower case L</a:t>
            </a:r>
          </a:p>
          <a:p>
            <a:pPr lvl="1">
              <a:lnSpc>
                <a:spcPct val="90000"/>
              </a:lnSpc>
            </a:pPr>
            <a:r>
              <a:rPr lang="en-US" altLang="zh-TW" sz="2000" dirty="0">
                <a:ea typeface="新細明體" pitchFamily="18" charset="-120"/>
              </a:rPr>
              <a:t>It determines the magnitude of  weight updates </a:t>
            </a:r>
            <a:r>
              <a:rPr lang="en-US" altLang="zh-TW" sz="2400" dirty="0" err="1">
                <a:latin typeface="Symbol" pitchFamily="18" charset="2"/>
                <a:ea typeface="新細明體" pitchFamily="18" charset="-120"/>
              </a:rPr>
              <a:t>D</a:t>
            </a:r>
            <a:r>
              <a:rPr lang="en-US" altLang="zh-TW" sz="2400" dirty="0" err="1">
                <a:ea typeface="新細明體" pitchFamily="18" charset="-120"/>
              </a:rPr>
              <a:t>w</a:t>
            </a:r>
            <a:r>
              <a:rPr lang="en-US" altLang="zh-TW" sz="2400" baseline="-25000" dirty="0" err="1">
                <a:ea typeface="新細明體" pitchFamily="18" charset="-120"/>
              </a:rPr>
              <a:t>i</a:t>
            </a:r>
            <a:r>
              <a:rPr lang="en-US" altLang="zh-TW" sz="2400" baseline="-25000" dirty="0">
                <a:ea typeface="新細明體" pitchFamily="18" charset="-120"/>
              </a:rPr>
              <a:t> </a:t>
            </a:r>
            <a:r>
              <a:rPr lang="en-US" altLang="zh-TW" sz="2000" dirty="0">
                <a:ea typeface="新細明體" pitchFamily="18" charset="-120"/>
              </a:rPr>
              <a:t>.</a:t>
            </a:r>
          </a:p>
          <a:p>
            <a:pPr>
              <a:lnSpc>
                <a:spcPct val="90000"/>
              </a:lnSpc>
            </a:pPr>
            <a:r>
              <a:rPr lang="en-US" altLang="zh-TW" sz="2400" dirty="0">
                <a:ea typeface="新細明體" pitchFamily="18" charset="-120"/>
              </a:rPr>
              <a:t>If the output is correct (t=y) the weights are not changed (</a:t>
            </a:r>
            <a:r>
              <a:rPr lang="en-US" altLang="zh-TW" sz="2400" dirty="0" err="1">
                <a:latin typeface="Symbol" pitchFamily="18" charset="2"/>
                <a:ea typeface="新細明體" pitchFamily="18" charset="-120"/>
              </a:rPr>
              <a:t>D</a:t>
            </a:r>
            <a:r>
              <a:rPr lang="en-US" altLang="zh-TW" sz="2400" dirty="0" err="1">
                <a:ea typeface="新細明體" pitchFamily="18" charset="-120"/>
              </a:rPr>
              <a:t>w</a:t>
            </a:r>
            <a:r>
              <a:rPr lang="en-US" altLang="zh-TW" sz="2400" baseline="-25000" dirty="0" err="1">
                <a:ea typeface="新細明體" pitchFamily="18" charset="-120"/>
              </a:rPr>
              <a:t>i</a:t>
            </a:r>
            <a:r>
              <a:rPr lang="en-US" altLang="zh-TW" sz="2400" baseline="-25000" dirty="0">
                <a:ea typeface="新細明體" pitchFamily="18" charset="-120"/>
              </a:rPr>
              <a:t> </a:t>
            </a:r>
            <a:r>
              <a:rPr lang="en-US" altLang="zh-TW" sz="2400" dirty="0">
                <a:ea typeface="新細明體" pitchFamily="18" charset="-120"/>
              </a:rPr>
              <a:t>=0).</a:t>
            </a:r>
          </a:p>
          <a:p>
            <a:pPr>
              <a:lnSpc>
                <a:spcPct val="90000"/>
              </a:lnSpc>
            </a:pPr>
            <a:r>
              <a:rPr lang="en-US" altLang="zh-TW" sz="2400" dirty="0">
                <a:ea typeface="新細明體" pitchFamily="18" charset="-120"/>
              </a:rPr>
              <a:t>If the output is incorrect (t </a:t>
            </a:r>
            <a:r>
              <a:rPr lang="en-US" altLang="zh-TW" sz="2400" dirty="0">
                <a:ea typeface="新細明體" pitchFamily="18" charset="-120"/>
                <a:sym typeface="Symbol" pitchFamily="18" charset="2"/>
              </a:rPr>
              <a:t> y) the weights </a:t>
            </a:r>
            <a:r>
              <a:rPr lang="en-US" altLang="zh-TW" sz="2400" dirty="0" err="1">
                <a:ea typeface="新細明體" pitchFamily="18" charset="-120"/>
                <a:sym typeface="Symbol" pitchFamily="18" charset="2"/>
              </a:rPr>
              <a:t>w</a:t>
            </a:r>
            <a:r>
              <a:rPr lang="en-US" altLang="zh-TW" sz="2400" baseline="-25000" dirty="0" err="1">
                <a:ea typeface="新細明體" pitchFamily="18" charset="-120"/>
                <a:sym typeface="Symbol" pitchFamily="18" charset="2"/>
              </a:rPr>
              <a:t>i</a:t>
            </a:r>
            <a:r>
              <a:rPr lang="en-US" altLang="zh-TW" sz="2400" dirty="0">
                <a:ea typeface="新細明體" pitchFamily="18" charset="-120"/>
                <a:sym typeface="Symbol" pitchFamily="18" charset="2"/>
              </a:rPr>
              <a:t> are changed such that the output of the Perceptron for the new weights </a:t>
            </a:r>
            <a:r>
              <a:rPr lang="en-US" altLang="zh-TW" sz="2400" dirty="0" err="1">
                <a:ea typeface="新細明體" pitchFamily="18" charset="-120"/>
                <a:sym typeface="Symbol" pitchFamily="18" charset="2"/>
              </a:rPr>
              <a:t>w’</a:t>
            </a:r>
            <a:r>
              <a:rPr lang="en-US" altLang="zh-TW" sz="2400" baseline="-25000" dirty="0" err="1">
                <a:ea typeface="新細明體" pitchFamily="18" charset="-120"/>
                <a:sym typeface="Symbol" pitchFamily="18" charset="2"/>
              </a:rPr>
              <a:t>i</a:t>
            </a:r>
            <a:r>
              <a:rPr lang="en-US" altLang="zh-TW" sz="2400" dirty="0">
                <a:ea typeface="新細明體" pitchFamily="18" charset="-120"/>
                <a:sym typeface="Symbol" pitchFamily="18" charset="2"/>
              </a:rPr>
              <a:t> is </a:t>
            </a:r>
            <a:r>
              <a:rPr lang="en-US" altLang="zh-TW" sz="2400" i="1" dirty="0">
                <a:ea typeface="新細明體" pitchFamily="18" charset="-120"/>
                <a:sym typeface="Symbol" pitchFamily="18" charset="2"/>
              </a:rPr>
              <a:t>closer/further</a:t>
            </a:r>
            <a:r>
              <a:rPr lang="en-US" altLang="zh-TW" sz="2400" dirty="0">
                <a:ea typeface="新細明體" pitchFamily="18" charset="-120"/>
                <a:sym typeface="Symbol" pitchFamily="18" charset="2"/>
              </a:rPr>
              <a:t>  to the input x</a:t>
            </a:r>
            <a:r>
              <a:rPr lang="en-US" altLang="zh-TW" sz="2400" baseline="-25000" dirty="0">
                <a:ea typeface="新細明體" pitchFamily="18" charset="-120"/>
                <a:sym typeface="Symbol" pitchFamily="18" charset="2"/>
              </a:rPr>
              <a:t>i</a:t>
            </a:r>
            <a:r>
              <a:rPr lang="en-US" altLang="zh-TW" sz="2400" dirty="0">
                <a:ea typeface="新細明體" pitchFamily="18" charset="-120"/>
                <a:sym typeface="Symbol" pitchFamily="18" charset="2"/>
              </a:rPr>
              <a:t>.</a:t>
            </a:r>
          </a:p>
        </p:txBody>
      </p:sp>
    </p:spTree>
    <p:extLst>
      <p:ext uri="{BB962C8B-B14F-4D97-AF65-F5344CB8AC3E}">
        <p14:creationId xmlns:p14="http://schemas.microsoft.com/office/powerpoint/2010/main" val="79028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TW" dirty="0">
                <a:solidFill>
                  <a:schemeClr val="accent1">
                    <a:lumMod val="75000"/>
                  </a:schemeClr>
                </a:solidFill>
                <a:ea typeface="新細明體" pitchFamily="18" charset="-120"/>
              </a:rPr>
              <a:t>Perceptron Training Algorithm</a:t>
            </a:r>
          </a:p>
        </p:txBody>
      </p:sp>
      <p:sp>
        <p:nvSpPr>
          <p:cNvPr id="20483" name="Rectangle 3"/>
          <p:cNvSpPr>
            <a:spLocks noGrp="1" noChangeArrowheads="1"/>
          </p:cNvSpPr>
          <p:nvPr>
            <p:ph type="body" idx="1"/>
          </p:nvPr>
        </p:nvSpPr>
        <p:spPr>
          <a:xfrm>
            <a:off x="304800" y="1085850"/>
            <a:ext cx="8229600" cy="3086100"/>
          </a:xfrm>
        </p:spPr>
        <p:txBody>
          <a:bodyPr>
            <a:noAutofit/>
          </a:bodyPr>
          <a:lstStyle/>
          <a:p>
            <a:pPr>
              <a:lnSpc>
                <a:spcPct val="90000"/>
              </a:lnSpc>
              <a:buFont typeface="Wingdings" pitchFamily="2" charset="2"/>
              <a:buNone/>
            </a:pPr>
            <a:r>
              <a:rPr lang="en-US" altLang="zh-TW" sz="1800" dirty="0">
                <a:ea typeface="新細明體" pitchFamily="18" charset="-120"/>
              </a:rPr>
              <a:t>Repeat</a:t>
            </a:r>
          </a:p>
          <a:p>
            <a:pPr>
              <a:lnSpc>
                <a:spcPct val="90000"/>
              </a:lnSpc>
              <a:buFont typeface="Wingdings" pitchFamily="2" charset="2"/>
              <a:buNone/>
            </a:pPr>
            <a:r>
              <a:rPr lang="en-US" altLang="zh-TW" sz="1800" dirty="0">
                <a:ea typeface="新細明體" pitchFamily="18" charset="-120"/>
              </a:rPr>
              <a:t>	for each training vector pair (</a:t>
            </a:r>
            <a:r>
              <a:rPr lang="en-US" altLang="zh-TW" sz="1800" b="1" dirty="0" err="1">
                <a:ea typeface="新細明體" pitchFamily="18" charset="-120"/>
              </a:rPr>
              <a:t>x</a:t>
            </a:r>
            <a:r>
              <a:rPr lang="en-US" altLang="zh-TW" sz="1800" dirty="0" err="1">
                <a:ea typeface="新細明體" pitchFamily="18" charset="-120"/>
              </a:rPr>
              <a:t>,t</a:t>
            </a:r>
            <a:r>
              <a:rPr lang="en-US" altLang="zh-TW" sz="1800" dirty="0">
                <a:ea typeface="新細明體" pitchFamily="18" charset="-120"/>
              </a:rPr>
              <a:t>)</a:t>
            </a:r>
          </a:p>
          <a:p>
            <a:pPr>
              <a:lnSpc>
                <a:spcPct val="90000"/>
              </a:lnSpc>
              <a:buFont typeface="Wingdings" pitchFamily="2" charset="2"/>
              <a:buNone/>
            </a:pPr>
            <a:r>
              <a:rPr lang="en-US" altLang="zh-TW" sz="1800" dirty="0">
                <a:ea typeface="新細明體" pitchFamily="18" charset="-120"/>
              </a:rPr>
              <a:t>		evaluate the output y when </a:t>
            </a:r>
            <a:r>
              <a:rPr lang="en-US" altLang="zh-TW" sz="1800" b="1" dirty="0">
                <a:ea typeface="新細明體" pitchFamily="18" charset="-120"/>
              </a:rPr>
              <a:t>x</a:t>
            </a:r>
            <a:r>
              <a:rPr lang="en-US" altLang="zh-TW" sz="1800" dirty="0">
                <a:ea typeface="新細明體" pitchFamily="18" charset="-120"/>
              </a:rPr>
              <a:t> is the input</a:t>
            </a:r>
          </a:p>
          <a:p>
            <a:pPr>
              <a:lnSpc>
                <a:spcPct val="90000"/>
              </a:lnSpc>
              <a:buFont typeface="Wingdings" pitchFamily="2" charset="2"/>
              <a:buNone/>
            </a:pPr>
            <a:r>
              <a:rPr lang="en-US" altLang="zh-TW" sz="1800" dirty="0">
                <a:ea typeface="新細明體" pitchFamily="18" charset="-120"/>
              </a:rPr>
              <a:t>		if </a:t>
            </a:r>
            <a:r>
              <a:rPr lang="en-US" altLang="zh-TW" sz="1800" dirty="0" err="1">
                <a:ea typeface="新細明體" pitchFamily="18" charset="-120"/>
              </a:rPr>
              <a:t>y</a:t>
            </a:r>
            <a:r>
              <a:rPr lang="en-US" altLang="zh-TW" sz="1800" dirty="0" err="1">
                <a:ea typeface="新細明體" pitchFamily="18" charset="-120"/>
                <a:sym typeface="Symbol" pitchFamily="18" charset="2"/>
              </a:rPr>
              <a:t></a:t>
            </a:r>
            <a:r>
              <a:rPr lang="en-US" altLang="zh-TW" sz="1800" dirty="0" err="1">
                <a:ea typeface="新細明體" pitchFamily="18" charset="-120"/>
              </a:rPr>
              <a:t>t</a:t>
            </a:r>
            <a:r>
              <a:rPr lang="en-US" altLang="zh-TW" sz="1800" dirty="0">
                <a:ea typeface="新細明體" pitchFamily="18" charset="-120"/>
              </a:rPr>
              <a:t> then</a:t>
            </a:r>
          </a:p>
          <a:p>
            <a:pPr>
              <a:lnSpc>
                <a:spcPct val="90000"/>
              </a:lnSpc>
              <a:buFont typeface="Wingdings" pitchFamily="2" charset="2"/>
              <a:buNone/>
            </a:pPr>
            <a:r>
              <a:rPr lang="en-US" altLang="zh-TW" sz="1800" dirty="0">
                <a:ea typeface="新細明體" pitchFamily="18" charset="-120"/>
              </a:rPr>
              <a:t>			form a new weight vector </a:t>
            </a:r>
            <a:r>
              <a:rPr lang="en-US" altLang="zh-TW" sz="1800" b="1" dirty="0">
                <a:ea typeface="新細明體" pitchFamily="18" charset="-120"/>
              </a:rPr>
              <a:t>w’</a:t>
            </a:r>
            <a:r>
              <a:rPr lang="en-US" altLang="zh-TW" sz="1800" dirty="0">
                <a:ea typeface="新細明體" pitchFamily="18" charset="-120"/>
              </a:rPr>
              <a:t> according</a:t>
            </a:r>
          </a:p>
          <a:p>
            <a:pPr>
              <a:lnSpc>
                <a:spcPct val="90000"/>
              </a:lnSpc>
              <a:buFont typeface="Wingdings" pitchFamily="2" charset="2"/>
              <a:buNone/>
            </a:pPr>
            <a:r>
              <a:rPr lang="en-US" altLang="zh-TW" sz="1800" dirty="0">
                <a:ea typeface="新細明體" pitchFamily="18" charset="-120"/>
              </a:rPr>
              <a:t>				to </a:t>
            </a:r>
            <a:r>
              <a:rPr lang="en-US" altLang="zh-TW" sz="1800" b="1" dirty="0">
                <a:ea typeface="新細明體" pitchFamily="18" charset="-120"/>
              </a:rPr>
              <a:t>w’</a:t>
            </a:r>
            <a:r>
              <a:rPr lang="en-US" altLang="zh-TW" sz="1800" dirty="0">
                <a:ea typeface="新細明體" pitchFamily="18" charset="-120"/>
              </a:rPr>
              <a:t>=</a:t>
            </a:r>
            <a:r>
              <a:rPr lang="en-US" altLang="zh-TW" sz="1800" b="1" dirty="0">
                <a:ea typeface="新細明體" pitchFamily="18" charset="-120"/>
              </a:rPr>
              <a:t>w</a:t>
            </a:r>
            <a:r>
              <a:rPr lang="en-US" altLang="zh-TW" sz="1800" dirty="0">
                <a:ea typeface="新細明體" pitchFamily="18" charset="-120"/>
              </a:rPr>
              <a:t> + </a:t>
            </a:r>
            <a:r>
              <a:rPr lang="en-US" altLang="zh-TW" sz="1800" dirty="0">
                <a:latin typeface="Symbol" pitchFamily="18" charset="2"/>
                <a:ea typeface="新細明體" pitchFamily="18" charset="-120"/>
              </a:rPr>
              <a:t>a</a:t>
            </a:r>
            <a:r>
              <a:rPr lang="en-US" altLang="zh-TW" sz="1800" dirty="0">
                <a:ea typeface="新細明體" pitchFamily="18" charset="-120"/>
              </a:rPr>
              <a:t> (t-y) </a:t>
            </a:r>
            <a:r>
              <a:rPr lang="en-US" altLang="zh-TW" sz="1800" b="1" dirty="0">
                <a:ea typeface="新細明體" pitchFamily="18" charset="-120"/>
              </a:rPr>
              <a:t>x</a:t>
            </a:r>
          </a:p>
          <a:p>
            <a:pPr>
              <a:lnSpc>
                <a:spcPct val="90000"/>
              </a:lnSpc>
              <a:buFont typeface="Wingdings" pitchFamily="2" charset="2"/>
              <a:buNone/>
            </a:pPr>
            <a:r>
              <a:rPr lang="en-US" altLang="zh-TW" sz="1800" b="1" dirty="0">
                <a:ea typeface="新細明體" pitchFamily="18" charset="-120"/>
              </a:rPr>
              <a:t>				</a:t>
            </a:r>
          </a:p>
          <a:p>
            <a:pPr>
              <a:lnSpc>
                <a:spcPct val="90000"/>
              </a:lnSpc>
              <a:buFont typeface="Wingdings" pitchFamily="2" charset="2"/>
              <a:buNone/>
            </a:pPr>
            <a:r>
              <a:rPr lang="en-US" altLang="zh-TW" sz="1800" b="1" dirty="0">
                <a:ea typeface="新細明體" pitchFamily="18" charset="-120"/>
              </a:rPr>
              <a:t>		</a:t>
            </a:r>
            <a:r>
              <a:rPr lang="en-US" altLang="zh-TW" sz="1800" dirty="0">
                <a:ea typeface="新細明體" pitchFamily="18" charset="-120"/>
              </a:rPr>
              <a:t>else</a:t>
            </a:r>
          </a:p>
          <a:p>
            <a:pPr>
              <a:lnSpc>
                <a:spcPct val="90000"/>
              </a:lnSpc>
              <a:buFont typeface="Wingdings" pitchFamily="2" charset="2"/>
              <a:buNone/>
            </a:pPr>
            <a:r>
              <a:rPr lang="en-US" altLang="zh-TW" sz="1800" dirty="0">
                <a:ea typeface="新細明體" pitchFamily="18" charset="-120"/>
              </a:rPr>
              <a:t>		   do nothing</a:t>
            </a:r>
          </a:p>
          <a:p>
            <a:pPr>
              <a:lnSpc>
                <a:spcPct val="90000"/>
              </a:lnSpc>
              <a:buFont typeface="Wingdings" pitchFamily="2" charset="2"/>
              <a:buNone/>
            </a:pPr>
            <a:r>
              <a:rPr lang="en-US" altLang="zh-TW" sz="1800" dirty="0">
                <a:ea typeface="新細明體" pitchFamily="18" charset="-120"/>
              </a:rPr>
              <a:t>          end if</a:t>
            </a:r>
          </a:p>
          <a:p>
            <a:pPr>
              <a:lnSpc>
                <a:spcPct val="90000"/>
              </a:lnSpc>
              <a:buFont typeface="Wingdings" pitchFamily="2" charset="2"/>
              <a:buNone/>
            </a:pPr>
            <a:r>
              <a:rPr lang="en-US" altLang="zh-TW" sz="1800" b="1" dirty="0">
                <a:ea typeface="新細明體" pitchFamily="18" charset="-120"/>
              </a:rPr>
              <a:t>   </a:t>
            </a:r>
            <a:r>
              <a:rPr lang="en-US" altLang="zh-TW" sz="1800" dirty="0">
                <a:ea typeface="新細明體" pitchFamily="18" charset="-120"/>
              </a:rPr>
              <a:t>end for</a:t>
            </a:r>
          </a:p>
          <a:p>
            <a:pPr>
              <a:lnSpc>
                <a:spcPct val="90000"/>
              </a:lnSpc>
              <a:buFont typeface="Wingdings" pitchFamily="2" charset="2"/>
              <a:buNone/>
            </a:pPr>
            <a:r>
              <a:rPr lang="en-US" altLang="zh-TW" sz="1800" dirty="0">
                <a:ea typeface="新細明體" pitchFamily="18" charset="-120"/>
              </a:rPr>
              <a:t>Until fixed number of iterations; or error less than a predefined value </a:t>
            </a:r>
          </a:p>
        </p:txBody>
      </p:sp>
      <p:sp>
        <p:nvSpPr>
          <p:cNvPr id="20484" name="Rectangle 4"/>
          <p:cNvSpPr>
            <a:spLocks noChangeArrowheads="1"/>
          </p:cNvSpPr>
          <p:nvPr/>
        </p:nvSpPr>
        <p:spPr bwMode="auto">
          <a:xfrm>
            <a:off x="2667001" y="3200400"/>
            <a:ext cx="33586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sv-SE" altLang="zh-HK">
                <a:solidFill>
                  <a:schemeClr val="folHlink"/>
                </a:solidFill>
                <a:latin typeface="Symbol" pitchFamily="18" charset="2"/>
                <a:ea typeface="新細明體" pitchFamily="18" charset="-120"/>
                <a:sym typeface="Symbol" pitchFamily="18" charset="2"/>
              </a:rPr>
              <a:t>a: </a:t>
            </a:r>
            <a:r>
              <a:rPr lang="sv-SE" altLang="zh-HK">
                <a:solidFill>
                  <a:schemeClr val="folHlink"/>
                </a:solidFill>
                <a:latin typeface="Times" pitchFamily="18" charset="0"/>
                <a:ea typeface="新細明體" pitchFamily="18" charset="-120"/>
                <a:sym typeface="Symbol" pitchFamily="18" charset="2"/>
              </a:rPr>
              <a:t>set by the user; typically = 0.01</a:t>
            </a:r>
            <a:endParaRPr lang="zh-TW" altLang="en-US">
              <a:solidFill>
                <a:schemeClr val="folHlink"/>
              </a:solidFill>
              <a:latin typeface="Symbol" pitchFamily="18" charset="2"/>
              <a:ea typeface="新細明體" pitchFamily="18" charset="-120"/>
              <a:sym typeface="Symbol" pitchFamily="18" charset="2"/>
            </a:endParaRPr>
          </a:p>
        </p:txBody>
      </p:sp>
    </p:spTree>
    <p:extLst>
      <p:ext uri="{BB962C8B-B14F-4D97-AF65-F5344CB8AC3E}">
        <p14:creationId xmlns:p14="http://schemas.microsoft.com/office/powerpoint/2010/main" val="21632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altLang="zh-TW" sz="3200" dirty="0">
                <a:solidFill>
                  <a:schemeClr val="accent1">
                    <a:lumMod val="75000"/>
                  </a:schemeClr>
                </a:solidFill>
                <a:ea typeface="新細明體" pitchFamily="18" charset="-120"/>
              </a:rPr>
              <a:t>Example: Learning the AND Function : Step 1.</a:t>
            </a:r>
          </a:p>
        </p:txBody>
      </p:sp>
      <p:graphicFrame>
        <p:nvGraphicFramePr>
          <p:cNvPr id="151555" name="Group 3"/>
          <p:cNvGraphicFramePr>
            <a:graphicFrameLocks noGrp="1"/>
          </p:cNvGraphicFramePr>
          <p:nvPr>
            <p:ph sz="half" idx="1"/>
          </p:nvPr>
        </p:nvGraphicFramePr>
        <p:xfrm>
          <a:off x="685800" y="1485901"/>
          <a:ext cx="1752600" cy="2243140"/>
        </p:xfrm>
        <a:graphic>
          <a:graphicData uri="http://schemas.openxmlformats.org/drawingml/2006/table">
            <a:tbl>
              <a:tblPr/>
              <a:tblGrid>
                <a:gridCol w="58420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tblGrid>
              <a:tr h="461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x</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x</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2</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52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648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52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1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1581" name="Group 29"/>
          <p:cNvGraphicFramePr>
            <a:graphicFrameLocks noGrp="1"/>
          </p:cNvGraphicFramePr>
          <p:nvPr>
            <p:ph sz="half" idx="2"/>
          </p:nvPr>
        </p:nvGraphicFramePr>
        <p:xfrm>
          <a:off x="3581400" y="1371600"/>
          <a:ext cx="3810000" cy="1289451"/>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6720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W</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0</a:t>
                      </a:r>
                    </a:p>
                  </a:txBody>
                  <a:tcPr marT="34263" marB="3426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W</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1</a:t>
                      </a:r>
                    </a:p>
                  </a:txBody>
                  <a:tcPr marT="34263" marB="3426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W</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TW" sz="1800" b="0" i="0" u="none" strike="noStrike" cap="none" normalizeH="0" baseline="0">
                        <a:ln>
                          <a:noFill/>
                        </a:ln>
                        <a:solidFill>
                          <a:schemeClr val="tx1"/>
                        </a:solidFill>
                        <a:effectLst/>
                        <a:latin typeface="Tahoma" pitchFamily="34" charset="0"/>
                        <a:ea typeface="新細明體" pitchFamily="18" charset="-120"/>
                      </a:endParaRPr>
                    </a:p>
                  </a:txBody>
                  <a:tcPr marT="34263" marB="3426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742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0.5</a:t>
                      </a:r>
                    </a:p>
                  </a:txBody>
                  <a:tcPr marT="34263" marB="3426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0.5</a:t>
                      </a:r>
                    </a:p>
                  </a:txBody>
                  <a:tcPr marT="34263" marB="3426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0.5</a:t>
                      </a:r>
                    </a:p>
                  </a:txBody>
                  <a:tcPr marT="34263" marB="3426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1547" name="Text Box 43"/>
          <p:cNvSpPr txBox="1">
            <a:spLocks noChangeArrowheads="1"/>
          </p:cNvSpPr>
          <p:nvPr/>
        </p:nvSpPr>
        <p:spPr bwMode="auto">
          <a:xfrm>
            <a:off x="2879725" y="3053954"/>
            <a:ext cx="46061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a=(-1)*0.5+0*0.5+0*0.5=-0.5, </a:t>
            </a:r>
          </a:p>
          <a:p>
            <a:pPr eaLnBrk="1" hangingPunct="1"/>
            <a:r>
              <a:rPr lang="en-US" altLang="zh-TW" sz="1800">
                <a:ea typeface="新細明體" pitchFamily="18" charset="-120"/>
              </a:rPr>
              <a:t>Thus, y=0.  Correct.  No need to change W</a:t>
            </a:r>
          </a:p>
        </p:txBody>
      </p:sp>
      <p:sp>
        <p:nvSpPr>
          <p:cNvPr id="21548" name="Line 44"/>
          <p:cNvSpPr>
            <a:spLocks noChangeShapeType="1"/>
          </p:cNvSpPr>
          <p:nvPr/>
        </p:nvSpPr>
        <p:spPr bwMode="auto">
          <a:xfrm>
            <a:off x="228600" y="2228850"/>
            <a:ext cx="457200" cy="0"/>
          </a:xfrm>
          <a:prstGeom prst="line">
            <a:avLst/>
          </a:prstGeom>
          <a:noFill/>
          <a:ln w="762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49" name="Rectangle 45"/>
          <p:cNvSpPr>
            <a:spLocks noChangeArrowheads="1"/>
          </p:cNvSpPr>
          <p:nvPr/>
        </p:nvSpPr>
        <p:spPr bwMode="auto">
          <a:xfrm>
            <a:off x="762000" y="3886200"/>
            <a:ext cx="906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sv-SE" altLang="zh-HK">
                <a:solidFill>
                  <a:schemeClr val="folHlink"/>
                </a:solidFill>
                <a:latin typeface="Symbol" pitchFamily="18" charset="2"/>
                <a:ea typeface="新細明體" pitchFamily="18" charset="-120"/>
                <a:sym typeface="Symbol" pitchFamily="18" charset="2"/>
              </a:rPr>
              <a:t>a</a:t>
            </a:r>
            <a:r>
              <a:rPr lang="sv-SE" altLang="zh-HK">
                <a:solidFill>
                  <a:schemeClr val="folHlink"/>
                </a:solidFill>
                <a:ea typeface="新細明體" pitchFamily="18" charset="-120"/>
                <a:sym typeface="Symbol" pitchFamily="18" charset="2"/>
              </a:rPr>
              <a:t>: = 0.1</a:t>
            </a:r>
            <a:endParaRPr lang="zh-TW" altLang="en-US">
              <a:solidFill>
                <a:schemeClr val="folHlink"/>
              </a:solidFill>
              <a:ea typeface="新細明體" pitchFamily="18" charset="-120"/>
              <a:sym typeface="Symbol" pitchFamily="18" charset="2"/>
            </a:endParaRPr>
          </a:p>
        </p:txBody>
      </p:sp>
    </p:spTree>
    <p:extLst>
      <p:ext uri="{BB962C8B-B14F-4D97-AF65-F5344CB8AC3E}">
        <p14:creationId xmlns:p14="http://schemas.microsoft.com/office/powerpoint/2010/main" val="3416502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US" altLang="zh-TW" sz="3200" dirty="0">
                <a:solidFill>
                  <a:schemeClr val="accent1">
                    <a:lumMod val="75000"/>
                  </a:schemeClr>
                </a:solidFill>
                <a:ea typeface="新細明體" pitchFamily="18" charset="-120"/>
              </a:rPr>
              <a:t>Example: Learning the AND Function : Step 2.</a:t>
            </a:r>
          </a:p>
        </p:txBody>
      </p:sp>
      <p:graphicFrame>
        <p:nvGraphicFramePr>
          <p:cNvPr id="147549" name="Group 93"/>
          <p:cNvGraphicFramePr>
            <a:graphicFrameLocks noGrp="1"/>
          </p:cNvGraphicFramePr>
          <p:nvPr>
            <p:ph sz="half" idx="1"/>
          </p:nvPr>
        </p:nvGraphicFramePr>
        <p:xfrm>
          <a:off x="685800" y="1485901"/>
          <a:ext cx="1752600" cy="2243140"/>
        </p:xfrm>
        <a:graphic>
          <a:graphicData uri="http://schemas.openxmlformats.org/drawingml/2006/table">
            <a:tbl>
              <a:tblPr/>
              <a:tblGrid>
                <a:gridCol w="58420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tblGrid>
              <a:tr h="461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x</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x</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2</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52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648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52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1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47556" name="Group 100"/>
          <p:cNvGraphicFramePr>
            <a:graphicFrameLocks noGrp="1"/>
          </p:cNvGraphicFramePr>
          <p:nvPr>
            <p:ph sz="half" idx="2"/>
          </p:nvPr>
        </p:nvGraphicFramePr>
        <p:xfrm>
          <a:off x="3810000" y="1485900"/>
          <a:ext cx="3810000" cy="1029905"/>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6719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W</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0</a:t>
                      </a:r>
                    </a:p>
                  </a:txBody>
                  <a:tcPr marT="34245" marB="342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W</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1</a:t>
                      </a:r>
                    </a:p>
                  </a:txBody>
                  <a:tcPr marT="34245" marB="342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W</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TW" sz="1800" b="0" i="0" u="none" strike="noStrike" cap="none" normalizeH="0" baseline="0">
                        <a:ln>
                          <a:noFill/>
                        </a:ln>
                        <a:solidFill>
                          <a:schemeClr val="tx1"/>
                        </a:solidFill>
                        <a:effectLst/>
                        <a:latin typeface="Tahoma" pitchFamily="34" charset="0"/>
                        <a:ea typeface="新細明體" pitchFamily="18" charset="-120"/>
                      </a:endParaRPr>
                    </a:p>
                  </a:txBody>
                  <a:tcPr marT="34245" marB="342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791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0.5</a:t>
                      </a:r>
                    </a:p>
                  </a:txBody>
                  <a:tcPr marT="34245" marB="342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0.5</a:t>
                      </a:r>
                    </a:p>
                  </a:txBody>
                  <a:tcPr marT="34245" marB="342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0.5</a:t>
                      </a:r>
                    </a:p>
                  </a:txBody>
                  <a:tcPr marT="34245" marB="342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571" name="Text Box 91"/>
          <p:cNvSpPr txBox="1">
            <a:spLocks noChangeArrowheads="1"/>
          </p:cNvSpPr>
          <p:nvPr/>
        </p:nvSpPr>
        <p:spPr bwMode="auto">
          <a:xfrm>
            <a:off x="3505200" y="2628900"/>
            <a:ext cx="53911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a=(-1)*0.5+0*0.5 + 1*0.5=0, </a:t>
            </a:r>
          </a:p>
          <a:p>
            <a:pPr eaLnBrk="1" hangingPunct="1"/>
            <a:r>
              <a:rPr lang="en-US" altLang="zh-TW" sz="1800">
                <a:ea typeface="新細明體" pitchFamily="18" charset="-120"/>
              </a:rPr>
              <a:t>Thus, y=1.  t=0, Wrong.  </a:t>
            </a:r>
          </a:p>
          <a:p>
            <a:pPr eaLnBrk="1" hangingPunct="1"/>
            <a:r>
              <a:rPr lang="en-US" altLang="zh-TW" sz="1800">
                <a:latin typeface="Symbol" pitchFamily="18" charset="2"/>
                <a:ea typeface="新細明體" pitchFamily="18" charset="-120"/>
              </a:rPr>
              <a:t>D</a:t>
            </a:r>
            <a:r>
              <a:rPr lang="en-US" altLang="zh-TW" sz="1800">
                <a:ea typeface="新細明體" pitchFamily="18" charset="-120"/>
              </a:rPr>
              <a:t>W</a:t>
            </a:r>
            <a:r>
              <a:rPr lang="en-US" altLang="zh-TW" sz="1800" baseline="-25000">
                <a:ea typeface="新細明體" pitchFamily="18" charset="-120"/>
              </a:rPr>
              <a:t>0</a:t>
            </a:r>
            <a:r>
              <a:rPr lang="en-US" altLang="zh-TW" sz="1800">
                <a:ea typeface="新細明體" pitchFamily="18" charset="-120"/>
              </a:rPr>
              <a:t>= </a:t>
            </a:r>
            <a:r>
              <a:rPr lang="sv-SE" altLang="zh-HK" sz="1800">
                <a:solidFill>
                  <a:schemeClr val="folHlink"/>
                </a:solidFill>
                <a:ea typeface="新細明體" pitchFamily="18" charset="-120"/>
                <a:sym typeface="Symbol" pitchFamily="18" charset="2"/>
              </a:rPr>
              <a:t>0.1*(0-1)*(-1)=0.1, </a:t>
            </a:r>
          </a:p>
          <a:p>
            <a:pPr eaLnBrk="1" hangingPunct="1"/>
            <a:r>
              <a:rPr lang="en-US" altLang="zh-TW" sz="1800">
                <a:latin typeface="Symbol" pitchFamily="18" charset="2"/>
                <a:ea typeface="新細明體" pitchFamily="18" charset="-120"/>
              </a:rPr>
              <a:t>D</a:t>
            </a:r>
            <a:r>
              <a:rPr lang="en-US" altLang="zh-TW" sz="1800">
                <a:ea typeface="新細明體" pitchFamily="18" charset="-120"/>
              </a:rPr>
              <a:t>W</a:t>
            </a:r>
            <a:r>
              <a:rPr lang="en-US" altLang="zh-TW" sz="1800" baseline="-25000">
                <a:ea typeface="新細明體" pitchFamily="18" charset="-120"/>
              </a:rPr>
              <a:t>1</a:t>
            </a:r>
            <a:r>
              <a:rPr lang="en-US" altLang="zh-TW" sz="1800">
                <a:ea typeface="新細明體" pitchFamily="18" charset="-120"/>
              </a:rPr>
              <a:t>= </a:t>
            </a:r>
            <a:r>
              <a:rPr lang="sv-SE" altLang="zh-HK" sz="1800">
                <a:solidFill>
                  <a:schemeClr val="folHlink"/>
                </a:solidFill>
                <a:ea typeface="新細明體" pitchFamily="18" charset="-120"/>
                <a:sym typeface="Symbol" pitchFamily="18" charset="2"/>
              </a:rPr>
              <a:t>0.1*(0-1)*(0)=0</a:t>
            </a:r>
          </a:p>
          <a:p>
            <a:pPr eaLnBrk="1" hangingPunct="1"/>
            <a:r>
              <a:rPr lang="en-US" altLang="zh-TW" sz="1800">
                <a:latin typeface="Symbol" pitchFamily="18" charset="2"/>
                <a:ea typeface="新細明體" pitchFamily="18" charset="-120"/>
              </a:rPr>
              <a:t>D</a:t>
            </a:r>
            <a:r>
              <a:rPr lang="en-US" altLang="zh-TW" sz="1800">
                <a:ea typeface="新細明體" pitchFamily="18" charset="-120"/>
              </a:rPr>
              <a:t>W</a:t>
            </a:r>
            <a:r>
              <a:rPr lang="en-US" altLang="zh-TW" sz="1800" baseline="-25000">
                <a:ea typeface="新細明體" pitchFamily="18" charset="-120"/>
              </a:rPr>
              <a:t>2</a:t>
            </a:r>
            <a:r>
              <a:rPr lang="en-US" altLang="zh-TW" sz="1800">
                <a:ea typeface="新細明體" pitchFamily="18" charset="-120"/>
              </a:rPr>
              <a:t>= </a:t>
            </a:r>
            <a:r>
              <a:rPr lang="sv-SE" altLang="zh-HK" sz="1800">
                <a:solidFill>
                  <a:schemeClr val="folHlink"/>
                </a:solidFill>
                <a:ea typeface="新細明體" pitchFamily="18" charset="-120"/>
                <a:sym typeface="Symbol" pitchFamily="18" charset="2"/>
              </a:rPr>
              <a:t>0.1*(0-1)*(1)=-0.1</a:t>
            </a:r>
          </a:p>
        </p:txBody>
      </p:sp>
      <p:sp>
        <p:nvSpPr>
          <p:cNvPr id="22572" name="Line 92"/>
          <p:cNvSpPr>
            <a:spLocks noChangeShapeType="1"/>
          </p:cNvSpPr>
          <p:nvPr/>
        </p:nvSpPr>
        <p:spPr bwMode="auto">
          <a:xfrm>
            <a:off x="0" y="2571750"/>
            <a:ext cx="457200" cy="0"/>
          </a:xfrm>
          <a:prstGeom prst="line">
            <a:avLst/>
          </a:prstGeom>
          <a:noFill/>
          <a:ln w="762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2573" name="Rectangle 94"/>
          <p:cNvSpPr>
            <a:spLocks noChangeArrowheads="1"/>
          </p:cNvSpPr>
          <p:nvPr/>
        </p:nvSpPr>
        <p:spPr bwMode="auto">
          <a:xfrm>
            <a:off x="762000" y="3886200"/>
            <a:ext cx="906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sv-SE" altLang="zh-HK">
                <a:solidFill>
                  <a:schemeClr val="folHlink"/>
                </a:solidFill>
                <a:latin typeface="Symbol" pitchFamily="18" charset="2"/>
                <a:ea typeface="新細明體" pitchFamily="18" charset="-120"/>
                <a:sym typeface="Symbol" pitchFamily="18" charset="2"/>
              </a:rPr>
              <a:t>a</a:t>
            </a:r>
            <a:r>
              <a:rPr lang="sv-SE" altLang="zh-HK">
                <a:solidFill>
                  <a:schemeClr val="folHlink"/>
                </a:solidFill>
                <a:ea typeface="新細明體" pitchFamily="18" charset="-120"/>
                <a:sym typeface="Symbol" pitchFamily="18" charset="2"/>
              </a:rPr>
              <a:t>: = 0.1</a:t>
            </a:r>
            <a:endParaRPr lang="zh-TW" altLang="en-US">
              <a:solidFill>
                <a:schemeClr val="folHlink"/>
              </a:solidFill>
              <a:ea typeface="新細明體" pitchFamily="18" charset="-120"/>
              <a:sym typeface="Symbol" pitchFamily="18" charset="2"/>
            </a:endParaRPr>
          </a:p>
        </p:txBody>
      </p:sp>
      <p:sp>
        <p:nvSpPr>
          <p:cNvPr id="22574" name="Text Box 116"/>
          <p:cNvSpPr txBox="1">
            <a:spLocks noChangeArrowheads="1"/>
          </p:cNvSpPr>
          <p:nvPr/>
        </p:nvSpPr>
        <p:spPr bwMode="auto">
          <a:xfrm>
            <a:off x="4495801" y="4057650"/>
            <a:ext cx="195277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solidFill>
                  <a:srgbClr val="008000"/>
                </a:solidFill>
                <a:ea typeface="新細明體" pitchFamily="18" charset="-120"/>
              </a:rPr>
              <a:t>W</a:t>
            </a:r>
            <a:r>
              <a:rPr lang="en-US" altLang="zh-TW" sz="1800" baseline="-25000">
                <a:solidFill>
                  <a:srgbClr val="008000"/>
                </a:solidFill>
                <a:ea typeface="新細明體" pitchFamily="18" charset="-120"/>
              </a:rPr>
              <a:t>0</a:t>
            </a:r>
            <a:r>
              <a:rPr lang="en-US" altLang="zh-TW" sz="1800">
                <a:solidFill>
                  <a:srgbClr val="008000"/>
                </a:solidFill>
                <a:ea typeface="新細明體" pitchFamily="18" charset="-120"/>
              </a:rPr>
              <a:t>=0.5+0.1=0.6</a:t>
            </a:r>
            <a:br>
              <a:rPr lang="en-US" altLang="zh-TW" sz="1800">
                <a:solidFill>
                  <a:srgbClr val="008000"/>
                </a:solidFill>
                <a:ea typeface="新細明體" pitchFamily="18" charset="-120"/>
              </a:rPr>
            </a:br>
            <a:r>
              <a:rPr lang="en-US" altLang="zh-TW" sz="1800">
                <a:solidFill>
                  <a:srgbClr val="008000"/>
                </a:solidFill>
                <a:ea typeface="新細明體" pitchFamily="18" charset="-120"/>
              </a:rPr>
              <a:t>W</a:t>
            </a:r>
            <a:r>
              <a:rPr lang="en-US" altLang="zh-TW" sz="1800" baseline="-25000">
                <a:solidFill>
                  <a:srgbClr val="008000"/>
                </a:solidFill>
                <a:ea typeface="新細明體" pitchFamily="18" charset="-120"/>
              </a:rPr>
              <a:t>1</a:t>
            </a:r>
            <a:r>
              <a:rPr lang="en-US" altLang="zh-TW" sz="1800">
                <a:solidFill>
                  <a:srgbClr val="008000"/>
                </a:solidFill>
                <a:ea typeface="新細明體" pitchFamily="18" charset="-120"/>
              </a:rPr>
              <a:t>=0.5+0=0.5</a:t>
            </a:r>
          </a:p>
          <a:p>
            <a:pPr eaLnBrk="1" hangingPunct="1"/>
            <a:r>
              <a:rPr lang="en-US" altLang="zh-TW" sz="1800">
                <a:solidFill>
                  <a:srgbClr val="008000"/>
                </a:solidFill>
                <a:ea typeface="新細明體" pitchFamily="18" charset="-120"/>
              </a:rPr>
              <a:t>W</a:t>
            </a:r>
            <a:r>
              <a:rPr lang="en-US" altLang="zh-TW" sz="1800" baseline="-25000">
                <a:solidFill>
                  <a:srgbClr val="008000"/>
                </a:solidFill>
                <a:ea typeface="新細明體" pitchFamily="18" charset="-120"/>
              </a:rPr>
              <a:t>2</a:t>
            </a:r>
            <a:r>
              <a:rPr lang="en-US" altLang="zh-TW" sz="1800">
                <a:solidFill>
                  <a:srgbClr val="008000"/>
                </a:solidFill>
                <a:ea typeface="新細明體" pitchFamily="18" charset="-120"/>
              </a:rPr>
              <a:t>=0.5-0.1=0.4</a:t>
            </a:r>
          </a:p>
        </p:txBody>
      </p:sp>
    </p:spTree>
    <p:extLst>
      <p:ext uri="{BB962C8B-B14F-4D97-AF65-F5344CB8AC3E}">
        <p14:creationId xmlns:p14="http://schemas.microsoft.com/office/powerpoint/2010/main" val="3836269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altLang="zh-TW" sz="3200" dirty="0">
                <a:solidFill>
                  <a:schemeClr val="accent1">
                    <a:lumMod val="75000"/>
                  </a:schemeClr>
                </a:solidFill>
                <a:ea typeface="新細明體" pitchFamily="18" charset="-120"/>
              </a:rPr>
              <a:t>Example: Learning the AND Function : Step 3.</a:t>
            </a:r>
          </a:p>
        </p:txBody>
      </p:sp>
      <p:graphicFrame>
        <p:nvGraphicFramePr>
          <p:cNvPr id="153603" name="Group 3"/>
          <p:cNvGraphicFramePr>
            <a:graphicFrameLocks noGrp="1"/>
          </p:cNvGraphicFramePr>
          <p:nvPr>
            <p:ph sz="half" idx="1"/>
          </p:nvPr>
        </p:nvGraphicFramePr>
        <p:xfrm>
          <a:off x="685800" y="1485901"/>
          <a:ext cx="1752600" cy="2243140"/>
        </p:xfrm>
        <a:graphic>
          <a:graphicData uri="http://schemas.openxmlformats.org/drawingml/2006/table">
            <a:tbl>
              <a:tblPr/>
              <a:tblGrid>
                <a:gridCol w="58420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tblGrid>
              <a:tr h="461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x</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x</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2</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52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648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52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1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3629" name="Group 29"/>
          <p:cNvGraphicFramePr>
            <a:graphicFrameLocks noGrp="1"/>
          </p:cNvGraphicFramePr>
          <p:nvPr>
            <p:ph sz="half" idx="2"/>
          </p:nvPr>
        </p:nvGraphicFramePr>
        <p:xfrm>
          <a:off x="3810000" y="1485900"/>
          <a:ext cx="3810000" cy="1029905"/>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6719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W</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0</a:t>
                      </a:r>
                    </a:p>
                  </a:txBody>
                  <a:tcPr marT="34245" marB="342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W</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1</a:t>
                      </a:r>
                    </a:p>
                  </a:txBody>
                  <a:tcPr marT="34245" marB="342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W</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TW" sz="1800" b="0" i="0" u="none" strike="noStrike" cap="none" normalizeH="0" baseline="0">
                        <a:ln>
                          <a:noFill/>
                        </a:ln>
                        <a:solidFill>
                          <a:schemeClr val="tx1"/>
                        </a:solidFill>
                        <a:effectLst/>
                        <a:latin typeface="Tahoma" pitchFamily="34" charset="0"/>
                        <a:ea typeface="新細明體" pitchFamily="18" charset="-120"/>
                      </a:endParaRPr>
                    </a:p>
                  </a:txBody>
                  <a:tcPr marT="34245" marB="342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791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0.6</a:t>
                      </a:r>
                    </a:p>
                  </a:txBody>
                  <a:tcPr marT="34245" marB="342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0.5</a:t>
                      </a:r>
                    </a:p>
                  </a:txBody>
                  <a:tcPr marT="34245" marB="342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0.4</a:t>
                      </a:r>
                    </a:p>
                  </a:txBody>
                  <a:tcPr marT="34245" marB="342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595" name="Text Box 43"/>
          <p:cNvSpPr txBox="1">
            <a:spLocks noChangeArrowheads="1"/>
          </p:cNvSpPr>
          <p:nvPr/>
        </p:nvSpPr>
        <p:spPr bwMode="auto">
          <a:xfrm>
            <a:off x="3505200" y="2628900"/>
            <a:ext cx="53911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a=(-1)*0.6+1*0.5 + 0*0.4=-0.1, </a:t>
            </a:r>
          </a:p>
          <a:p>
            <a:pPr eaLnBrk="1" hangingPunct="1"/>
            <a:r>
              <a:rPr lang="en-US" altLang="zh-TW" sz="1800">
                <a:ea typeface="新細明體" pitchFamily="18" charset="-120"/>
              </a:rPr>
              <a:t>Thus, y=0.  t=0, Correct!</a:t>
            </a:r>
          </a:p>
        </p:txBody>
      </p:sp>
      <p:sp>
        <p:nvSpPr>
          <p:cNvPr id="23596" name="Line 44"/>
          <p:cNvSpPr>
            <a:spLocks noChangeShapeType="1"/>
          </p:cNvSpPr>
          <p:nvPr/>
        </p:nvSpPr>
        <p:spPr bwMode="auto">
          <a:xfrm>
            <a:off x="152400" y="3086100"/>
            <a:ext cx="457200" cy="0"/>
          </a:xfrm>
          <a:prstGeom prst="line">
            <a:avLst/>
          </a:prstGeom>
          <a:noFill/>
          <a:ln w="762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597" name="Rectangle 45"/>
          <p:cNvSpPr>
            <a:spLocks noChangeArrowheads="1"/>
          </p:cNvSpPr>
          <p:nvPr/>
        </p:nvSpPr>
        <p:spPr bwMode="auto">
          <a:xfrm>
            <a:off x="762000" y="3886200"/>
            <a:ext cx="906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sv-SE" altLang="zh-HK">
                <a:solidFill>
                  <a:schemeClr val="folHlink"/>
                </a:solidFill>
                <a:latin typeface="Symbol" pitchFamily="18" charset="2"/>
                <a:ea typeface="新細明體" pitchFamily="18" charset="-120"/>
                <a:sym typeface="Symbol" pitchFamily="18" charset="2"/>
              </a:rPr>
              <a:t>a</a:t>
            </a:r>
            <a:r>
              <a:rPr lang="sv-SE" altLang="zh-HK">
                <a:solidFill>
                  <a:schemeClr val="folHlink"/>
                </a:solidFill>
                <a:ea typeface="新細明體" pitchFamily="18" charset="-120"/>
                <a:sym typeface="Symbol" pitchFamily="18" charset="2"/>
              </a:rPr>
              <a:t>: = 0.1</a:t>
            </a:r>
            <a:endParaRPr lang="zh-TW" altLang="en-US">
              <a:solidFill>
                <a:schemeClr val="folHlink"/>
              </a:solidFill>
              <a:ea typeface="新細明體" pitchFamily="18" charset="-120"/>
              <a:sym typeface="Symbol" pitchFamily="18" charset="2"/>
            </a:endParaRPr>
          </a:p>
        </p:txBody>
      </p:sp>
    </p:spTree>
    <p:extLst>
      <p:ext uri="{BB962C8B-B14F-4D97-AF65-F5344CB8AC3E}">
        <p14:creationId xmlns:p14="http://schemas.microsoft.com/office/powerpoint/2010/main" val="45885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altLang="zh-TW" sz="3200" dirty="0">
                <a:solidFill>
                  <a:schemeClr val="accent1">
                    <a:lumMod val="75000"/>
                  </a:schemeClr>
                </a:solidFill>
                <a:ea typeface="新細明體" pitchFamily="18" charset="-120"/>
              </a:rPr>
              <a:t>Example: Learning the AND Function : Step 4.</a:t>
            </a:r>
          </a:p>
        </p:txBody>
      </p:sp>
      <p:graphicFrame>
        <p:nvGraphicFramePr>
          <p:cNvPr id="154627" name="Group 3"/>
          <p:cNvGraphicFramePr>
            <a:graphicFrameLocks noGrp="1"/>
          </p:cNvGraphicFramePr>
          <p:nvPr>
            <p:ph sz="half" idx="1"/>
          </p:nvPr>
        </p:nvGraphicFramePr>
        <p:xfrm>
          <a:off x="685800" y="1485901"/>
          <a:ext cx="1752600" cy="2243140"/>
        </p:xfrm>
        <a:graphic>
          <a:graphicData uri="http://schemas.openxmlformats.org/drawingml/2006/table">
            <a:tbl>
              <a:tblPr/>
              <a:tblGrid>
                <a:gridCol w="58420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tblGrid>
              <a:tr h="461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x</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x</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2</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52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648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52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1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4653" name="Group 29"/>
          <p:cNvGraphicFramePr>
            <a:graphicFrameLocks noGrp="1"/>
          </p:cNvGraphicFramePr>
          <p:nvPr>
            <p:ph sz="half" idx="2"/>
          </p:nvPr>
        </p:nvGraphicFramePr>
        <p:xfrm>
          <a:off x="3810000" y="1485900"/>
          <a:ext cx="3810000" cy="1029905"/>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6719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W</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0</a:t>
                      </a:r>
                    </a:p>
                  </a:txBody>
                  <a:tcPr marT="34245" marB="342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W</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1</a:t>
                      </a:r>
                    </a:p>
                  </a:txBody>
                  <a:tcPr marT="34245" marB="342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W</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TW" sz="1800" b="0" i="0" u="none" strike="noStrike" cap="none" normalizeH="0" baseline="0">
                        <a:ln>
                          <a:noFill/>
                        </a:ln>
                        <a:solidFill>
                          <a:schemeClr val="tx1"/>
                        </a:solidFill>
                        <a:effectLst/>
                        <a:latin typeface="Tahoma" pitchFamily="34" charset="0"/>
                        <a:ea typeface="新細明體" pitchFamily="18" charset="-120"/>
                      </a:endParaRPr>
                    </a:p>
                  </a:txBody>
                  <a:tcPr marT="34245" marB="342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791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0.6</a:t>
                      </a:r>
                    </a:p>
                  </a:txBody>
                  <a:tcPr marT="34245" marB="342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0.5</a:t>
                      </a:r>
                    </a:p>
                  </a:txBody>
                  <a:tcPr marT="34245" marB="342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0.4</a:t>
                      </a:r>
                    </a:p>
                  </a:txBody>
                  <a:tcPr marT="34245" marB="342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19" name="Text Box 43"/>
          <p:cNvSpPr txBox="1">
            <a:spLocks noChangeArrowheads="1"/>
          </p:cNvSpPr>
          <p:nvPr/>
        </p:nvSpPr>
        <p:spPr bwMode="auto">
          <a:xfrm>
            <a:off x="3505200" y="2628900"/>
            <a:ext cx="53911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a=(-1)*0.6+1*0.5 + 1*0.4=0.3, </a:t>
            </a:r>
          </a:p>
          <a:p>
            <a:pPr eaLnBrk="1" hangingPunct="1"/>
            <a:r>
              <a:rPr lang="en-US" altLang="zh-TW" sz="1800">
                <a:ea typeface="新細明體" pitchFamily="18" charset="-120"/>
              </a:rPr>
              <a:t>Thus, y=1.  t=1, Correct  </a:t>
            </a:r>
          </a:p>
          <a:p>
            <a:pPr eaLnBrk="1" hangingPunct="1"/>
            <a:endParaRPr lang="sv-SE" altLang="zh-HK" sz="1800">
              <a:solidFill>
                <a:schemeClr val="folHlink"/>
              </a:solidFill>
              <a:ea typeface="新細明體" pitchFamily="18" charset="-120"/>
              <a:sym typeface="Symbol" pitchFamily="18" charset="2"/>
            </a:endParaRPr>
          </a:p>
        </p:txBody>
      </p:sp>
      <p:sp>
        <p:nvSpPr>
          <p:cNvPr id="24620" name="Line 44"/>
          <p:cNvSpPr>
            <a:spLocks noChangeShapeType="1"/>
          </p:cNvSpPr>
          <p:nvPr/>
        </p:nvSpPr>
        <p:spPr bwMode="auto">
          <a:xfrm>
            <a:off x="152400" y="3486150"/>
            <a:ext cx="457200" cy="0"/>
          </a:xfrm>
          <a:prstGeom prst="line">
            <a:avLst/>
          </a:prstGeom>
          <a:noFill/>
          <a:ln w="762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4621" name="Rectangle 45"/>
          <p:cNvSpPr>
            <a:spLocks noChangeArrowheads="1"/>
          </p:cNvSpPr>
          <p:nvPr/>
        </p:nvSpPr>
        <p:spPr bwMode="auto">
          <a:xfrm>
            <a:off x="762000" y="3886200"/>
            <a:ext cx="906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sv-SE" altLang="zh-HK">
                <a:solidFill>
                  <a:schemeClr val="folHlink"/>
                </a:solidFill>
                <a:latin typeface="Symbol" pitchFamily="18" charset="2"/>
                <a:ea typeface="新細明體" pitchFamily="18" charset="-120"/>
                <a:sym typeface="Symbol" pitchFamily="18" charset="2"/>
              </a:rPr>
              <a:t>a</a:t>
            </a:r>
            <a:r>
              <a:rPr lang="sv-SE" altLang="zh-HK">
                <a:solidFill>
                  <a:schemeClr val="folHlink"/>
                </a:solidFill>
                <a:ea typeface="新細明體" pitchFamily="18" charset="-120"/>
                <a:sym typeface="Symbol" pitchFamily="18" charset="2"/>
              </a:rPr>
              <a:t>: = 0.1</a:t>
            </a:r>
            <a:endParaRPr lang="zh-TW" altLang="en-US">
              <a:solidFill>
                <a:schemeClr val="folHlink"/>
              </a:solidFill>
              <a:ea typeface="新細明體" pitchFamily="18" charset="-120"/>
              <a:sym typeface="Symbol" pitchFamily="18" charset="2"/>
            </a:endParaRPr>
          </a:p>
        </p:txBody>
      </p:sp>
    </p:spTree>
    <p:extLst>
      <p:ext uri="{BB962C8B-B14F-4D97-AF65-F5344CB8AC3E}">
        <p14:creationId xmlns:p14="http://schemas.microsoft.com/office/powerpoint/2010/main" val="4210364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sv-SE" altLang="zh-HK">
                <a:ea typeface="新細明體" pitchFamily="18" charset="-120"/>
              </a:rPr>
              <a:t>Final Solution:</a:t>
            </a:r>
            <a:endParaRPr lang="en-US" altLang="zh-TW">
              <a:ea typeface="新細明體" pitchFamily="18" charset="-120"/>
            </a:endParaRPr>
          </a:p>
        </p:txBody>
      </p:sp>
      <p:sp>
        <p:nvSpPr>
          <p:cNvPr id="25603" name="Line 3"/>
          <p:cNvSpPr>
            <a:spLocks noChangeShapeType="1"/>
          </p:cNvSpPr>
          <p:nvPr/>
        </p:nvSpPr>
        <p:spPr bwMode="auto">
          <a:xfrm>
            <a:off x="1676400" y="1257300"/>
            <a:ext cx="0" cy="165735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5604" name="Line 4"/>
          <p:cNvSpPr>
            <a:spLocks noChangeShapeType="1"/>
          </p:cNvSpPr>
          <p:nvPr/>
        </p:nvSpPr>
        <p:spPr bwMode="auto">
          <a:xfrm flipH="1">
            <a:off x="762000" y="2286000"/>
            <a:ext cx="2438400" cy="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5605" name="Text Box 5"/>
          <p:cNvSpPr txBox="1">
            <a:spLocks noChangeArrowheads="1"/>
          </p:cNvSpPr>
          <p:nvPr/>
        </p:nvSpPr>
        <p:spPr bwMode="auto">
          <a:xfrm>
            <a:off x="2895600" y="1885950"/>
            <a:ext cx="3818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sz="1800">
                <a:ea typeface="新細明體" pitchFamily="18" charset="-120"/>
              </a:rPr>
              <a:t>x</a:t>
            </a:r>
            <a:r>
              <a:rPr lang="sv-SE" altLang="zh-HK" sz="1800" baseline="-25000">
                <a:ea typeface="新細明體" pitchFamily="18" charset="-120"/>
              </a:rPr>
              <a:t>1</a:t>
            </a:r>
            <a:endParaRPr lang="en-US" altLang="zh-TW" sz="1800" baseline="-25000">
              <a:ea typeface="新細明體" pitchFamily="18" charset="-120"/>
            </a:endParaRPr>
          </a:p>
        </p:txBody>
      </p:sp>
      <p:sp>
        <p:nvSpPr>
          <p:cNvPr id="25606" name="Text Box 6"/>
          <p:cNvSpPr txBox="1">
            <a:spLocks noChangeArrowheads="1"/>
          </p:cNvSpPr>
          <p:nvPr/>
        </p:nvSpPr>
        <p:spPr bwMode="auto">
          <a:xfrm>
            <a:off x="1752600" y="1143000"/>
            <a:ext cx="3818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sz="1800">
                <a:ea typeface="新細明體" pitchFamily="18" charset="-120"/>
              </a:rPr>
              <a:t>x</a:t>
            </a:r>
            <a:r>
              <a:rPr lang="sv-SE" altLang="zh-HK" sz="1800" baseline="-25000">
                <a:ea typeface="新細明體" pitchFamily="18" charset="-120"/>
              </a:rPr>
              <a:t>2</a:t>
            </a:r>
            <a:endParaRPr lang="en-US" altLang="zh-TW" sz="1800" baseline="-25000">
              <a:ea typeface="新細明體" pitchFamily="18" charset="-120"/>
            </a:endParaRPr>
          </a:p>
        </p:txBody>
      </p:sp>
      <p:sp>
        <p:nvSpPr>
          <p:cNvPr id="25607" name="Line 7"/>
          <p:cNvSpPr>
            <a:spLocks noChangeShapeType="1"/>
          </p:cNvSpPr>
          <p:nvPr/>
        </p:nvSpPr>
        <p:spPr bwMode="auto">
          <a:xfrm>
            <a:off x="1295400" y="1257300"/>
            <a:ext cx="2057400" cy="1371600"/>
          </a:xfrm>
          <a:prstGeom prst="line">
            <a:avLst/>
          </a:prstGeom>
          <a:noFill/>
          <a:ln w="571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5608" name="Oval 8"/>
          <p:cNvSpPr>
            <a:spLocks noChangeArrowheads="1"/>
          </p:cNvSpPr>
          <p:nvPr/>
        </p:nvSpPr>
        <p:spPr bwMode="auto">
          <a:xfrm>
            <a:off x="2286000" y="1657350"/>
            <a:ext cx="381000" cy="28575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a:ea typeface="新細明體" pitchFamily="18" charset="-120"/>
              </a:rPr>
              <a:t>1</a:t>
            </a:r>
          </a:p>
        </p:txBody>
      </p:sp>
      <p:sp>
        <p:nvSpPr>
          <p:cNvPr id="25609" name="Oval 9"/>
          <p:cNvSpPr>
            <a:spLocks noChangeArrowheads="1"/>
          </p:cNvSpPr>
          <p:nvPr/>
        </p:nvSpPr>
        <p:spPr bwMode="auto">
          <a:xfrm>
            <a:off x="1524000" y="1657350"/>
            <a:ext cx="381000" cy="28575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a:ea typeface="新細明體" pitchFamily="18" charset="-120"/>
              </a:rPr>
              <a:t>0</a:t>
            </a:r>
          </a:p>
        </p:txBody>
      </p:sp>
      <p:sp>
        <p:nvSpPr>
          <p:cNvPr id="25610" name="Oval 10"/>
          <p:cNvSpPr>
            <a:spLocks noChangeArrowheads="1"/>
          </p:cNvSpPr>
          <p:nvPr/>
        </p:nvSpPr>
        <p:spPr bwMode="auto">
          <a:xfrm>
            <a:off x="1524000" y="2114550"/>
            <a:ext cx="381000" cy="28575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a:ea typeface="新細明體" pitchFamily="18" charset="-120"/>
              </a:rPr>
              <a:t>0</a:t>
            </a:r>
          </a:p>
        </p:txBody>
      </p:sp>
      <p:sp>
        <p:nvSpPr>
          <p:cNvPr id="25611" name="Oval 11"/>
          <p:cNvSpPr>
            <a:spLocks noChangeArrowheads="1"/>
          </p:cNvSpPr>
          <p:nvPr/>
        </p:nvSpPr>
        <p:spPr bwMode="auto">
          <a:xfrm>
            <a:off x="2286000" y="2114550"/>
            <a:ext cx="381000" cy="28575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a:ea typeface="新細明體" pitchFamily="18" charset="-120"/>
              </a:rPr>
              <a:t>0</a:t>
            </a:r>
          </a:p>
        </p:txBody>
      </p:sp>
      <p:sp>
        <p:nvSpPr>
          <p:cNvPr id="25612" name="Text Box 12"/>
          <p:cNvSpPr txBox="1">
            <a:spLocks noChangeArrowheads="1"/>
          </p:cNvSpPr>
          <p:nvPr/>
        </p:nvSpPr>
        <p:spPr bwMode="auto">
          <a:xfrm>
            <a:off x="914400" y="2857500"/>
            <a:ext cx="14077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Logical AND</a:t>
            </a:r>
          </a:p>
        </p:txBody>
      </p:sp>
      <p:graphicFrame>
        <p:nvGraphicFramePr>
          <p:cNvPr id="155713" name="Group 65"/>
          <p:cNvGraphicFramePr>
            <a:graphicFrameLocks noGrp="1"/>
          </p:cNvGraphicFramePr>
          <p:nvPr/>
        </p:nvGraphicFramePr>
        <p:xfrm>
          <a:off x="457200" y="3200400"/>
          <a:ext cx="1752600" cy="1714500"/>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342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8000"/>
                          </a:solidFill>
                          <a:effectLst/>
                          <a:latin typeface="Tahoma" pitchFamily="34" charset="0"/>
                          <a:ea typeface="新細明體" pitchFamily="18" charset="-120"/>
                        </a:rPr>
                        <a:t>x</a:t>
                      </a:r>
                      <a:r>
                        <a:rPr kumimoji="0" lang="en-US" altLang="zh-TW" sz="1800" b="0" i="0" u="none" strike="noStrike" cap="none" normalizeH="0" baseline="-25000">
                          <a:ln>
                            <a:noFill/>
                          </a:ln>
                          <a:solidFill>
                            <a:srgbClr val="008000"/>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8000"/>
                          </a:solidFill>
                          <a:effectLst/>
                          <a:latin typeface="Tahoma" pitchFamily="34" charset="0"/>
                          <a:ea typeface="新細明體" pitchFamily="18" charset="-120"/>
                        </a:rPr>
                        <a:t>x</a:t>
                      </a:r>
                      <a:r>
                        <a:rPr kumimoji="0" lang="en-US" altLang="zh-TW" sz="1800" b="0" i="0" u="none" strike="noStrike" cap="none" normalizeH="0" baseline="-25000">
                          <a:ln>
                            <a:noFill/>
                          </a:ln>
                          <a:solidFill>
                            <a:srgbClr val="008000"/>
                          </a:solidFill>
                          <a:effectLst/>
                          <a:latin typeface="Tahoma" pitchFamily="34" charset="0"/>
                          <a:ea typeface="新細明體" pitchFamily="18" charset="-120"/>
                        </a:rPr>
                        <a:t>2</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633" name="Text Box 45"/>
          <p:cNvSpPr txBox="1">
            <a:spLocks noChangeArrowheads="1"/>
          </p:cNvSpPr>
          <p:nvPr/>
        </p:nvSpPr>
        <p:spPr bwMode="auto">
          <a:xfrm>
            <a:off x="228600" y="1257300"/>
            <a:ext cx="93166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w</a:t>
            </a:r>
            <a:r>
              <a:rPr lang="en-US" altLang="zh-TW" sz="1800" baseline="-25000">
                <a:ea typeface="新細明體" pitchFamily="18" charset="-120"/>
              </a:rPr>
              <a:t>1</a:t>
            </a:r>
            <a:r>
              <a:rPr lang="en-US" altLang="zh-TW" sz="1800">
                <a:ea typeface="新細明體" pitchFamily="18" charset="-120"/>
              </a:rPr>
              <a:t>=0.5</a:t>
            </a:r>
          </a:p>
          <a:p>
            <a:pPr eaLnBrk="1" hangingPunct="1"/>
            <a:r>
              <a:rPr lang="en-US" altLang="zh-TW" sz="1800">
                <a:ea typeface="新細明體" pitchFamily="18" charset="-120"/>
              </a:rPr>
              <a:t>w</a:t>
            </a:r>
            <a:r>
              <a:rPr lang="en-US" altLang="zh-TW" sz="1800" baseline="-25000">
                <a:ea typeface="新細明體" pitchFamily="18" charset="-120"/>
              </a:rPr>
              <a:t>2</a:t>
            </a:r>
            <a:r>
              <a:rPr lang="en-US" altLang="zh-TW" sz="1800">
                <a:ea typeface="新細明體" pitchFamily="18" charset="-120"/>
              </a:rPr>
              <a:t>=0.4</a:t>
            </a:r>
          </a:p>
          <a:p>
            <a:pPr eaLnBrk="1" hangingPunct="1"/>
            <a:r>
              <a:rPr lang="en-US" altLang="zh-TW" sz="1800">
                <a:ea typeface="新細明體" pitchFamily="18" charset="-120"/>
              </a:rPr>
              <a:t>w</a:t>
            </a:r>
            <a:r>
              <a:rPr lang="en-US" altLang="zh-TW" sz="1800" baseline="-25000">
                <a:ea typeface="新細明體" pitchFamily="18" charset="-120"/>
              </a:rPr>
              <a:t>0</a:t>
            </a:r>
            <a:r>
              <a:rPr lang="en-US" altLang="zh-TW" sz="1800">
                <a:ea typeface="新細明體" pitchFamily="18" charset="-120"/>
              </a:rPr>
              <a:t>=0.6</a:t>
            </a:r>
          </a:p>
        </p:txBody>
      </p:sp>
      <p:sp>
        <p:nvSpPr>
          <p:cNvPr id="25634" name="Text Box 46"/>
          <p:cNvSpPr txBox="1">
            <a:spLocks noChangeArrowheads="1"/>
          </p:cNvSpPr>
          <p:nvPr/>
        </p:nvSpPr>
        <p:spPr bwMode="auto">
          <a:xfrm>
            <a:off x="3733801" y="1996678"/>
            <a:ext cx="43364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3200">
                <a:ea typeface="新細明體" pitchFamily="18" charset="-120"/>
              </a:rPr>
              <a:t>a= </a:t>
            </a:r>
            <a:r>
              <a:rPr lang="en-US" altLang="zh-TW" sz="3600">
                <a:ea typeface="新細明體" pitchFamily="18" charset="-120"/>
                <a:sym typeface="Symbol" pitchFamily="18" charset="2"/>
              </a:rPr>
              <a:t>0.5</a:t>
            </a:r>
            <a:r>
              <a:rPr lang="en-US" altLang="zh-TW" sz="3600" i="1">
                <a:solidFill>
                  <a:srgbClr val="008000"/>
                </a:solidFill>
                <a:ea typeface="新細明體" pitchFamily="18" charset="-120"/>
                <a:sym typeface="Symbol" pitchFamily="18" charset="2"/>
              </a:rPr>
              <a:t>x</a:t>
            </a:r>
            <a:r>
              <a:rPr lang="en-US" altLang="zh-TW" sz="3600" i="1" baseline="-25000">
                <a:solidFill>
                  <a:srgbClr val="008000"/>
                </a:solidFill>
                <a:ea typeface="新細明體" pitchFamily="18" charset="-120"/>
                <a:sym typeface="Symbol" pitchFamily="18" charset="2"/>
              </a:rPr>
              <a:t>1</a:t>
            </a:r>
            <a:r>
              <a:rPr lang="en-US" altLang="zh-TW" sz="3600">
                <a:ea typeface="新細明體" pitchFamily="18" charset="-120"/>
                <a:sym typeface="Symbol" pitchFamily="18" charset="2"/>
              </a:rPr>
              <a:t>+0.4*</a:t>
            </a:r>
            <a:r>
              <a:rPr lang="en-US" altLang="zh-TW" sz="3600" i="1">
                <a:solidFill>
                  <a:srgbClr val="008000"/>
                </a:solidFill>
                <a:ea typeface="新細明體" pitchFamily="18" charset="-120"/>
                <a:sym typeface="Symbol" pitchFamily="18" charset="2"/>
              </a:rPr>
              <a:t>x</a:t>
            </a:r>
            <a:r>
              <a:rPr lang="en-US" altLang="zh-TW" sz="1800" i="1">
                <a:solidFill>
                  <a:srgbClr val="008000"/>
                </a:solidFill>
                <a:ea typeface="新細明體" pitchFamily="18" charset="-120"/>
                <a:sym typeface="Symbol" pitchFamily="18" charset="2"/>
              </a:rPr>
              <a:t>2 </a:t>
            </a:r>
            <a:r>
              <a:rPr lang="en-US" altLang="zh-TW" sz="3600">
                <a:ea typeface="新細明體" pitchFamily="18" charset="-120"/>
                <a:sym typeface="Symbol" pitchFamily="18" charset="2"/>
              </a:rPr>
              <a:t>-0.6</a:t>
            </a:r>
            <a:endParaRPr lang="en-US" altLang="zh-TW" sz="1800">
              <a:ea typeface="新細明體" pitchFamily="18" charset="-120"/>
            </a:endParaRPr>
          </a:p>
        </p:txBody>
      </p:sp>
      <p:sp>
        <p:nvSpPr>
          <p:cNvPr id="25635" name="Text Box 47"/>
          <p:cNvSpPr txBox="1">
            <a:spLocks noChangeArrowheads="1"/>
          </p:cNvSpPr>
          <p:nvPr/>
        </p:nvSpPr>
        <p:spPr bwMode="auto">
          <a:xfrm>
            <a:off x="4800600" y="2571750"/>
            <a:ext cx="48768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marL="342900" indent="-342900" eaLnBrk="1" hangingPunct="1">
              <a:spcBef>
                <a:spcPct val="20000"/>
              </a:spcBef>
              <a:buClr>
                <a:schemeClr val="folHlink"/>
              </a:buClr>
              <a:buSzPct val="60000"/>
              <a:buFont typeface="Wingdings" pitchFamily="2" charset="2"/>
              <a:buNone/>
            </a:pPr>
            <a:r>
              <a:rPr lang="zh-TW" altLang="sv-SE">
                <a:ea typeface="新細明體" pitchFamily="18" charset="-120"/>
              </a:rPr>
              <a:t>              </a:t>
            </a:r>
            <a:r>
              <a:rPr lang="sv-SE" altLang="zh-TW">
                <a:ea typeface="新細明體" pitchFamily="18" charset="-120"/>
              </a:rPr>
              <a:t>1 if </a:t>
            </a:r>
            <a:r>
              <a:rPr lang="en-US" altLang="zh-TW" sz="3200">
                <a:ea typeface="新細明體" pitchFamily="18" charset="-120"/>
              </a:rPr>
              <a:t>a</a:t>
            </a:r>
            <a:r>
              <a:rPr lang="sv-SE" altLang="zh-TW" baseline="-25000">
                <a:ea typeface="新細明體" pitchFamily="18" charset="-120"/>
              </a:rPr>
              <a:t> </a:t>
            </a:r>
            <a:r>
              <a:rPr lang="sv-SE" altLang="zh-TW" sz="3200">
                <a:ea typeface="新細明體" pitchFamily="18" charset="-120"/>
                <a:sym typeface="Symbol" pitchFamily="18" charset="2"/>
              </a:rPr>
              <a:t></a:t>
            </a:r>
            <a:r>
              <a:rPr lang="sv-SE" altLang="zh-TW" sz="3200">
                <a:ea typeface="新細明體" pitchFamily="18" charset="-120"/>
              </a:rPr>
              <a:t> </a:t>
            </a:r>
            <a:r>
              <a:rPr lang="sv-SE" altLang="zh-TW" sz="3200">
                <a:latin typeface="Symbol" pitchFamily="18" charset="2"/>
                <a:ea typeface="新細明體" pitchFamily="18" charset="-120"/>
              </a:rPr>
              <a:t>0</a:t>
            </a:r>
            <a:endParaRPr lang="en-US" altLang="zh-TW" sz="3200">
              <a:latin typeface="Symbol" pitchFamily="18" charset="2"/>
              <a:ea typeface="新細明體" pitchFamily="18" charset="-120"/>
            </a:endParaRPr>
          </a:p>
          <a:p>
            <a:pPr marL="342900" indent="-342900" eaLnBrk="1" hangingPunct="1">
              <a:spcBef>
                <a:spcPct val="20000"/>
              </a:spcBef>
              <a:buClr>
                <a:schemeClr val="folHlink"/>
              </a:buClr>
              <a:buSzPct val="60000"/>
              <a:buFont typeface="Wingdings" pitchFamily="2" charset="2"/>
              <a:buNone/>
            </a:pPr>
            <a:r>
              <a:rPr lang="sv-SE" altLang="zh-TW">
                <a:ea typeface="新細明體" pitchFamily="18" charset="-120"/>
              </a:rPr>
              <a:t>y=</a:t>
            </a:r>
          </a:p>
          <a:p>
            <a:pPr marL="342900" indent="-342900" eaLnBrk="1" hangingPunct="1">
              <a:spcBef>
                <a:spcPct val="20000"/>
              </a:spcBef>
              <a:buClr>
                <a:schemeClr val="folHlink"/>
              </a:buClr>
              <a:buSzPct val="60000"/>
              <a:buFont typeface="Wingdings" pitchFamily="2" charset="2"/>
              <a:buNone/>
            </a:pPr>
            <a:r>
              <a:rPr lang="sv-SE" altLang="zh-TW">
                <a:ea typeface="新細明體" pitchFamily="18" charset="-120"/>
              </a:rPr>
              <a:t>             0 if </a:t>
            </a:r>
            <a:r>
              <a:rPr lang="sv-SE" altLang="zh-TW" sz="3200">
                <a:ea typeface="新細明體" pitchFamily="18" charset="-120"/>
              </a:rPr>
              <a:t>a</a:t>
            </a:r>
            <a:r>
              <a:rPr lang="sv-SE" altLang="zh-TW">
                <a:ea typeface="新細明體" pitchFamily="18" charset="-120"/>
              </a:rPr>
              <a:t> </a:t>
            </a:r>
            <a:r>
              <a:rPr lang="sv-SE" altLang="zh-TW" sz="3200">
                <a:ea typeface="新細明體" pitchFamily="18" charset="-120"/>
              </a:rPr>
              <a:t>&lt;</a:t>
            </a:r>
            <a:r>
              <a:rPr lang="sv-SE" altLang="zh-TW" sz="3200">
                <a:latin typeface="Symbol" pitchFamily="18" charset="2"/>
                <a:ea typeface="新細明體" pitchFamily="18" charset="-120"/>
              </a:rPr>
              <a:t>0</a:t>
            </a:r>
            <a:endParaRPr lang="en-US" altLang="zh-TW" sz="3200">
              <a:ea typeface="新細明體" pitchFamily="18" charset="-120"/>
            </a:endParaRPr>
          </a:p>
        </p:txBody>
      </p:sp>
      <p:sp>
        <p:nvSpPr>
          <p:cNvPr id="25636" name="Text Box 48"/>
          <p:cNvSpPr txBox="1">
            <a:spLocks noChangeArrowheads="1"/>
          </p:cNvSpPr>
          <p:nvPr/>
        </p:nvSpPr>
        <p:spPr bwMode="auto">
          <a:xfrm>
            <a:off x="5562600" y="2743201"/>
            <a:ext cx="685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TW" sz="6000">
                <a:ea typeface="新細明體" pitchFamily="18" charset="-120"/>
              </a:rPr>
              <a:t>{</a:t>
            </a:r>
            <a:endParaRPr lang="en-US" altLang="zh-TW" sz="6000">
              <a:ea typeface="新細明體" pitchFamily="18" charset="-120"/>
            </a:endParaRPr>
          </a:p>
        </p:txBody>
      </p:sp>
      <p:graphicFrame>
        <p:nvGraphicFramePr>
          <p:cNvPr id="155697" name="Group 49"/>
          <p:cNvGraphicFramePr>
            <a:graphicFrameLocks noGrp="1"/>
          </p:cNvGraphicFramePr>
          <p:nvPr>
            <p:ph idx="1"/>
          </p:nvPr>
        </p:nvGraphicFramePr>
        <p:xfrm>
          <a:off x="2514600" y="3200400"/>
          <a:ext cx="420688" cy="1714500"/>
        </p:xfrm>
        <a:graphic>
          <a:graphicData uri="http://schemas.openxmlformats.org/drawingml/2006/table">
            <a:tbl>
              <a:tblPr/>
              <a:tblGrid>
                <a:gridCol w="420688">
                  <a:extLst>
                    <a:ext uri="{9D8B030D-6E8A-4147-A177-3AD203B41FA5}">
                      <a16:colId xmlns:a16="http://schemas.microsoft.com/office/drawing/2014/main" val="20000"/>
                    </a:ext>
                  </a:extLst>
                </a:gridCol>
              </a:tblGrid>
              <a:tr h="342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y</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Rectangle 1"/>
          <p:cNvSpPr/>
          <p:nvPr/>
        </p:nvSpPr>
        <p:spPr>
          <a:xfrm>
            <a:off x="4439592" y="2387084"/>
            <a:ext cx="264816" cy="369332"/>
          </a:xfrm>
          <a:prstGeom prst="rect">
            <a:avLst/>
          </a:prstGeom>
        </p:spPr>
        <p:txBody>
          <a:bodyPr wrap="none">
            <a:spAutoFit/>
          </a:bodyPr>
          <a:lstStyle/>
          <a:p>
            <a:r>
              <a:rPr lang="sv-SE" altLang="zh-HK" baseline="30000" dirty="0">
                <a:ea typeface="新細明體" pitchFamily="18" charset="-120"/>
                <a:sym typeface="Symbol" pitchFamily="18" charset="2"/>
              </a:rPr>
              <a:t>n</a:t>
            </a:r>
            <a:endParaRPr lang="en-IN" dirty="0"/>
          </a:p>
        </p:txBody>
      </p:sp>
    </p:spTree>
    <p:extLst>
      <p:ext uri="{BB962C8B-B14F-4D97-AF65-F5344CB8AC3E}">
        <p14:creationId xmlns:p14="http://schemas.microsoft.com/office/powerpoint/2010/main" val="3207936430"/>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altLang="zh-TW" sz="3200" dirty="0">
                <a:solidFill>
                  <a:schemeClr val="accent1">
                    <a:lumMod val="75000"/>
                  </a:schemeClr>
                </a:solidFill>
                <a:ea typeface="新細明體" pitchFamily="18" charset="-120"/>
              </a:rPr>
              <a:t>Example: TRY THIS FOR OR FUNCTION</a:t>
            </a:r>
          </a:p>
        </p:txBody>
      </p:sp>
      <p:graphicFrame>
        <p:nvGraphicFramePr>
          <p:cNvPr id="151555" name="Group 3"/>
          <p:cNvGraphicFramePr>
            <a:graphicFrameLocks noGrp="1"/>
          </p:cNvGraphicFramePr>
          <p:nvPr>
            <p:ph sz="half" idx="1"/>
            <p:extLst>
              <p:ext uri="{D42A27DB-BD31-4B8C-83A1-F6EECF244321}">
                <p14:modId xmlns:p14="http://schemas.microsoft.com/office/powerpoint/2010/main" val="2503773643"/>
              </p:ext>
            </p:extLst>
          </p:nvPr>
        </p:nvGraphicFramePr>
        <p:xfrm>
          <a:off x="685800" y="1485901"/>
          <a:ext cx="1752600" cy="2243140"/>
        </p:xfrm>
        <a:graphic>
          <a:graphicData uri="http://schemas.openxmlformats.org/drawingml/2006/table">
            <a:tbl>
              <a:tblPr/>
              <a:tblGrid>
                <a:gridCol w="58420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tblGrid>
              <a:tr h="461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dirty="0">
                          <a:ln>
                            <a:noFill/>
                          </a:ln>
                          <a:solidFill>
                            <a:schemeClr val="tx1"/>
                          </a:solidFill>
                          <a:effectLst/>
                          <a:latin typeface="Tahoma" pitchFamily="34" charset="0"/>
                          <a:ea typeface="新細明體" pitchFamily="18" charset="-120"/>
                        </a:rPr>
                        <a:t>x</a:t>
                      </a:r>
                      <a:r>
                        <a:rPr kumimoji="0" lang="en-US" altLang="zh-TW" sz="1800" b="0" i="0" u="none" strike="noStrike" cap="none" normalizeH="0" baseline="-25000" dirty="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x</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2</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52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648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dirty="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52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dirty="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1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1</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1581" name="Group 29"/>
          <p:cNvGraphicFramePr>
            <a:graphicFrameLocks noGrp="1"/>
          </p:cNvGraphicFramePr>
          <p:nvPr>
            <p:ph sz="half" idx="2"/>
            <p:extLst>
              <p:ext uri="{D42A27DB-BD31-4B8C-83A1-F6EECF244321}">
                <p14:modId xmlns:p14="http://schemas.microsoft.com/office/powerpoint/2010/main" val="400071401"/>
              </p:ext>
            </p:extLst>
          </p:nvPr>
        </p:nvGraphicFramePr>
        <p:xfrm>
          <a:off x="3581400" y="1371600"/>
          <a:ext cx="3810000" cy="1289451"/>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6720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dirty="0">
                          <a:ln>
                            <a:noFill/>
                          </a:ln>
                          <a:solidFill>
                            <a:schemeClr val="tx1"/>
                          </a:solidFill>
                          <a:effectLst/>
                          <a:latin typeface="Tahoma" pitchFamily="34" charset="0"/>
                          <a:ea typeface="新細明體" pitchFamily="18" charset="-120"/>
                        </a:rPr>
                        <a:t>W</a:t>
                      </a:r>
                      <a:r>
                        <a:rPr kumimoji="0" lang="en-US" altLang="zh-TW" sz="1800" b="0" i="0" u="none" strike="noStrike" cap="none" normalizeH="0" baseline="-25000" dirty="0">
                          <a:ln>
                            <a:noFill/>
                          </a:ln>
                          <a:solidFill>
                            <a:schemeClr val="tx1"/>
                          </a:solidFill>
                          <a:effectLst/>
                          <a:latin typeface="Tahoma" pitchFamily="34" charset="0"/>
                          <a:ea typeface="新細明體" pitchFamily="18" charset="-120"/>
                        </a:rPr>
                        <a:t>0</a:t>
                      </a:r>
                    </a:p>
                  </a:txBody>
                  <a:tcPr marT="34263" marB="3426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W</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1</a:t>
                      </a:r>
                    </a:p>
                  </a:txBody>
                  <a:tcPr marT="34263" marB="3426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Tahoma" pitchFamily="34" charset="0"/>
                          <a:ea typeface="新細明體" pitchFamily="18" charset="-120"/>
                        </a:rPr>
                        <a:t>W</a:t>
                      </a:r>
                      <a:r>
                        <a:rPr kumimoji="0" lang="en-US" altLang="zh-TW" sz="1800" b="0" i="0" u="none" strike="noStrike" cap="none" normalizeH="0" baseline="-25000">
                          <a:ln>
                            <a:noFill/>
                          </a:ln>
                          <a:solidFill>
                            <a:schemeClr val="tx1"/>
                          </a:solidFill>
                          <a:effectLst/>
                          <a:latin typeface="Tahoma" pitchFamily="34" charset="0"/>
                          <a:ea typeface="新細明體" pitchFamily="18" charset="-120"/>
                        </a:rPr>
                        <a:t>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TW" sz="1800" b="0" i="0" u="none" strike="noStrike" cap="none" normalizeH="0" baseline="0">
                        <a:ln>
                          <a:noFill/>
                        </a:ln>
                        <a:solidFill>
                          <a:schemeClr val="tx1"/>
                        </a:solidFill>
                        <a:effectLst/>
                        <a:latin typeface="Tahoma" pitchFamily="34" charset="0"/>
                        <a:ea typeface="新細明體" pitchFamily="18" charset="-120"/>
                      </a:endParaRPr>
                    </a:p>
                  </a:txBody>
                  <a:tcPr marT="34263" marB="3426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742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dirty="0">
                          <a:ln>
                            <a:noFill/>
                          </a:ln>
                          <a:solidFill>
                            <a:schemeClr val="tx1"/>
                          </a:solidFill>
                          <a:effectLst/>
                          <a:latin typeface="Tahoma" pitchFamily="34" charset="0"/>
                          <a:ea typeface="新細明體" pitchFamily="18" charset="-120"/>
                        </a:rPr>
                        <a:t>-0.5</a:t>
                      </a:r>
                    </a:p>
                  </a:txBody>
                  <a:tcPr marT="34263" marB="3426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dirty="0">
                          <a:ln>
                            <a:noFill/>
                          </a:ln>
                          <a:solidFill>
                            <a:schemeClr val="tx1"/>
                          </a:solidFill>
                          <a:effectLst/>
                          <a:latin typeface="Tahoma" pitchFamily="34" charset="0"/>
                          <a:ea typeface="新細明體" pitchFamily="18" charset="-120"/>
                        </a:rPr>
                        <a:t>-0.5</a:t>
                      </a:r>
                    </a:p>
                  </a:txBody>
                  <a:tcPr marT="34263" marB="3426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dirty="0">
                          <a:ln>
                            <a:noFill/>
                          </a:ln>
                          <a:solidFill>
                            <a:schemeClr val="tx1"/>
                          </a:solidFill>
                          <a:effectLst/>
                          <a:latin typeface="Tahoma" pitchFamily="34" charset="0"/>
                          <a:ea typeface="新細明體" pitchFamily="18" charset="-120"/>
                        </a:rPr>
                        <a:t>-0.5</a:t>
                      </a:r>
                    </a:p>
                  </a:txBody>
                  <a:tcPr marT="34263" marB="3426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1548" name="Line 44"/>
          <p:cNvSpPr>
            <a:spLocks noChangeShapeType="1"/>
          </p:cNvSpPr>
          <p:nvPr/>
        </p:nvSpPr>
        <p:spPr bwMode="auto">
          <a:xfrm>
            <a:off x="228600" y="2228850"/>
            <a:ext cx="457200" cy="0"/>
          </a:xfrm>
          <a:prstGeom prst="line">
            <a:avLst/>
          </a:prstGeom>
          <a:noFill/>
          <a:ln w="762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49" name="Rectangle 45"/>
          <p:cNvSpPr>
            <a:spLocks noChangeArrowheads="1"/>
          </p:cNvSpPr>
          <p:nvPr/>
        </p:nvSpPr>
        <p:spPr bwMode="auto">
          <a:xfrm>
            <a:off x="762000" y="3886200"/>
            <a:ext cx="906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sv-SE" altLang="zh-HK">
                <a:solidFill>
                  <a:schemeClr val="folHlink"/>
                </a:solidFill>
                <a:latin typeface="Symbol" pitchFamily="18" charset="2"/>
                <a:ea typeface="新細明體" pitchFamily="18" charset="-120"/>
                <a:sym typeface="Symbol" pitchFamily="18" charset="2"/>
              </a:rPr>
              <a:t>a</a:t>
            </a:r>
            <a:r>
              <a:rPr lang="sv-SE" altLang="zh-HK">
                <a:solidFill>
                  <a:schemeClr val="folHlink"/>
                </a:solidFill>
                <a:ea typeface="新細明體" pitchFamily="18" charset="-120"/>
                <a:sym typeface="Symbol" pitchFamily="18" charset="2"/>
              </a:rPr>
              <a:t>: = 0.1</a:t>
            </a:r>
            <a:endParaRPr lang="zh-TW" altLang="en-US">
              <a:solidFill>
                <a:schemeClr val="folHlink"/>
              </a:solidFill>
              <a:ea typeface="新細明體" pitchFamily="18" charset="-120"/>
              <a:sym typeface="Symbol" pitchFamily="18" charset="2"/>
            </a:endParaRPr>
          </a:p>
        </p:txBody>
      </p:sp>
      <p:sp>
        <p:nvSpPr>
          <p:cNvPr id="2" name="Rectangle 1"/>
          <p:cNvSpPr/>
          <p:nvPr/>
        </p:nvSpPr>
        <p:spPr>
          <a:xfrm>
            <a:off x="4326580" y="3019093"/>
            <a:ext cx="1189621" cy="400110"/>
          </a:xfrm>
          <a:prstGeom prst="rect">
            <a:avLst/>
          </a:prstGeom>
        </p:spPr>
        <p:txBody>
          <a:bodyPr wrap="none">
            <a:spAutoFit/>
          </a:bodyPr>
          <a:lstStyle/>
          <a:p>
            <a:r>
              <a:rPr lang="en-US" altLang="zh-TW" sz="2000" b="1" dirty="0">
                <a:solidFill>
                  <a:schemeClr val="accent1">
                    <a:lumMod val="75000"/>
                  </a:schemeClr>
                </a:solidFill>
                <a:ea typeface="新細明體" pitchFamily="18" charset="-120"/>
              </a:rPr>
              <a:t>Let x0 = 1</a:t>
            </a:r>
            <a:endParaRPr lang="en-IN" sz="2000" b="1" dirty="0"/>
          </a:p>
        </p:txBody>
      </p:sp>
    </p:spTree>
    <p:extLst>
      <p:ext uri="{BB962C8B-B14F-4D97-AF65-F5344CB8AC3E}">
        <p14:creationId xmlns:p14="http://schemas.microsoft.com/office/powerpoint/2010/main" val="211707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19269AD-158B-497F-8ADD-0000B28AEE8F}"/>
              </a:ext>
            </a:extLst>
          </p:cNvPr>
          <p:cNvPicPr>
            <a:picLocks noChangeAspect="1"/>
          </p:cNvPicPr>
          <p:nvPr/>
        </p:nvPicPr>
        <p:blipFill>
          <a:blip r:embed="rId3"/>
          <a:stretch>
            <a:fillRect/>
          </a:stretch>
        </p:blipFill>
        <p:spPr>
          <a:xfrm>
            <a:off x="8137458" y="0"/>
            <a:ext cx="1006542" cy="1006542"/>
          </a:xfrm>
          <a:prstGeom prst="rect">
            <a:avLst/>
          </a:prstGeom>
        </p:spPr>
      </p:pic>
      <p:sp>
        <p:nvSpPr>
          <p:cNvPr id="3" name="TextBox 2"/>
          <p:cNvSpPr txBox="1"/>
          <p:nvPr/>
        </p:nvSpPr>
        <p:spPr>
          <a:xfrm>
            <a:off x="699247" y="503271"/>
            <a:ext cx="6629400" cy="584775"/>
          </a:xfrm>
          <a:prstGeom prst="rect">
            <a:avLst/>
          </a:prstGeom>
          <a:noFill/>
        </p:spPr>
        <p:txBody>
          <a:bodyPr wrap="square" rtlCol="0">
            <a:spAutoFit/>
          </a:bodyPr>
          <a:lstStyle/>
          <a:p>
            <a:pPr algn="ctr"/>
            <a:r>
              <a:rPr lang="en-US" sz="3200" dirty="0">
                <a:solidFill>
                  <a:schemeClr val="accent1">
                    <a:lumMod val="75000"/>
                  </a:schemeClr>
                </a:solidFill>
              </a:rPr>
              <a:t>PERCEPTRON</a:t>
            </a:r>
            <a:endParaRPr lang="en-IN" sz="3200" dirty="0">
              <a:solidFill>
                <a:schemeClr val="accent1">
                  <a:lumMod val="75000"/>
                </a:schemeClr>
              </a:solidFill>
            </a:endParaRPr>
          </a:p>
        </p:txBody>
      </p:sp>
      <p:sp>
        <p:nvSpPr>
          <p:cNvPr id="4" name="Rectangle 3"/>
          <p:cNvSpPr/>
          <p:nvPr/>
        </p:nvSpPr>
        <p:spPr>
          <a:xfrm>
            <a:off x="699247" y="1417588"/>
            <a:ext cx="7059706" cy="2677656"/>
          </a:xfrm>
          <a:prstGeom prst="rect">
            <a:avLst/>
          </a:prstGeom>
        </p:spPr>
        <p:txBody>
          <a:bodyPr wrap="square">
            <a:spAutoFit/>
          </a:bodyPr>
          <a:lstStyle/>
          <a:p>
            <a:pPr marL="342900" indent="-342900" algn="just">
              <a:buFont typeface="Arial" pitchFamily="34" charset="0"/>
              <a:buChar char="•"/>
            </a:pPr>
            <a:r>
              <a:rPr lang="en-US" sz="2400" b="1" dirty="0"/>
              <a:t>The perceptron</a:t>
            </a:r>
            <a:r>
              <a:rPr lang="en-US" sz="2400" dirty="0"/>
              <a:t> is a classification algorithm. Specifically, it works as a linear binary classifier. It was invented in the late 1950s by Frank Rosenblatt.</a:t>
            </a:r>
          </a:p>
          <a:p>
            <a:pPr marL="342900" indent="-342900" algn="just">
              <a:buFont typeface="Arial" pitchFamily="34" charset="0"/>
              <a:buChar char="•"/>
            </a:pPr>
            <a:r>
              <a:rPr lang="en-US" sz="2400" dirty="0"/>
              <a:t>The perceptron basically works as a threshold function — non-negative outputs are put into one class while negative ones are put into the other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sv-SE" altLang="zh-HK" sz="4000" dirty="0">
                <a:ea typeface="新細明體" pitchFamily="18" charset="-120"/>
              </a:rPr>
              <a:t>Perceptrons:</a:t>
            </a:r>
            <a:endParaRPr lang="en-US" altLang="zh-TW" sz="4000" dirty="0">
              <a:ea typeface="新細明體" pitchFamily="18" charset="-120"/>
            </a:endParaRPr>
          </a:p>
        </p:txBody>
      </p:sp>
      <p:sp>
        <p:nvSpPr>
          <p:cNvPr id="12291" name="Oval 3"/>
          <p:cNvSpPr>
            <a:spLocks noChangeArrowheads="1"/>
          </p:cNvSpPr>
          <p:nvPr/>
        </p:nvSpPr>
        <p:spPr bwMode="auto">
          <a:xfrm>
            <a:off x="1981200" y="2628900"/>
            <a:ext cx="9144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HK" altLang="en-US">
              <a:ea typeface="新細明體" pitchFamily="18" charset="-120"/>
            </a:endParaRPr>
          </a:p>
        </p:txBody>
      </p:sp>
      <p:sp>
        <p:nvSpPr>
          <p:cNvPr id="12292" name="Text Box 4"/>
          <p:cNvSpPr txBox="1">
            <a:spLocks noChangeArrowheads="1"/>
          </p:cNvSpPr>
          <p:nvPr/>
        </p:nvSpPr>
        <p:spPr bwMode="auto">
          <a:xfrm>
            <a:off x="2209800" y="2647950"/>
            <a:ext cx="51809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zh-TW" altLang="en-US" sz="4400">
                <a:ea typeface="新細明體" pitchFamily="18" charset="-120"/>
                <a:sym typeface="Symbol" pitchFamily="18" charset="2"/>
              </a:rPr>
              <a:t></a:t>
            </a:r>
            <a:endParaRPr lang="zh-TW" altLang="en-US" sz="4400">
              <a:ea typeface="新細明體" pitchFamily="18" charset="-120"/>
            </a:endParaRPr>
          </a:p>
        </p:txBody>
      </p:sp>
      <p:grpSp>
        <p:nvGrpSpPr>
          <p:cNvPr id="12293" name="Group 5"/>
          <p:cNvGrpSpPr>
            <a:grpSpLocks/>
          </p:cNvGrpSpPr>
          <p:nvPr/>
        </p:nvGrpSpPr>
        <p:grpSpPr bwMode="auto">
          <a:xfrm>
            <a:off x="457200" y="2057399"/>
            <a:ext cx="533400" cy="522684"/>
            <a:chOff x="288" y="1728"/>
            <a:chExt cx="336" cy="439"/>
          </a:xfrm>
        </p:grpSpPr>
        <p:sp>
          <p:nvSpPr>
            <p:cNvPr id="12325" name="Oval 6"/>
            <p:cNvSpPr>
              <a:spLocks noChangeArrowheads="1"/>
            </p:cNvSpPr>
            <p:nvPr/>
          </p:nvSpPr>
          <p:spPr bwMode="auto">
            <a:xfrm>
              <a:off x="288" y="1776"/>
              <a:ext cx="336" cy="336"/>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HK" altLang="en-US">
                <a:ea typeface="新細明體" pitchFamily="18" charset="-120"/>
              </a:endParaRPr>
            </a:p>
          </p:txBody>
        </p:sp>
        <p:sp>
          <p:nvSpPr>
            <p:cNvPr id="12326" name="Text Box 7"/>
            <p:cNvSpPr txBox="1">
              <a:spLocks noChangeArrowheads="1"/>
            </p:cNvSpPr>
            <p:nvPr/>
          </p:nvSpPr>
          <p:spPr bwMode="auto">
            <a:xfrm>
              <a:off x="288" y="1728"/>
              <a:ext cx="311"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a:ea typeface="新細明體" pitchFamily="18" charset="-120"/>
                </a:rPr>
                <a:t>x</a:t>
              </a:r>
              <a:r>
                <a:rPr lang="sv-SE" altLang="zh-HK" baseline="-25000">
                  <a:ea typeface="新細明體" pitchFamily="18" charset="-120"/>
                </a:rPr>
                <a:t>1</a:t>
              </a:r>
              <a:endParaRPr lang="en-US" altLang="zh-TW" baseline="-25000">
                <a:ea typeface="新細明體" pitchFamily="18" charset="-120"/>
              </a:endParaRPr>
            </a:p>
          </p:txBody>
        </p:sp>
      </p:grpSp>
      <p:grpSp>
        <p:nvGrpSpPr>
          <p:cNvPr id="12294" name="Group 8"/>
          <p:cNvGrpSpPr>
            <a:grpSpLocks/>
          </p:cNvGrpSpPr>
          <p:nvPr/>
        </p:nvGrpSpPr>
        <p:grpSpPr bwMode="auto">
          <a:xfrm>
            <a:off x="457200" y="2686049"/>
            <a:ext cx="533400" cy="522684"/>
            <a:chOff x="288" y="1728"/>
            <a:chExt cx="336" cy="439"/>
          </a:xfrm>
        </p:grpSpPr>
        <p:sp>
          <p:nvSpPr>
            <p:cNvPr id="12323" name="Oval 9"/>
            <p:cNvSpPr>
              <a:spLocks noChangeArrowheads="1"/>
            </p:cNvSpPr>
            <p:nvPr/>
          </p:nvSpPr>
          <p:spPr bwMode="auto">
            <a:xfrm>
              <a:off x="288" y="1776"/>
              <a:ext cx="336" cy="336"/>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HK" altLang="en-US">
                <a:ea typeface="新細明體" pitchFamily="18" charset="-120"/>
              </a:endParaRPr>
            </a:p>
          </p:txBody>
        </p:sp>
        <p:sp>
          <p:nvSpPr>
            <p:cNvPr id="12324" name="Text Box 10"/>
            <p:cNvSpPr txBox="1">
              <a:spLocks noChangeArrowheads="1"/>
            </p:cNvSpPr>
            <p:nvPr/>
          </p:nvSpPr>
          <p:spPr bwMode="auto">
            <a:xfrm>
              <a:off x="288" y="1728"/>
              <a:ext cx="311"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a:ea typeface="新細明體" pitchFamily="18" charset="-120"/>
                </a:rPr>
                <a:t>x</a:t>
              </a:r>
              <a:r>
                <a:rPr lang="sv-SE" altLang="zh-HK" baseline="-25000">
                  <a:ea typeface="新細明體" pitchFamily="18" charset="-120"/>
                </a:rPr>
                <a:t>2</a:t>
              </a:r>
              <a:endParaRPr lang="en-US" altLang="zh-TW" baseline="-25000">
                <a:ea typeface="新細明體" pitchFamily="18" charset="-120"/>
              </a:endParaRPr>
            </a:p>
          </p:txBody>
        </p:sp>
      </p:grpSp>
      <p:grpSp>
        <p:nvGrpSpPr>
          <p:cNvPr id="12295" name="Group 11"/>
          <p:cNvGrpSpPr>
            <a:grpSpLocks/>
          </p:cNvGrpSpPr>
          <p:nvPr/>
        </p:nvGrpSpPr>
        <p:grpSpPr bwMode="auto">
          <a:xfrm>
            <a:off x="457200" y="3771899"/>
            <a:ext cx="533400" cy="522684"/>
            <a:chOff x="288" y="1728"/>
            <a:chExt cx="336" cy="439"/>
          </a:xfrm>
        </p:grpSpPr>
        <p:sp>
          <p:nvSpPr>
            <p:cNvPr id="12321" name="Oval 12"/>
            <p:cNvSpPr>
              <a:spLocks noChangeArrowheads="1"/>
            </p:cNvSpPr>
            <p:nvPr/>
          </p:nvSpPr>
          <p:spPr bwMode="auto">
            <a:xfrm>
              <a:off x="288" y="1776"/>
              <a:ext cx="336" cy="336"/>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HK" altLang="en-US">
                <a:ea typeface="新細明體" pitchFamily="18" charset="-120"/>
              </a:endParaRPr>
            </a:p>
          </p:txBody>
        </p:sp>
        <p:sp>
          <p:nvSpPr>
            <p:cNvPr id="12322" name="Text Box 13"/>
            <p:cNvSpPr txBox="1">
              <a:spLocks noChangeArrowheads="1"/>
            </p:cNvSpPr>
            <p:nvPr/>
          </p:nvSpPr>
          <p:spPr bwMode="auto">
            <a:xfrm>
              <a:off x="288" y="1728"/>
              <a:ext cx="312"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a:ea typeface="新細明體" pitchFamily="18" charset="-120"/>
                </a:rPr>
                <a:t>x</a:t>
              </a:r>
              <a:r>
                <a:rPr lang="sv-SE" altLang="zh-HK" baseline="-25000">
                  <a:ea typeface="新細明體" pitchFamily="18" charset="-120"/>
                </a:rPr>
                <a:t>n</a:t>
              </a:r>
              <a:endParaRPr lang="en-US" altLang="zh-TW" baseline="-25000">
                <a:ea typeface="新細明體" pitchFamily="18" charset="-120"/>
              </a:endParaRPr>
            </a:p>
          </p:txBody>
        </p:sp>
      </p:grpSp>
      <p:sp>
        <p:nvSpPr>
          <p:cNvPr id="12296" name="Line 14"/>
          <p:cNvSpPr>
            <a:spLocks noChangeShapeType="1"/>
          </p:cNvSpPr>
          <p:nvPr/>
        </p:nvSpPr>
        <p:spPr bwMode="auto">
          <a:xfrm>
            <a:off x="990600" y="2286000"/>
            <a:ext cx="1066800" cy="4572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297" name="Line 15"/>
          <p:cNvSpPr>
            <a:spLocks noChangeShapeType="1"/>
          </p:cNvSpPr>
          <p:nvPr/>
        </p:nvSpPr>
        <p:spPr bwMode="auto">
          <a:xfrm>
            <a:off x="990600" y="2857500"/>
            <a:ext cx="990600" cy="5715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298" name="Line 16"/>
          <p:cNvSpPr>
            <a:spLocks noChangeShapeType="1"/>
          </p:cNvSpPr>
          <p:nvPr/>
        </p:nvSpPr>
        <p:spPr bwMode="auto">
          <a:xfrm flipV="1">
            <a:off x="990600" y="3257550"/>
            <a:ext cx="1066800" cy="74295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299" name="Text Box 17"/>
          <p:cNvSpPr txBox="1">
            <a:spLocks noChangeArrowheads="1"/>
          </p:cNvSpPr>
          <p:nvPr/>
        </p:nvSpPr>
        <p:spPr bwMode="auto">
          <a:xfrm>
            <a:off x="533400" y="2914650"/>
            <a:ext cx="34015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sz="4000">
                <a:ea typeface="新細明體" pitchFamily="18" charset="-120"/>
              </a:rPr>
              <a:t>.</a:t>
            </a:r>
          </a:p>
          <a:p>
            <a:pPr eaLnBrk="1" hangingPunct="1">
              <a:lnSpc>
                <a:spcPct val="40000"/>
              </a:lnSpc>
            </a:pPr>
            <a:r>
              <a:rPr lang="sv-SE" altLang="zh-HK" sz="4000">
                <a:ea typeface="新細明體" pitchFamily="18" charset="-120"/>
              </a:rPr>
              <a:t>.</a:t>
            </a:r>
          </a:p>
          <a:p>
            <a:pPr eaLnBrk="1" hangingPunct="1">
              <a:lnSpc>
                <a:spcPct val="50000"/>
              </a:lnSpc>
            </a:pPr>
            <a:r>
              <a:rPr lang="sv-SE" altLang="zh-HK" sz="4000">
                <a:ea typeface="新細明體" pitchFamily="18" charset="-120"/>
              </a:rPr>
              <a:t>.</a:t>
            </a:r>
            <a:endParaRPr lang="en-US" altLang="zh-TW" sz="4000">
              <a:ea typeface="新細明體" pitchFamily="18" charset="-120"/>
            </a:endParaRPr>
          </a:p>
        </p:txBody>
      </p:sp>
      <p:sp>
        <p:nvSpPr>
          <p:cNvPr id="12300" name="Text Box 18"/>
          <p:cNvSpPr txBox="1">
            <a:spLocks noChangeArrowheads="1"/>
          </p:cNvSpPr>
          <p:nvPr/>
        </p:nvSpPr>
        <p:spPr bwMode="auto">
          <a:xfrm>
            <a:off x="1268506" y="2017059"/>
            <a:ext cx="5822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dirty="0">
                <a:ea typeface="新細明體" pitchFamily="18" charset="-120"/>
              </a:rPr>
              <a:t>w</a:t>
            </a:r>
            <a:r>
              <a:rPr lang="sv-SE" altLang="zh-HK" baseline="-25000" dirty="0">
                <a:ea typeface="新細明體" pitchFamily="18" charset="-120"/>
              </a:rPr>
              <a:t>1</a:t>
            </a:r>
            <a:endParaRPr lang="en-US" altLang="zh-TW" baseline="-25000" dirty="0">
              <a:ea typeface="新細明體" pitchFamily="18" charset="-120"/>
            </a:endParaRPr>
          </a:p>
        </p:txBody>
      </p:sp>
      <p:sp>
        <p:nvSpPr>
          <p:cNvPr id="12301" name="Text Box 19"/>
          <p:cNvSpPr txBox="1">
            <a:spLocks noChangeArrowheads="1"/>
          </p:cNvSpPr>
          <p:nvPr/>
        </p:nvSpPr>
        <p:spPr bwMode="auto">
          <a:xfrm>
            <a:off x="914400" y="2363321"/>
            <a:ext cx="5822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dirty="0">
                <a:ea typeface="新細明體" pitchFamily="18" charset="-120"/>
              </a:rPr>
              <a:t>w</a:t>
            </a:r>
            <a:r>
              <a:rPr lang="sv-SE" altLang="zh-HK" baseline="-25000" dirty="0">
                <a:ea typeface="新細明體" pitchFamily="18" charset="-120"/>
              </a:rPr>
              <a:t>2</a:t>
            </a:r>
            <a:endParaRPr lang="en-US" altLang="zh-TW" baseline="-25000" dirty="0">
              <a:ea typeface="新細明體" pitchFamily="18" charset="-120"/>
            </a:endParaRPr>
          </a:p>
        </p:txBody>
      </p:sp>
      <p:sp>
        <p:nvSpPr>
          <p:cNvPr id="12302" name="Text Box 20"/>
          <p:cNvSpPr txBox="1">
            <a:spLocks noChangeArrowheads="1"/>
          </p:cNvSpPr>
          <p:nvPr/>
        </p:nvSpPr>
        <p:spPr bwMode="auto">
          <a:xfrm>
            <a:off x="914401" y="3237380"/>
            <a:ext cx="5838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dirty="0">
                <a:ea typeface="新細明體" pitchFamily="18" charset="-120"/>
              </a:rPr>
              <a:t>w</a:t>
            </a:r>
            <a:r>
              <a:rPr lang="sv-SE" altLang="zh-HK" baseline="-25000" dirty="0">
                <a:ea typeface="新細明體" pitchFamily="18" charset="-120"/>
              </a:rPr>
              <a:t>n</a:t>
            </a:r>
            <a:endParaRPr lang="en-US" altLang="zh-TW" baseline="-25000" dirty="0">
              <a:ea typeface="新細明體" pitchFamily="18" charset="-120"/>
            </a:endParaRPr>
          </a:p>
        </p:txBody>
      </p:sp>
      <p:sp>
        <p:nvSpPr>
          <p:cNvPr id="12303" name="Text Box 21"/>
          <p:cNvSpPr txBox="1">
            <a:spLocks noChangeArrowheads="1"/>
          </p:cNvSpPr>
          <p:nvPr/>
        </p:nvSpPr>
        <p:spPr bwMode="auto">
          <a:xfrm>
            <a:off x="2971800" y="3086100"/>
            <a:ext cx="22172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r>
              <a:rPr lang="en-US" altLang="zh-TW" dirty="0">
                <a:ea typeface="新細明體" pitchFamily="18" charset="-120"/>
                <a:sym typeface="Symbol" pitchFamily="18" charset="2"/>
              </a:rPr>
              <a:t>a=</a:t>
            </a:r>
            <a:r>
              <a:rPr lang="sv-SE" altLang="zh-HK" sz="3600" baseline="30000" dirty="0">
                <a:ea typeface="新細明體" pitchFamily="18" charset="-120"/>
                <a:sym typeface="Symbol" pitchFamily="18" charset="2"/>
              </a:rPr>
              <a:t>n</a:t>
            </a:r>
            <a:r>
              <a:rPr lang="en-US" altLang="zh-TW" sz="3600" dirty="0">
                <a:ea typeface="新細明體" pitchFamily="18" charset="-120"/>
                <a:sym typeface="Symbol" pitchFamily="18" charset="2"/>
              </a:rPr>
              <a:t></a:t>
            </a:r>
            <a:r>
              <a:rPr lang="sv-SE" altLang="zh-HK" baseline="-25000" dirty="0">
                <a:ea typeface="新細明體" pitchFamily="18" charset="-120"/>
                <a:sym typeface="Symbol" pitchFamily="18" charset="2"/>
              </a:rPr>
              <a:t>i=1</a:t>
            </a:r>
            <a:r>
              <a:rPr lang="sv-SE" altLang="zh-HK" dirty="0">
                <a:ea typeface="新細明體" pitchFamily="18" charset="-120"/>
                <a:sym typeface="Symbol" pitchFamily="18" charset="2"/>
              </a:rPr>
              <a:t> w</a:t>
            </a:r>
            <a:r>
              <a:rPr lang="sv-SE" altLang="zh-HK" baseline="-25000" dirty="0">
                <a:ea typeface="新細明體" pitchFamily="18" charset="-120"/>
                <a:sym typeface="Symbol" pitchFamily="18" charset="2"/>
              </a:rPr>
              <a:t>i</a:t>
            </a:r>
            <a:r>
              <a:rPr lang="sv-SE" altLang="zh-HK" dirty="0">
                <a:ea typeface="新細明體" pitchFamily="18" charset="-120"/>
                <a:sym typeface="Symbol" pitchFamily="18" charset="2"/>
              </a:rPr>
              <a:t> x</a:t>
            </a:r>
            <a:r>
              <a:rPr lang="sv-SE" altLang="zh-HK" baseline="-25000" dirty="0">
                <a:ea typeface="新細明體" pitchFamily="18" charset="-120"/>
                <a:sym typeface="Symbol" pitchFamily="18" charset="2"/>
              </a:rPr>
              <a:t>i</a:t>
            </a:r>
            <a:endParaRPr lang="en-US" altLang="zh-TW" baseline="-25000" dirty="0">
              <a:ea typeface="新細明體" pitchFamily="18" charset="-120"/>
            </a:endParaRPr>
          </a:p>
        </p:txBody>
      </p:sp>
      <p:sp>
        <p:nvSpPr>
          <p:cNvPr id="12304" name="Oval 22"/>
          <p:cNvSpPr>
            <a:spLocks noChangeArrowheads="1"/>
          </p:cNvSpPr>
          <p:nvPr/>
        </p:nvSpPr>
        <p:spPr bwMode="auto">
          <a:xfrm>
            <a:off x="5181600" y="2571750"/>
            <a:ext cx="9144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HK" altLang="en-US">
              <a:ea typeface="新細明體" pitchFamily="18" charset="-120"/>
            </a:endParaRPr>
          </a:p>
        </p:txBody>
      </p:sp>
      <p:sp>
        <p:nvSpPr>
          <p:cNvPr id="12305" name="Line 23"/>
          <p:cNvSpPr>
            <a:spLocks noChangeShapeType="1"/>
          </p:cNvSpPr>
          <p:nvPr/>
        </p:nvSpPr>
        <p:spPr bwMode="auto">
          <a:xfrm>
            <a:off x="5181600" y="2914650"/>
            <a:ext cx="9144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306" name="Line 24"/>
          <p:cNvSpPr>
            <a:spLocks noChangeShapeType="1"/>
          </p:cNvSpPr>
          <p:nvPr/>
        </p:nvSpPr>
        <p:spPr bwMode="auto">
          <a:xfrm flipH="1">
            <a:off x="5676900" y="2571750"/>
            <a:ext cx="0" cy="62865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307" name="Line 25"/>
          <p:cNvSpPr>
            <a:spLocks noChangeShapeType="1"/>
          </p:cNvSpPr>
          <p:nvPr/>
        </p:nvSpPr>
        <p:spPr bwMode="auto">
          <a:xfrm>
            <a:off x="2971800" y="2914650"/>
            <a:ext cx="2209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308" name="Line 26"/>
          <p:cNvSpPr>
            <a:spLocks noChangeShapeType="1"/>
          </p:cNvSpPr>
          <p:nvPr/>
        </p:nvSpPr>
        <p:spPr bwMode="auto">
          <a:xfrm>
            <a:off x="6096000" y="2914650"/>
            <a:ext cx="1676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nvGrpSpPr>
          <p:cNvPr id="12309" name="Group 27"/>
          <p:cNvGrpSpPr>
            <a:grpSpLocks/>
          </p:cNvGrpSpPr>
          <p:nvPr/>
        </p:nvGrpSpPr>
        <p:grpSpPr bwMode="auto">
          <a:xfrm>
            <a:off x="7772400" y="2686048"/>
            <a:ext cx="533400" cy="408384"/>
            <a:chOff x="288" y="1776"/>
            <a:chExt cx="336" cy="343"/>
          </a:xfrm>
        </p:grpSpPr>
        <p:sp>
          <p:nvSpPr>
            <p:cNvPr id="12319" name="Oval 28"/>
            <p:cNvSpPr>
              <a:spLocks noChangeArrowheads="1"/>
            </p:cNvSpPr>
            <p:nvPr/>
          </p:nvSpPr>
          <p:spPr bwMode="auto">
            <a:xfrm>
              <a:off x="288" y="1776"/>
              <a:ext cx="336" cy="336"/>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HK" altLang="en-US">
                <a:ea typeface="新細明體" pitchFamily="18" charset="-120"/>
              </a:endParaRPr>
            </a:p>
          </p:txBody>
        </p:sp>
        <p:sp>
          <p:nvSpPr>
            <p:cNvPr id="12320" name="Text Box 29"/>
            <p:cNvSpPr txBox="1">
              <a:spLocks noChangeArrowheads="1"/>
            </p:cNvSpPr>
            <p:nvPr/>
          </p:nvSpPr>
          <p:spPr bwMode="auto">
            <a:xfrm>
              <a:off x="288" y="1800"/>
              <a:ext cx="116"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endParaRPr lang="zh-TW" altLang="en-US" baseline="-25000">
                <a:ea typeface="新細明體" pitchFamily="18" charset="-120"/>
              </a:endParaRPr>
            </a:p>
          </p:txBody>
        </p:sp>
      </p:grpSp>
      <p:sp>
        <p:nvSpPr>
          <p:cNvPr id="12310" name="Text Box 30"/>
          <p:cNvSpPr txBox="1">
            <a:spLocks noChangeArrowheads="1"/>
          </p:cNvSpPr>
          <p:nvPr/>
        </p:nvSpPr>
        <p:spPr bwMode="auto">
          <a:xfrm>
            <a:off x="3505201" y="3788709"/>
            <a:ext cx="4149725" cy="1409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sz="1800">
                <a:ea typeface="新細明體" pitchFamily="18" charset="-120"/>
                <a:sym typeface="Symbol" pitchFamily="18" charset="2"/>
              </a:rPr>
              <a:t>Xi</a:t>
            </a:r>
            <a:r>
              <a:rPr lang="sv-SE" altLang="zh-HK" sz="1800">
                <a:ea typeface="新細明體" pitchFamily="18" charset="-120"/>
              </a:rPr>
              <a:t>’s range: [0, 1]</a:t>
            </a:r>
          </a:p>
          <a:p>
            <a:pPr eaLnBrk="1" hangingPunct="1">
              <a:lnSpc>
                <a:spcPct val="80000"/>
              </a:lnSpc>
            </a:pPr>
            <a:endParaRPr lang="sv-SE" altLang="zh-HK" sz="1800">
              <a:ea typeface="新細明體" pitchFamily="18" charset="-120"/>
            </a:endParaRPr>
          </a:p>
          <a:p>
            <a:pPr eaLnBrk="1" hangingPunct="1">
              <a:lnSpc>
                <a:spcPct val="80000"/>
              </a:lnSpc>
            </a:pPr>
            <a:r>
              <a:rPr lang="sv-SE" altLang="zh-HK" sz="1800">
                <a:ea typeface="新細明體" pitchFamily="18" charset="-120"/>
              </a:rPr>
              <a:t>             1 if </a:t>
            </a:r>
            <a:r>
              <a:rPr lang="en-US" altLang="zh-TW">
                <a:ea typeface="新細明體" pitchFamily="18" charset="-120"/>
                <a:sym typeface="Symbol" pitchFamily="18" charset="2"/>
              </a:rPr>
              <a:t>a</a:t>
            </a:r>
            <a:r>
              <a:rPr lang="sv-SE" altLang="zh-HK" sz="1800" baseline="-25000">
                <a:ea typeface="新細明體" pitchFamily="18" charset="-120"/>
                <a:sym typeface="Symbol" pitchFamily="18" charset="2"/>
              </a:rPr>
              <a:t> </a:t>
            </a:r>
            <a:r>
              <a:rPr lang="sv-SE" altLang="zh-HK">
                <a:ea typeface="新細明體" pitchFamily="18" charset="-120"/>
                <a:sym typeface="Symbol" pitchFamily="18" charset="2"/>
              </a:rPr>
              <a:t> </a:t>
            </a:r>
            <a:r>
              <a:rPr lang="sv-SE" altLang="zh-HK">
                <a:latin typeface="Symbol" pitchFamily="18" charset="2"/>
                <a:ea typeface="新細明體" pitchFamily="18" charset="-120"/>
                <a:sym typeface="Symbol" pitchFamily="18" charset="2"/>
              </a:rPr>
              <a:t>q</a:t>
            </a:r>
            <a:endParaRPr lang="en-US" altLang="zh-TW">
              <a:latin typeface="Symbol" pitchFamily="18" charset="2"/>
              <a:ea typeface="新細明體" pitchFamily="18" charset="-120"/>
            </a:endParaRPr>
          </a:p>
          <a:p>
            <a:pPr eaLnBrk="1" hangingPunct="1">
              <a:lnSpc>
                <a:spcPct val="50000"/>
              </a:lnSpc>
            </a:pPr>
            <a:r>
              <a:rPr lang="sv-SE" altLang="zh-HK">
                <a:ea typeface="新細明體" pitchFamily="18" charset="-120"/>
              </a:rPr>
              <a:t>y</a:t>
            </a:r>
            <a:r>
              <a:rPr lang="sv-SE" altLang="zh-HK" sz="1800">
                <a:ea typeface="新細明體" pitchFamily="18" charset="-120"/>
              </a:rPr>
              <a:t>=</a:t>
            </a:r>
          </a:p>
          <a:p>
            <a:pPr eaLnBrk="1" hangingPunct="1">
              <a:lnSpc>
                <a:spcPct val="60000"/>
              </a:lnSpc>
            </a:pPr>
            <a:r>
              <a:rPr lang="sv-SE" altLang="zh-HK" sz="1800">
                <a:ea typeface="新細明體" pitchFamily="18" charset="-120"/>
              </a:rPr>
              <a:t>              0 if </a:t>
            </a:r>
            <a:r>
              <a:rPr lang="sv-SE" altLang="zh-HK">
                <a:ea typeface="新細明體" pitchFamily="18" charset="-120"/>
              </a:rPr>
              <a:t>a</a:t>
            </a:r>
            <a:r>
              <a:rPr lang="sv-SE" altLang="zh-HK" sz="1800">
                <a:ea typeface="新細明體" pitchFamily="18" charset="-120"/>
              </a:rPr>
              <a:t> </a:t>
            </a:r>
            <a:r>
              <a:rPr lang="sv-SE" altLang="zh-HK">
                <a:ea typeface="新細明體" pitchFamily="18" charset="-120"/>
              </a:rPr>
              <a:t>&lt; </a:t>
            </a:r>
            <a:r>
              <a:rPr lang="sv-SE" altLang="zh-HK">
                <a:latin typeface="Symbol" pitchFamily="18" charset="2"/>
                <a:ea typeface="新細明體" pitchFamily="18" charset="-120"/>
              </a:rPr>
              <a:t>q</a:t>
            </a:r>
            <a:endParaRPr lang="en-US" altLang="zh-TW">
              <a:latin typeface="Symbol" pitchFamily="18" charset="2"/>
              <a:ea typeface="新細明體" pitchFamily="18" charset="-120"/>
            </a:endParaRPr>
          </a:p>
        </p:txBody>
      </p:sp>
      <p:sp>
        <p:nvSpPr>
          <p:cNvPr id="12311" name="Text Box 31"/>
          <p:cNvSpPr txBox="1">
            <a:spLocks noChangeArrowheads="1"/>
          </p:cNvSpPr>
          <p:nvPr/>
        </p:nvSpPr>
        <p:spPr bwMode="auto">
          <a:xfrm>
            <a:off x="7862047" y="2569440"/>
            <a:ext cx="3642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dirty="0">
                <a:ea typeface="新細明體" pitchFamily="18" charset="-120"/>
              </a:rPr>
              <a:t>y</a:t>
            </a:r>
            <a:endParaRPr lang="en-US" altLang="zh-TW" dirty="0">
              <a:ea typeface="新細明體" pitchFamily="18" charset="-120"/>
            </a:endParaRPr>
          </a:p>
        </p:txBody>
      </p:sp>
      <p:sp>
        <p:nvSpPr>
          <p:cNvPr id="12312" name="Text Box 32"/>
          <p:cNvSpPr txBox="1">
            <a:spLocks noChangeArrowheads="1"/>
          </p:cNvSpPr>
          <p:nvPr/>
        </p:nvSpPr>
        <p:spPr bwMode="auto">
          <a:xfrm>
            <a:off x="4114800" y="4306420"/>
            <a:ext cx="4812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sz="4800" dirty="0">
                <a:ea typeface="新細明體" pitchFamily="18" charset="-120"/>
              </a:rPr>
              <a:t>{</a:t>
            </a:r>
            <a:endParaRPr lang="en-US" altLang="zh-TW" sz="4800" dirty="0">
              <a:ea typeface="新細明體" pitchFamily="18" charset="-120"/>
            </a:endParaRPr>
          </a:p>
        </p:txBody>
      </p:sp>
      <p:sp>
        <p:nvSpPr>
          <p:cNvPr id="12313" name="Freeform 33"/>
          <p:cNvSpPr>
            <a:spLocks/>
          </p:cNvSpPr>
          <p:nvPr/>
        </p:nvSpPr>
        <p:spPr bwMode="auto">
          <a:xfrm>
            <a:off x="5334000" y="2686050"/>
            <a:ext cx="762000" cy="228600"/>
          </a:xfrm>
          <a:custGeom>
            <a:avLst/>
            <a:gdLst>
              <a:gd name="T0" fmla="*/ 0 w 480"/>
              <a:gd name="T1" fmla="*/ 2147483646 h 192"/>
              <a:gd name="T2" fmla="*/ 2147483646 w 480"/>
              <a:gd name="T3" fmla="*/ 2147483646 h 192"/>
              <a:gd name="T4" fmla="*/ 2147483646 w 480"/>
              <a:gd name="T5" fmla="*/ 0 h 192"/>
              <a:gd name="T6" fmla="*/ 2147483646 w 480"/>
              <a:gd name="T7" fmla="*/ 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192">
                <a:moveTo>
                  <a:pt x="0" y="192"/>
                </a:moveTo>
                <a:lnTo>
                  <a:pt x="288" y="192"/>
                </a:lnTo>
                <a:lnTo>
                  <a:pt x="288" y="0"/>
                </a:lnTo>
                <a:lnTo>
                  <a:pt x="480" y="0"/>
                </a:lnTo>
              </a:path>
            </a:pathLst>
          </a:custGeom>
          <a:noFill/>
          <a:ln w="5715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314" name="Text Box 34"/>
          <p:cNvSpPr txBox="1">
            <a:spLocks noChangeArrowheads="1"/>
          </p:cNvSpPr>
          <p:nvPr/>
        </p:nvSpPr>
        <p:spPr bwMode="auto">
          <a:xfrm>
            <a:off x="136526" y="1625203"/>
            <a:ext cx="8018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inputs</a:t>
            </a:r>
          </a:p>
        </p:txBody>
      </p:sp>
      <p:sp>
        <p:nvSpPr>
          <p:cNvPr id="12315" name="Text Box 35"/>
          <p:cNvSpPr txBox="1">
            <a:spLocks noChangeArrowheads="1"/>
          </p:cNvSpPr>
          <p:nvPr/>
        </p:nvSpPr>
        <p:spPr bwMode="auto">
          <a:xfrm>
            <a:off x="1828801" y="1943100"/>
            <a:ext cx="966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weights</a:t>
            </a:r>
          </a:p>
        </p:txBody>
      </p:sp>
      <p:sp>
        <p:nvSpPr>
          <p:cNvPr id="12316" name="Text Box 36"/>
          <p:cNvSpPr txBox="1">
            <a:spLocks noChangeArrowheads="1"/>
          </p:cNvSpPr>
          <p:nvPr/>
        </p:nvSpPr>
        <p:spPr bwMode="auto">
          <a:xfrm>
            <a:off x="3581401" y="2400300"/>
            <a:ext cx="11580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activation</a:t>
            </a:r>
          </a:p>
        </p:txBody>
      </p:sp>
      <p:sp>
        <p:nvSpPr>
          <p:cNvPr id="12317" name="Text Box 37"/>
          <p:cNvSpPr txBox="1">
            <a:spLocks noChangeArrowheads="1"/>
          </p:cNvSpPr>
          <p:nvPr/>
        </p:nvSpPr>
        <p:spPr bwMode="auto">
          <a:xfrm>
            <a:off x="7010400" y="2286000"/>
            <a:ext cx="8483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output</a:t>
            </a:r>
          </a:p>
        </p:txBody>
      </p:sp>
      <p:sp>
        <p:nvSpPr>
          <p:cNvPr id="12318" name="Text Box 38"/>
          <p:cNvSpPr txBox="1">
            <a:spLocks noChangeArrowheads="1"/>
          </p:cNvSpPr>
          <p:nvPr/>
        </p:nvSpPr>
        <p:spPr bwMode="auto">
          <a:xfrm>
            <a:off x="5638800" y="2914650"/>
            <a:ext cx="304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latin typeface="Symbol" pitchFamily="18" charset="2"/>
                <a:ea typeface="新細明體" pitchFamily="18" charset="-120"/>
              </a:rPr>
              <a:t>q</a:t>
            </a:r>
          </a:p>
        </p:txBody>
      </p:sp>
      <p:pic>
        <p:nvPicPr>
          <p:cNvPr id="39" name="Picture 38">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8137458" y="0"/>
            <a:ext cx="1006542" cy="1006542"/>
          </a:xfrm>
          <a:prstGeom prst="rect">
            <a:avLst/>
          </a:prstGeom>
        </p:spPr>
      </p:pic>
    </p:spTree>
    <p:extLst>
      <p:ext uri="{BB962C8B-B14F-4D97-AF65-F5344CB8AC3E}">
        <p14:creationId xmlns:p14="http://schemas.microsoft.com/office/powerpoint/2010/main" val="2197658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F8A138-EAA0-4E2A-B04B-725E9AF9361D}"/>
              </a:ext>
            </a:extLst>
          </p:cNvPr>
          <p:cNvPicPr>
            <a:picLocks noChangeAspect="1"/>
          </p:cNvPicPr>
          <p:nvPr/>
        </p:nvPicPr>
        <p:blipFill>
          <a:blip r:embed="rId3"/>
          <a:stretch>
            <a:fillRect/>
          </a:stretch>
        </p:blipFill>
        <p:spPr>
          <a:xfrm>
            <a:off x="8137458" y="0"/>
            <a:ext cx="1006542" cy="1006542"/>
          </a:xfrm>
          <a:prstGeom prst="rect">
            <a:avLst/>
          </a:prstGeom>
        </p:spPr>
      </p:pic>
      <p:sp>
        <p:nvSpPr>
          <p:cNvPr id="6" name="Text Placeholder 5">
            <a:extLst>
              <a:ext uri="{FF2B5EF4-FFF2-40B4-BE49-F238E27FC236}">
                <a16:creationId xmlns:a16="http://schemas.microsoft.com/office/drawing/2014/main" id="{0AE2B1A0-5746-476D-A046-21C98A322703}"/>
              </a:ext>
            </a:extLst>
          </p:cNvPr>
          <p:cNvSpPr>
            <a:spLocks noGrp="1"/>
          </p:cNvSpPr>
          <p:nvPr>
            <p:ph type="body" idx="1"/>
          </p:nvPr>
        </p:nvSpPr>
        <p:spPr>
          <a:xfrm>
            <a:off x="1250302" y="783771"/>
            <a:ext cx="7893698" cy="4359729"/>
          </a:xfrm>
        </p:spPr>
        <p:txBody>
          <a:bodyPr>
            <a:normAutofit/>
          </a:bodyPr>
          <a:lstStyle/>
          <a:p>
            <a:pPr marL="457200" indent="-457200" algn="l"/>
            <a:endParaRPr lang="en-US" sz="2800" dirty="0"/>
          </a:p>
          <a:p>
            <a:pPr marL="457200" indent="-457200" algn="l"/>
            <a:endParaRPr lang="en-US" sz="2800" dirty="0"/>
          </a:p>
        </p:txBody>
      </p:sp>
      <p:pic>
        <p:nvPicPr>
          <p:cNvPr id="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564" t="20593" r="2911" b="12118"/>
          <a:stretch/>
        </p:blipFill>
        <p:spPr bwMode="auto">
          <a:xfrm>
            <a:off x="497541" y="1371600"/>
            <a:ext cx="7409330" cy="2837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68763" y="4208930"/>
            <a:ext cx="6296061" cy="923330"/>
          </a:xfrm>
          <a:prstGeom prst="rect">
            <a:avLst/>
          </a:prstGeom>
        </p:spPr>
        <p:txBody>
          <a:bodyPr wrap="square">
            <a:spAutoFit/>
          </a:bodyPr>
          <a:lstStyle/>
          <a:p>
            <a:r>
              <a:rPr lang="en-IN" dirty="0">
                <a:solidFill>
                  <a:schemeClr val="accent1">
                    <a:lumMod val="75000"/>
                  </a:schemeClr>
                </a:solidFill>
              </a:rPr>
              <a:t>Update the weight in order to reduce the loss or in order to reduce the difference between the actual output and desired output</a:t>
            </a:r>
            <a:endParaRPr lang="en-IN" dirty="0"/>
          </a:p>
        </p:txBody>
      </p:sp>
      <p:sp>
        <p:nvSpPr>
          <p:cNvPr id="7" name="TextBox 6"/>
          <p:cNvSpPr txBox="1"/>
          <p:nvPr/>
        </p:nvSpPr>
        <p:spPr>
          <a:xfrm>
            <a:off x="699247" y="503271"/>
            <a:ext cx="6629400" cy="584775"/>
          </a:xfrm>
          <a:prstGeom prst="rect">
            <a:avLst/>
          </a:prstGeom>
          <a:noFill/>
        </p:spPr>
        <p:txBody>
          <a:bodyPr wrap="square" rtlCol="0">
            <a:spAutoFit/>
          </a:bodyPr>
          <a:lstStyle/>
          <a:p>
            <a:pPr algn="ctr"/>
            <a:r>
              <a:rPr lang="en-US" sz="3200" dirty="0">
                <a:solidFill>
                  <a:schemeClr val="accent1">
                    <a:lumMod val="75000"/>
                  </a:schemeClr>
                </a:solidFill>
              </a:rPr>
              <a:t>PERCEPTRON LEARNING ALGORITHM</a:t>
            </a:r>
            <a:endParaRPr lang="en-IN" sz="3200" dirty="0">
              <a:solidFill>
                <a:schemeClr val="accent1">
                  <a:lumMod val="75000"/>
                </a:schemeClr>
              </a:solidFill>
            </a:endParaRPr>
          </a:p>
        </p:txBody>
      </p:sp>
    </p:spTree>
    <p:extLst>
      <p:ext uri="{BB962C8B-B14F-4D97-AF65-F5344CB8AC3E}">
        <p14:creationId xmlns:p14="http://schemas.microsoft.com/office/powerpoint/2010/main" val="70748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F8A138-EAA0-4E2A-B04B-725E9AF9361D}"/>
              </a:ext>
            </a:extLst>
          </p:cNvPr>
          <p:cNvPicPr>
            <a:picLocks noChangeAspect="1"/>
          </p:cNvPicPr>
          <p:nvPr/>
        </p:nvPicPr>
        <p:blipFill>
          <a:blip r:embed="rId3"/>
          <a:stretch>
            <a:fillRect/>
          </a:stretch>
        </p:blipFill>
        <p:spPr>
          <a:xfrm>
            <a:off x="8137458" y="0"/>
            <a:ext cx="1006542" cy="1006542"/>
          </a:xfrm>
          <a:prstGeom prst="rect">
            <a:avLst/>
          </a:prstGeom>
        </p:spPr>
      </p:pic>
      <p:pic>
        <p:nvPicPr>
          <p:cNvPr id="10242" name="Picture 2"/>
          <p:cNvPicPr>
            <a:picLocks noChangeAspect="1" noChangeArrowheads="1"/>
          </p:cNvPicPr>
          <p:nvPr/>
        </p:nvPicPr>
        <p:blipFill rotWithShape="1">
          <a:blip r:embed="rId4">
            <a:clrChange>
              <a:clrFrom>
                <a:srgbClr val="FBFEFA"/>
              </a:clrFrom>
              <a:clrTo>
                <a:srgbClr val="FBFEFA">
                  <a:alpha val="0"/>
                </a:srgbClr>
              </a:clrTo>
            </a:clrChange>
            <a:extLst>
              <a:ext uri="{28A0092B-C50C-407E-A947-70E740481C1C}">
                <a14:useLocalDpi xmlns:a14="http://schemas.microsoft.com/office/drawing/2010/main" val="0"/>
              </a:ext>
            </a:extLst>
          </a:blip>
          <a:srcRect l="12531" t="69366" r="21950" b="9237"/>
          <a:stretch/>
        </p:blipFill>
        <p:spPr bwMode="auto">
          <a:xfrm>
            <a:off x="3213848" y="3942230"/>
            <a:ext cx="4424082" cy="1089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99247" y="503271"/>
            <a:ext cx="6629400" cy="584775"/>
          </a:xfrm>
          <a:prstGeom prst="rect">
            <a:avLst/>
          </a:prstGeom>
          <a:noFill/>
        </p:spPr>
        <p:txBody>
          <a:bodyPr wrap="square" rtlCol="0">
            <a:spAutoFit/>
          </a:bodyPr>
          <a:lstStyle/>
          <a:p>
            <a:pPr algn="ctr"/>
            <a:r>
              <a:rPr lang="en-US" sz="3200" dirty="0">
                <a:solidFill>
                  <a:schemeClr val="accent1">
                    <a:lumMod val="75000"/>
                  </a:schemeClr>
                </a:solidFill>
              </a:rPr>
              <a:t>PERCEPTRON TRAINING RULE</a:t>
            </a:r>
            <a:endParaRPr lang="en-IN" sz="3200" dirty="0">
              <a:solidFill>
                <a:schemeClr val="accent1">
                  <a:lumMod val="75000"/>
                </a:schemeClr>
              </a:solidFill>
            </a:endParaRPr>
          </a:p>
        </p:txBody>
      </p:sp>
      <p:sp>
        <p:nvSpPr>
          <p:cNvPr id="5" name="Rectangle 4"/>
          <p:cNvSpPr/>
          <p:nvPr/>
        </p:nvSpPr>
        <p:spPr>
          <a:xfrm>
            <a:off x="699247" y="1054519"/>
            <a:ext cx="7059706" cy="3170099"/>
          </a:xfrm>
          <a:prstGeom prst="rect">
            <a:avLst/>
          </a:prstGeom>
        </p:spPr>
        <p:txBody>
          <a:bodyPr wrap="square">
            <a:spAutoFit/>
          </a:bodyPr>
          <a:lstStyle/>
          <a:p>
            <a:pPr marL="342900" indent="-342900" algn="just">
              <a:buFont typeface="Arial" pitchFamily="34" charset="0"/>
              <a:buChar char="•"/>
            </a:pPr>
            <a:r>
              <a:rPr lang="en-US" sz="2000" dirty="0"/>
              <a:t>One way to learn an acceptable weight vector is to begin with random weights, then iteratively apply the perceptron to each training example, modifying the perceptron weights whenever it misclassifies an example.</a:t>
            </a:r>
          </a:p>
          <a:p>
            <a:pPr marL="342900" indent="-342900" algn="just">
              <a:buFont typeface="Arial" pitchFamily="34" charset="0"/>
              <a:buChar char="•"/>
            </a:pPr>
            <a:r>
              <a:rPr lang="en-US" sz="2000" dirty="0"/>
              <a:t>This process is repeated, iterating through the training examples as many times as needed until the perceptron classifies all training examples correctly.</a:t>
            </a:r>
          </a:p>
          <a:p>
            <a:pPr marL="342900" indent="-342900" algn="just">
              <a:buFont typeface="Arial" pitchFamily="34" charset="0"/>
              <a:buChar char="•"/>
            </a:pPr>
            <a:r>
              <a:rPr lang="en-US" sz="2000" dirty="0"/>
              <a:t>Weights are modified at each step according to the perceptron training rule, which revives the weight </a:t>
            </a:r>
            <a:r>
              <a:rPr lang="en-US" sz="2000" dirty="0" err="1"/>
              <a:t>wi</a:t>
            </a:r>
            <a:r>
              <a:rPr lang="en-US" sz="2000" dirty="0"/>
              <a:t> associated with input xi according to the rule.</a:t>
            </a:r>
          </a:p>
        </p:txBody>
      </p:sp>
    </p:spTree>
    <p:extLst>
      <p:ext uri="{BB962C8B-B14F-4D97-AF65-F5344CB8AC3E}">
        <p14:creationId xmlns:p14="http://schemas.microsoft.com/office/powerpoint/2010/main" val="150973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8137458" y="0"/>
            <a:ext cx="1006542" cy="1006542"/>
          </a:xfrm>
          <a:prstGeom prst="rect">
            <a:avLst/>
          </a:prstGeom>
        </p:spPr>
      </p:pic>
      <p:sp>
        <p:nvSpPr>
          <p:cNvPr id="6" name="Text Placeholder 5">
            <a:extLst>
              <a:ext uri="{FF2B5EF4-FFF2-40B4-BE49-F238E27FC236}">
                <a16:creationId xmlns:a16="http://schemas.microsoft.com/office/drawing/2014/main" id="{0AE2B1A0-5746-476D-A046-21C98A322703}"/>
              </a:ext>
            </a:extLst>
          </p:cNvPr>
          <p:cNvSpPr>
            <a:spLocks noGrp="1"/>
          </p:cNvSpPr>
          <p:nvPr>
            <p:ph type="body" idx="1"/>
          </p:nvPr>
        </p:nvSpPr>
        <p:spPr>
          <a:xfrm>
            <a:off x="1250302" y="783771"/>
            <a:ext cx="7893698" cy="4359729"/>
          </a:xfrm>
        </p:spPr>
        <p:txBody>
          <a:bodyPr>
            <a:normAutofit/>
          </a:bodyPr>
          <a:lstStyle/>
          <a:p>
            <a:pPr marL="457200" indent="-457200" algn="l"/>
            <a:endParaRPr lang="en-US" sz="2800" dirty="0"/>
          </a:p>
          <a:p>
            <a:pPr marL="457200" indent="-457200" algn="l"/>
            <a:endParaRPr lang="en-US" sz="2800"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997" t="18462" r="6567" b="16308"/>
          <a:stretch/>
        </p:blipFill>
        <p:spPr bwMode="auto">
          <a:xfrm>
            <a:off x="436773" y="1425388"/>
            <a:ext cx="7599177" cy="3294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99247" y="503271"/>
            <a:ext cx="6629400" cy="584775"/>
          </a:xfrm>
          <a:prstGeom prst="rect">
            <a:avLst/>
          </a:prstGeom>
          <a:noFill/>
        </p:spPr>
        <p:txBody>
          <a:bodyPr wrap="square" rtlCol="0">
            <a:spAutoFit/>
          </a:bodyPr>
          <a:lstStyle/>
          <a:p>
            <a:pPr algn="ctr"/>
            <a:r>
              <a:rPr lang="en-US" sz="3200" dirty="0">
                <a:solidFill>
                  <a:schemeClr val="accent1">
                    <a:lumMod val="75000"/>
                  </a:schemeClr>
                </a:solidFill>
              </a:rPr>
              <a:t>Example</a:t>
            </a:r>
            <a:endParaRPr lang="en-IN" sz="3200" dirty="0">
              <a:solidFill>
                <a:schemeClr val="accent1">
                  <a:lumMod val="75000"/>
                </a:schemeClr>
              </a:solidFill>
            </a:endParaRPr>
          </a:p>
        </p:txBody>
      </p:sp>
    </p:spTree>
    <p:extLst>
      <p:ext uri="{BB962C8B-B14F-4D97-AF65-F5344CB8AC3E}">
        <p14:creationId xmlns:p14="http://schemas.microsoft.com/office/powerpoint/2010/main" val="3391338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sv-SE" altLang="zh-HK">
                <a:ea typeface="新細明體" pitchFamily="18" charset="-120"/>
              </a:rPr>
              <a:t>To be learned: W</a:t>
            </a:r>
            <a:r>
              <a:rPr lang="sv-SE" altLang="zh-HK" baseline="-25000">
                <a:ea typeface="新細明體" pitchFamily="18" charset="-120"/>
              </a:rPr>
              <a:t>i</a:t>
            </a:r>
            <a:r>
              <a:rPr lang="sv-SE" altLang="zh-HK">
                <a:ea typeface="新細明體" pitchFamily="18" charset="-120"/>
              </a:rPr>
              <a:t> and </a:t>
            </a:r>
          </a:p>
        </p:txBody>
      </p:sp>
      <p:sp>
        <p:nvSpPr>
          <p:cNvPr id="13315" name="Line 3"/>
          <p:cNvSpPr>
            <a:spLocks noChangeShapeType="1"/>
          </p:cNvSpPr>
          <p:nvPr/>
        </p:nvSpPr>
        <p:spPr bwMode="auto">
          <a:xfrm>
            <a:off x="3884614" y="2072878"/>
            <a:ext cx="1587" cy="1984772"/>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316" name="Line 4"/>
          <p:cNvSpPr>
            <a:spLocks noChangeShapeType="1"/>
          </p:cNvSpPr>
          <p:nvPr/>
        </p:nvSpPr>
        <p:spPr bwMode="auto">
          <a:xfrm flipH="1" flipV="1">
            <a:off x="2286000" y="3314701"/>
            <a:ext cx="3254375" cy="13097"/>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317" name="Text Box 5"/>
          <p:cNvSpPr txBox="1">
            <a:spLocks noChangeArrowheads="1"/>
          </p:cNvSpPr>
          <p:nvPr/>
        </p:nvSpPr>
        <p:spPr bwMode="auto">
          <a:xfrm>
            <a:off x="5386389" y="2795588"/>
            <a:ext cx="3818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sz="1800">
                <a:ea typeface="新細明體" pitchFamily="18" charset="-120"/>
              </a:rPr>
              <a:t>x</a:t>
            </a:r>
            <a:r>
              <a:rPr lang="sv-SE" altLang="zh-HK" sz="1800" baseline="-25000">
                <a:ea typeface="新細明體" pitchFamily="18" charset="-120"/>
              </a:rPr>
              <a:t>1</a:t>
            </a:r>
            <a:endParaRPr lang="en-US" altLang="zh-TW" sz="1800" baseline="-25000">
              <a:ea typeface="新細明體" pitchFamily="18" charset="-120"/>
            </a:endParaRPr>
          </a:p>
        </p:txBody>
      </p:sp>
      <p:sp>
        <p:nvSpPr>
          <p:cNvPr id="13318" name="Text Box 6"/>
          <p:cNvSpPr txBox="1">
            <a:spLocks noChangeArrowheads="1"/>
          </p:cNvSpPr>
          <p:nvPr/>
        </p:nvSpPr>
        <p:spPr bwMode="auto">
          <a:xfrm>
            <a:off x="3789364" y="1657350"/>
            <a:ext cx="3818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sz="1800">
                <a:ea typeface="新細明體" pitchFamily="18" charset="-120"/>
              </a:rPr>
              <a:t>x</a:t>
            </a:r>
            <a:r>
              <a:rPr lang="sv-SE" altLang="zh-HK" sz="1800" baseline="-25000">
                <a:ea typeface="新細明體" pitchFamily="18" charset="-120"/>
              </a:rPr>
              <a:t>2</a:t>
            </a:r>
            <a:endParaRPr lang="en-US" altLang="zh-TW" sz="1800" baseline="-25000">
              <a:ea typeface="新細明體" pitchFamily="18" charset="-120"/>
            </a:endParaRPr>
          </a:p>
        </p:txBody>
      </p:sp>
      <p:sp>
        <p:nvSpPr>
          <p:cNvPr id="13319" name="Line 7"/>
          <p:cNvSpPr>
            <a:spLocks noChangeShapeType="1"/>
          </p:cNvSpPr>
          <p:nvPr/>
        </p:nvSpPr>
        <p:spPr bwMode="auto">
          <a:xfrm flipV="1">
            <a:off x="1981201" y="1771650"/>
            <a:ext cx="3044825" cy="2057400"/>
          </a:xfrm>
          <a:prstGeom prst="line">
            <a:avLst/>
          </a:prstGeom>
          <a:noFill/>
          <a:ln w="571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320" name="Text Box 8"/>
          <p:cNvSpPr txBox="1">
            <a:spLocks noChangeArrowheads="1"/>
          </p:cNvSpPr>
          <p:nvPr/>
        </p:nvSpPr>
        <p:spPr bwMode="auto">
          <a:xfrm>
            <a:off x="5334000" y="1485900"/>
            <a:ext cx="202170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Decision line</a:t>
            </a:r>
          </a:p>
          <a:p>
            <a:pPr eaLnBrk="1" hangingPunct="1"/>
            <a:r>
              <a:rPr lang="en-US" altLang="zh-TW" sz="1800">
                <a:ea typeface="新細明體" pitchFamily="18" charset="-120"/>
              </a:rPr>
              <a:t>w</a:t>
            </a:r>
            <a:r>
              <a:rPr lang="en-US" altLang="zh-TW" sz="1800" baseline="-25000">
                <a:ea typeface="新細明體" pitchFamily="18" charset="-120"/>
              </a:rPr>
              <a:t>1</a:t>
            </a:r>
            <a:r>
              <a:rPr lang="en-US" altLang="zh-TW" sz="1800">
                <a:ea typeface="新細明體" pitchFamily="18" charset="-120"/>
              </a:rPr>
              <a:t> x</a:t>
            </a:r>
            <a:r>
              <a:rPr lang="en-US" altLang="zh-TW" sz="1800" baseline="-25000">
                <a:ea typeface="新細明體" pitchFamily="18" charset="-120"/>
              </a:rPr>
              <a:t>1</a:t>
            </a:r>
            <a:r>
              <a:rPr lang="en-US" altLang="zh-TW" sz="1800">
                <a:ea typeface="新細明體" pitchFamily="18" charset="-120"/>
              </a:rPr>
              <a:t> + w</a:t>
            </a:r>
            <a:r>
              <a:rPr lang="en-US" altLang="zh-TW" sz="1800" baseline="-25000">
                <a:ea typeface="新細明體" pitchFamily="18" charset="-120"/>
              </a:rPr>
              <a:t>2 </a:t>
            </a:r>
            <a:r>
              <a:rPr lang="en-US" altLang="zh-TW" sz="1800">
                <a:ea typeface="新細明體" pitchFamily="18" charset="-120"/>
              </a:rPr>
              <a:t>x</a:t>
            </a:r>
            <a:r>
              <a:rPr lang="en-US" altLang="zh-TW" sz="1800" baseline="-25000">
                <a:ea typeface="新細明體" pitchFamily="18" charset="-120"/>
              </a:rPr>
              <a:t>2</a:t>
            </a:r>
            <a:r>
              <a:rPr lang="en-US" altLang="zh-TW" sz="1800">
                <a:ea typeface="新細明體" pitchFamily="18" charset="-120"/>
              </a:rPr>
              <a:t> = </a:t>
            </a:r>
            <a:r>
              <a:rPr lang="en-US" altLang="zh-TW">
                <a:latin typeface="Symbol" pitchFamily="18" charset="2"/>
                <a:ea typeface="新細明體" pitchFamily="18" charset="-120"/>
              </a:rPr>
              <a:t>q</a:t>
            </a:r>
          </a:p>
        </p:txBody>
      </p:sp>
      <p:sp>
        <p:nvSpPr>
          <p:cNvPr id="13321" name="Text Box 9"/>
          <p:cNvSpPr txBox="1">
            <a:spLocks noChangeArrowheads="1"/>
          </p:cNvSpPr>
          <p:nvPr/>
        </p:nvSpPr>
        <p:spPr bwMode="auto">
          <a:xfrm>
            <a:off x="2667001" y="1771650"/>
            <a:ext cx="356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w</a:t>
            </a:r>
          </a:p>
        </p:txBody>
      </p:sp>
      <p:sp>
        <p:nvSpPr>
          <p:cNvPr id="13322" name="Oval 10"/>
          <p:cNvSpPr>
            <a:spLocks noChangeArrowheads="1"/>
          </p:cNvSpPr>
          <p:nvPr/>
        </p:nvSpPr>
        <p:spPr bwMode="auto">
          <a:xfrm>
            <a:off x="3200400" y="2000250"/>
            <a:ext cx="381000" cy="28575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a:ea typeface="新細明體" pitchFamily="18" charset="-120"/>
              </a:rPr>
              <a:t>1</a:t>
            </a:r>
          </a:p>
        </p:txBody>
      </p:sp>
      <p:sp>
        <p:nvSpPr>
          <p:cNvPr id="13323" name="Oval 11"/>
          <p:cNvSpPr>
            <a:spLocks noChangeArrowheads="1"/>
          </p:cNvSpPr>
          <p:nvPr/>
        </p:nvSpPr>
        <p:spPr bwMode="auto">
          <a:xfrm>
            <a:off x="3200400" y="1485900"/>
            <a:ext cx="381000" cy="28575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a:ea typeface="新細明體" pitchFamily="18" charset="-120"/>
              </a:rPr>
              <a:t>1</a:t>
            </a:r>
          </a:p>
        </p:txBody>
      </p:sp>
      <p:sp>
        <p:nvSpPr>
          <p:cNvPr id="13324" name="Oval 12"/>
          <p:cNvSpPr>
            <a:spLocks noChangeArrowheads="1"/>
          </p:cNvSpPr>
          <p:nvPr/>
        </p:nvSpPr>
        <p:spPr bwMode="auto">
          <a:xfrm>
            <a:off x="4191000" y="1485900"/>
            <a:ext cx="381000" cy="28575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a:ea typeface="新細明體" pitchFamily="18" charset="-120"/>
              </a:rPr>
              <a:t>1</a:t>
            </a:r>
          </a:p>
        </p:txBody>
      </p:sp>
      <p:sp>
        <p:nvSpPr>
          <p:cNvPr id="13325" name="Oval 13"/>
          <p:cNvSpPr>
            <a:spLocks noChangeArrowheads="1"/>
          </p:cNvSpPr>
          <p:nvPr/>
        </p:nvSpPr>
        <p:spPr bwMode="auto">
          <a:xfrm>
            <a:off x="4648200" y="2286000"/>
            <a:ext cx="381000" cy="28575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a:ea typeface="新細明體" pitchFamily="18" charset="-120"/>
              </a:rPr>
              <a:t>0</a:t>
            </a:r>
          </a:p>
        </p:txBody>
      </p:sp>
      <p:sp>
        <p:nvSpPr>
          <p:cNvPr id="13326" name="Oval 14"/>
          <p:cNvSpPr>
            <a:spLocks noChangeArrowheads="1"/>
          </p:cNvSpPr>
          <p:nvPr/>
        </p:nvSpPr>
        <p:spPr bwMode="auto">
          <a:xfrm>
            <a:off x="4648200" y="2686050"/>
            <a:ext cx="381000" cy="28575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a:ea typeface="新細明體" pitchFamily="18" charset="-120"/>
              </a:rPr>
              <a:t>0</a:t>
            </a:r>
          </a:p>
        </p:txBody>
      </p:sp>
      <p:sp>
        <p:nvSpPr>
          <p:cNvPr id="13327" name="Oval 15"/>
          <p:cNvSpPr>
            <a:spLocks noChangeArrowheads="1"/>
          </p:cNvSpPr>
          <p:nvPr/>
        </p:nvSpPr>
        <p:spPr bwMode="auto">
          <a:xfrm>
            <a:off x="4419600" y="3429000"/>
            <a:ext cx="381000" cy="28575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a:ea typeface="新細明體" pitchFamily="18" charset="-120"/>
              </a:rPr>
              <a:t>0</a:t>
            </a:r>
          </a:p>
        </p:txBody>
      </p:sp>
      <p:sp>
        <p:nvSpPr>
          <p:cNvPr id="13328" name="Oval 16"/>
          <p:cNvSpPr>
            <a:spLocks noChangeArrowheads="1"/>
          </p:cNvSpPr>
          <p:nvPr/>
        </p:nvSpPr>
        <p:spPr bwMode="auto">
          <a:xfrm>
            <a:off x="2895600" y="3486150"/>
            <a:ext cx="381000" cy="28575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a:ea typeface="新細明體" pitchFamily="18" charset="-120"/>
              </a:rPr>
              <a:t>0</a:t>
            </a:r>
          </a:p>
        </p:txBody>
      </p:sp>
      <p:sp>
        <p:nvSpPr>
          <p:cNvPr id="13329" name="Oval 17"/>
          <p:cNvSpPr>
            <a:spLocks noChangeArrowheads="1"/>
          </p:cNvSpPr>
          <p:nvPr/>
        </p:nvSpPr>
        <p:spPr bwMode="auto">
          <a:xfrm>
            <a:off x="4038600" y="2514600"/>
            <a:ext cx="381000" cy="28575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a:ea typeface="新細明體" pitchFamily="18" charset="-120"/>
              </a:rPr>
              <a:t>0</a:t>
            </a:r>
          </a:p>
        </p:txBody>
      </p:sp>
      <p:sp>
        <p:nvSpPr>
          <p:cNvPr id="13330" name="Oval 18"/>
          <p:cNvSpPr>
            <a:spLocks noChangeArrowheads="1"/>
          </p:cNvSpPr>
          <p:nvPr/>
        </p:nvSpPr>
        <p:spPr bwMode="auto">
          <a:xfrm>
            <a:off x="1752600" y="2971800"/>
            <a:ext cx="381000" cy="28575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TW">
                <a:ea typeface="新細明體" pitchFamily="18" charset="-120"/>
              </a:rPr>
              <a:t>1</a:t>
            </a:r>
          </a:p>
        </p:txBody>
      </p:sp>
      <p:sp>
        <p:nvSpPr>
          <p:cNvPr id="13331" name="Text Box 20"/>
          <p:cNvSpPr txBox="1">
            <a:spLocks noChangeArrowheads="1"/>
          </p:cNvSpPr>
          <p:nvPr/>
        </p:nvSpPr>
        <p:spPr bwMode="auto">
          <a:xfrm>
            <a:off x="7067550" y="319088"/>
            <a:ext cx="838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dirty="0">
                <a:latin typeface="Symbol" pitchFamily="18" charset="2"/>
                <a:ea typeface="新細明體" pitchFamily="18" charset="-120"/>
              </a:rPr>
              <a:t>q</a:t>
            </a:r>
          </a:p>
        </p:txBody>
      </p:sp>
    </p:spTree>
    <p:extLst>
      <p:ext uri="{BB962C8B-B14F-4D97-AF65-F5344CB8AC3E}">
        <p14:creationId xmlns:p14="http://schemas.microsoft.com/office/powerpoint/2010/main" val="234608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US" altLang="zh-TW">
                <a:ea typeface="新細明體" pitchFamily="18" charset="-120"/>
              </a:rPr>
              <a:t>Converting    To </a:t>
            </a:r>
          </a:p>
        </p:txBody>
      </p:sp>
      <p:graphicFrame>
        <p:nvGraphicFramePr>
          <p:cNvPr id="14339" name="Object 5"/>
          <p:cNvGraphicFramePr>
            <a:graphicFrameLocks noGrp="1" noChangeAspect="1"/>
          </p:cNvGraphicFramePr>
          <p:nvPr>
            <p:ph sz="half" idx="1"/>
          </p:nvPr>
        </p:nvGraphicFramePr>
        <p:xfrm>
          <a:off x="5334000" y="342900"/>
          <a:ext cx="381000" cy="400050"/>
        </p:xfrm>
        <a:graphic>
          <a:graphicData uri="http://schemas.openxmlformats.org/presentationml/2006/ole">
            <mc:AlternateContent xmlns:mc="http://schemas.openxmlformats.org/markup-compatibility/2006">
              <mc:Choice xmlns:v="urn:schemas-microsoft-com:vml" Requires="v">
                <p:oleObj spid="_x0000_s1074" name="Equation" r:id="rId3" imgW="126725" imgH="177415" progId="Equation.3">
                  <p:embed/>
                </p:oleObj>
              </mc:Choice>
              <mc:Fallback>
                <p:oleObj name="Equation" r:id="rId3" imgW="126725" imgH="17741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42900"/>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0" name="Object 7"/>
          <p:cNvGraphicFramePr>
            <a:graphicFrameLocks noGrp="1" noChangeAspect="1"/>
          </p:cNvGraphicFramePr>
          <p:nvPr>
            <p:ph sz="quarter" idx="2"/>
          </p:nvPr>
        </p:nvGraphicFramePr>
        <p:xfrm>
          <a:off x="6477000" y="285750"/>
          <a:ext cx="541338" cy="457200"/>
        </p:xfrm>
        <a:graphic>
          <a:graphicData uri="http://schemas.openxmlformats.org/presentationml/2006/ole">
            <mc:AlternateContent xmlns:mc="http://schemas.openxmlformats.org/markup-compatibility/2006">
              <mc:Choice xmlns:v="urn:schemas-microsoft-com:vml" Requires="v">
                <p:oleObj spid="_x0000_s1075" name="Equation" r:id="rId5" imgW="203112" imgH="228501" progId="Equation.3">
                  <p:embed/>
                </p:oleObj>
              </mc:Choice>
              <mc:Fallback>
                <p:oleObj name="Equation" r:id="rId5" imgW="203112"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85750"/>
                        <a:ext cx="5413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9"/>
          <p:cNvGraphicFramePr>
            <a:graphicFrameLocks noGrp="1" noChangeAspect="1"/>
          </p:cNvGraphicFramePr>
          <p:nvPr>
            <p:ph sz="quarter" idx="3"/>
          </p:nvPr>
        </p:nvGraphicFramePr>
        <p:xfrm>
          <a:off x="2819400" y="1182291"/>
          <a:ext cx="3873500" cy="3636169"/>
        </p:xfrm>
        <a:graphic>
          <a:graphicData uri="http://schemas.openxmlformats.org/presentationml/2006/ole">
            <mc:AlternateContent xmlns:mc="http://schemas.openxmlformats.org/markup-compatibility/2006">
              <mc:Choice xmlns:v="urn:schemas-microsoft-com:vml" Requires="v">
                <p:oleObj spid="_x0000_s1076" name="Equation" r:id="rId7" imgW="1765300" imgH="2209800" progId="Equation.3">
                  <p:embed/>
                </p:oleObj>
              </mc:Choice>
              <mc:Fallback>
                <p:oleObj name="Equation" r:id="rId7" imgW="1765300" imgH="2209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1182291"/>
                        <a:ext cx="3873500" cy="3636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Text Box 11"/>
          <p:cNvSpPr txBox="1">
            <a:spLocks noChangeArrowheads="1"/>
          </p:cNvSpPr>
          <p:nvPr/>
        </p:nvSpPr>
        <p:spPr bwMode="auto">
          <a:xfrm>
            <a:off x="7985125" y="1168004"/>
            <a:ext cx="4876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(1)</a:t>
            </a:r>
          </a:p>
        </p:txBody>
      </p:sp>
      <p:sp>
        <p:nvSpPr>
          <p:cNvPr id="14343" name="Text Box 12"/>
          <p:cNvSpPr txBox="1">
            <a:spLocks noChangeArrowheads="1"/>
          </p:cNvSpPr>
          <p:nvPr/>
        </p:nvSpPr>
        <p:spPr bwMode="auto">
          <a:xfrm>
            <a:off x="8077200" y="1943100"/>
            <a:ext cx="4876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(2)</a:t>
            </a:r>
          </a:p>
        </p:txBody>
      </p:sp>
      <p:sp>
        <p:nvSpPr>
          <p:cNvPr id="14344" name="Text Box 13"/>
          <p:cNvSpPr txBox="1">
            <a:spLocks noChangeArrowheads="1"/>
          </p:cNvSpPr>
          <p:nvPr/>
        </p:nvSpPr>
        <p:spPr bwMode="auto">
          <a:xfrm>
            <a:off x="8153400" y="2743200"/>
            <a:ext cx="4876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(3)</a:t>
            </a:r>
          </a:p>
        </p:txBody>
      </p:sp>
      <p:sp>
        <p:nvSpPr>
          <p:cNvPr id="14345" name="Text Box 14"/>
          <p:cNvSpPr txBox="1">
            <a:spLocks noChangeArrowheads="1"/>
          </p:cNvSpPr>
          <p:nvPr/>
        </p:nvSpPr>
        <p:spPr bwMode="auto">
          <a:xfrm>
            <a:off x="8077200" y="3543300"/>
            <a:ext cx="4876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(4)</a:t>
            </a:r>
          </a:p>
        </p:txBody>
      </p:sp>
      <p:sp>
        <p:nvSpPr>
          <p:cNvPr id="14346" name="Text Box 15"/>
          <p:cNvSpPr txBox="1">
            <a:spLocks noChangeArrowheads="1"/>
          </p:cNvSpPr>
          <p:nvPr/>
        </p:nvSpPr>
        <p:spPr bwMode="auto">
          <a:xfrm>
            <a:off x="8137525" y="4196954"/>
            <a:ext cx="4876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1800">
                <a:ea typeface="新細明體" pitchFamily="18" charset="-120"/>
              </a:rPr>
              <a:t>(5)</a:t>
            </a:r>
          </a:p>
        </p:txBody>
      </p:sp>
    </p:spTree>
    <p:extLst>
      <p:ext uri="{BB962C8B-B14F-4D97-AF65-F5344CB8AC3E}">
        <p14:creationId xmlns:p14="http://schemas.microsoft.com/office/powerpoint/2010/main" val="2302637267"/>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sv-SE" altLang="zh-HK">
                <a:ea typeface="新細明體" pitchFamily="18" charset="-120"/>
              </a:rPr>
              <a:t>Threshold as Weight: W</a:t>
            </a:r>
            <a:r>
              <a:rPr lang="sv-SE" altLang="zh-HK" baseline="-25000">
                <a:ea typeface="新細明體" pitchFamily="18" charset="-120"/>
              </a:rPr>
              <a:t>0</a:t>
            </a:r>
            <a:endParaRPr lang="en-US" altLang="zh-TW" baseline="-25000">
              <a:ea typeface="新細明體" pitchFamily="18" charset="-120"/>
            </a:endParaRPr>
          </a:p>
        </p:txBody>
      </p:sp>
      <p:sp>
        <p:nvSpPr>
          <p:cNvPr id="15363" name="Oval 3"/>
          <p:cNvSpPr>
            <a:spLocks noChangeArrowheads="1"/>
          </p:cNvSpPr>
          <p:nvPr/>
        </p:nvSpPr>
        <p:spPr bwMode="auto">
          <a:xfrm>
            <a:off x="1981200" y="2628900"/>
            <a:ext cx="9144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HK" altLang="en-US">
              <a:ea typeface="新細明體" pitchFamily="18" charset="-120"/>
            </a:endParaRPr>
          </a:p>
        </p:txBody>
      </p:sp>
      <p:sp>
        <p:nvSpPr>
          <p:cNvPr id="15364" name="Text Box 4"/>
          <p:cNvSpPr txBox="1">
            <a:spLocks noChangeArrowheads="1"/>
          </p:cNvSpPr>
          <p:nvPr/>
        </p:nvSpPr>
        <p:spPr bwMode="auto">
          <a:xfrm>
            <a:off x="2209800" y="2647950"/>
            <a:ext cx="51809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zh-TW" altLang="en-US" sz="4400">
                <a:ea typeface="新細明體" pitchFamily="18" charset="-120"/>
                <a:sym typeface="Symbol" pitchFamily="18" charset="2"/>
              </a:rPr>
              <a:t></a:t>
            </a:r>
            <a:endParaRPr lang="zh-TW" altLang="en-US" sz="4400">
              <a:ea typeface="新細明體" pitchFamily="18" charset="-120"/>
            </a:endParaRPr>
          </a:p>
        </p:txBody>
      </p:sp>
      <p:grpSp>
        <p:nvGrpSpPr>
          <p:cNvPr id="15365" name="Group 5"/>
          <p:cNvGrpSpPr>
            <a:grpSpLocks/>
          </p:cNvGrpSpPr>
          <p:nvPr/>
        </p:nvGrpSpPr>
        <p:grpSpPr bwMode="auto">
          <a:xfrm>
            <a:off x="457200" y="2057399"/>
            <a:ext cx="533400" cy="522684"/>
            <a:chOff x="288" y="1728"/>
            <a:chExt cx="336" cy="439"/>
          </a:xfrm>
        </p:grpSpPr>
        <p:sp>
          <p:nvSpPr>
            <p:cNvPr id="15397" name="Oval 6"/>
            <p:cNvSpPr>
              <a:spLocks noChangeArrowheads="1"/>
            </p:cNvSpPr>
            <p:nvPr/>
          </p:nvSpPr>
          <p:spPr bwMode="auto">
            <a:xfrm>
              <a:off x="288" y="1776"/>
              <a:ext cx="336" cy="336"/>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HK" altLang="en-US">
                <a:ea typeface="新細明體" pitchFamily="18" charset="-120"/>
              </a:endParaRPr>
            </a:p>
          </p:txBody>
        </p:sp>
        <p:sp>
          <p:nvSpPr>
            <p:cNvPr id="15398" name="Text Box 7"/>
            <p:cNvSpPr txBox="1">
              <a:spLocks noChangeArrowheads="1"/>
            </p:cNvSpPr>
            <p:nvPr/>
          </p:nvSpPr>
          <p:spPr bwMode="auto">
            <a:xfrm>
              <a:off x="288" y="1728"/>
              <a:ext cx="311"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a:ea typeface="新細明體" pitchFamily="18" charset="-120"/>
                </a:rPr>
                <a:t>x</a:t>
              </a:r>
              <a:r>
                <a:rPr lang="sv-SE" altLang="zh-HK" baseline="-25000">
                  <a:ea typeface="新細明體" pitchFamily="18" charset="-120"/>
                </a:rPr>
                <a:t>1</a:t>
              </a:r>
              <a:endParaRPr lang="en-US" altLang="zh-TW" baseline="-25000">
                <a:ea typeface="新細明體" pitchFamily="18" charset="-120"/>
              </a:endParaRPr>
            </a:p>
          </p:txBody>
        </p:sp>
      </p:grpSp>
      <p:grpSp>
        <p:nvGrpSpPr>
          <p:cNvPr id="15366" name="Group 8"/>
          <p:cNvGrpSpPr>
            <a:grpSpLocks/>
          </p:cNvGrpSpPr>
          <p:nvPr/>
        </p:nvGrpSpPr>
        <p:grpSpPr bwMode="auto">
          <a:xfrm>
            <a:off x="457200" y="2686049"/>
            <a:ext cx="533400" cy="522684"/>
            <a:chOff x="288" y="1728"/>
            <a:chExt cx="336" cy="439"/>
          </a:xfrm>
        </p:grpSpPr>
        <p:sp>
          <p:nvSpPr>
            <p:cNvPr id="15395" name="Oval 9"/>
            <p:cNvSpPr>
              <a:spLocks noChangeArrowheads="1"/>
            </p:cNvSpPr>
            <p:nvPr/>
          </p:nvSpPr>
          <p:spPr bwMode="auto">
            <a:xfrm>
              <a:off x="288" y="1776"/>
              <a:ext cx="336" cy="336"/>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HK" altLang="en-US">
                <a:ea typeface="新細明體" pitchFamily="18" charset="-120"/>
              </a:endParaRPr>
            </a:p>
          </p:txBody>
        </p:sp>
        <p:sp>
          <p:nvSpPr>
            <p:cNvPr id="15396" name="Text Box 10"/>
            <p:cNvSpPr txBox="1">
              <a:spLocks noChangeArrowheads="1"/>
            </p:cNvSpPr>
            <p:nvPr/>
          </p:nvSpPr>
          <p:spPr bwMode="auto">
            <a:xfrm>
              <a:off x="288" y="1728"/>
              <a:ext cx="311"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a:ea typeface="新細明體" pitchFamily="18" charset="-120"/>
                </a:rPr>
                <a:t>x</a:t>
              </a:r>
              <a:r>
                <a:rPr lang="sv-SE" altLang="zh-HK" baseline="-25000">
                  <a:ea typeface="新細明體" pitchFamily="18" charset="-120"/>
                </a:rPr>
                <a:t>2</a:t>
              </a:r>
              <a:endParaRPr lang="en-US" altLang="zh-TW" baseline="-25000">
                <a:ea typeface="新細明體" pitchFamily="18" charset="-120"/>
              </a:endParaRPr>
            </a:p>
          </p:txBody>
        </p:sp>
      </p:grpSp>
      <p:grpSp>
        <p:nvGrpSpPr>
          <p:cNvPr id="15367" name="Group 11"/>
          <p:cNvGrpSpPr>
            <a:grpSpLocks/>
          </p:cNvGrpSpPr>
          <p:nvPr/>
        </p:nvGrpSpPr>
        <p:grpSpPr bwMode="auto">
          <a:xfrm>
            <a:off x="457200" y="3771899"/>
            <a:ext cx="533400" cy="522684"/>
            <a:chOff x="288" y="1728"/>
            <a:chExt cx="336" cy="439"/>
          </a:xfrm>
        </p:grpSpPr>
        <p:sp>
          <p:nvSpPr>
            <p:cNvPr id="15393" name="Oval 12"/>
            <p:cNvSpPr>
              <a:spLocks noChangeArrowheads="1"/>
            </p:cNvSpPr>
            <p:nvPr/>
          </p:nvSpPr>
          <p:spPr bwMode="auto">
            <a:xfrm>
              <a:off x="288" y="1776"/>
              <a:ext cx="336" cy="336"/>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HK" altLang="en-US">
                <a:ea typeface="新細明體" pitchFamily="18" charset="-120"/>
              </a:endParaRPr>
            </a:p>
          </p:txBody>
        </p:sp>
        <p:sp>
          <p:nvSpPr>
            <p:cNvPr id="15394" name="Text Box 13"/>
            <p:cNvSpPr txBox="1">
              <a:spLocks noChangeArrowheads="1"/>
            </p:cNvSpPr>
            <p:nvPr/>
          </p:nvSpPr>
          <p:spPr bwMode="auto">
            <a:xfrm>
              <a:off x="288" y="1728"/>
              <a:ext cx="312"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a:ea typeface="新細明體" pitchFamily="18" charset="-120"/>
                </a:rPr>
                <a:t>x</a:t>
              </a:r>
              <a:r>
                <a:rPr lang="sv-SE" altLang="zh-HK" baseline="-25000">
                  <a:ea typeface="新細明體" pitchFamily="18" charset="-120"/>
                </a:rPr>
                <a:t>n</a:t>
              </a:r>
              <a:endParaRPr lang="en-US" altLang="zh-TW" baseline="-25000">
                <a:ea typeface="新細明體" pitchFamily="18" charset="-120"/>
              </a:endParaRPr>
            </a:p>
          </p:txBody>
        </p:sp>
      </p:grpSp>
      <p:sp>
        <p:nvSpPr>
          <p:cNvPr id="15368" name="Line 14"/>
          <p:cNvSpPr>
            <a:spLocks noChangeShapeType="1"/>
          </p:cNvSpPr>
          <p:nvPr/>
        </p:nvSpPr>
        <p:spPr bwMode="auto">
          <a:xfrm>
            <a:off x="990600" y="2286000"/>
            <a:ext cx="1066800" cy="4572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369" name="Line 15"/>
          <p:cNvSpPr>
            <a:spLocks noChangeShapeType="1"/>
          </p:cNvSpPr>
          <p:nvPr/>
        </p:nvSpPr>
        <p:spPr bwMode="auto">
          <a:xfrm>
            <a:off x="990600" y="2857500"/>
            <a:ext cx="990600" cy="5715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370" name="Line 16"/>
          <p:cNvSpPr>
            <a:spLocks noChangeShapeType="1"/>
          </p:cNvSpPr>
          <p:nvPr/>
        </p:nvSpPr>
        <p:spPr bwMode="auto">
          <a:xfrm flipV="1">
            <a:off x="990600" y="3257550"/>
            <a:ext cx="1066800" cy="74295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371" name="Text Box 17"/>
          <p:cNvSpPr txBox="1">
            <a:spLocks noChangeArrowheads="1"/>
          </p:cNvSpPr>
          <p:nvPr/>
        </p:nvSpPr>
        <p:spPr bwMode="auto">
          <a:xfrm>
            <a:off x="533400" y="2914650"/>
            <a:ext cx="34015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sz="4000">
                <a:ea typeface="新細明體" pitchFamily="18" charset="-120"/>
              </a:rPr>
              <a:t>.</a:t>
            </a:r>
          </a:p>
          <a:p>
            <a:pPr eaLnBrk="1" hangingPunct="1">
              <a:lnSpc>
                <a:spcPct val="40000"/>
              </a:lnSpc>
            </a:pPr>
            <a:r>
              <a:rPr lang="sv-SE" altLang="zh-HK" sz="4000">
                <a:ea typeface="新細明體" pitchFamily="18" charset="-120"/>
              </a:rPr>
              <a:t>.</a:t>
            </a:r>
          </a:p>
          <a:p>
            <a:pPr eaLnBrk="1" hangingPunct="1">
              <a:lnSpc>
                <a:spcPct val="50000"/>
              </a:lnSpc>
            </a:pPr>
            <a:r>
              <a:rPr lang="sv-SE" altLang="zh-HK" sz="4000">
                <a:ea typeface="新細明體" pitchFamily="18" charset="-120"/>
              </a:rPr>
              <a:t>.</a:t>
            </a:r>
            <a:endParaRPr lang="en-US" altLang="zh-TW" sz="4000">
              <a:ea typeface="新細明體" pitchFamily="18" charset="-120"/>
            </a:endParaRPr>
          </a:p>
        </p:txBody>
      </p:sp>
      <p:sp>
        <p:nvSpPr>
          <p:cNvPr id="15372" name="Text Box 18"/>
          <p:cNvSpPr txBox="1">
            <a:spLocks noChangeArrowheads="1"/>
          </p:cNvSpPr>
          <p:nvPr/>
        </p:nvSpPr>
        <p:spPr bwMode="auto">
          <a:xfrm>
            <a:off x="1295400" y="2057400"/>
            <a:ext cx="5822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a:ea typeface="新細明體" pitchFamily="18" charset="-120"/>
              </a:rPr>
              <a:t>w</a:t>
            </a:r>
            <a:r>
              <a:rPr lang="sv-SE" altLang="zh-HK" baseline="-25000">
                <a:ea typeface="新細明體" pitchFamily="18" charset="-120"/>
              </a:rPr>
              <a:t>1</a:t>
            </a:r>
            <a:endParaRPr lang="en-US" altLang="zh-TW" baseline="-25000">
              <a:ea typeface="新細明體" pitchFamily="18" charset="-120"/>
            </a:endParaRPr>
          </a:p>
        </p:txBody>
      </p:sp>
      <p:sp>
        <p:nvSpPr>
          <p:cNvPr id="15373" name="Text Box 19"/>
          <p:cNvSpPr txBox="1">
            <a:spLocks noChangeArrowheads="1"/>
          </p:cNvSpPr>
          <p:nvPr/>
        </p:nvSpPr>
        <p:spPr bwMode="auto">
          <a:xfrm>
            <a:off x="914400" y="2457450"/>
            <a:ext cx="5822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a:ea typeface="新細明體" pitchFamily="18" charset="-120"/>
              </a:rPr>
              <a:t>w</a:t>
            </a:r>
            <a:r>
              <a:rPr lang="sv-SE" altLang="zh-HK" baseline="-25000">
                <a:ea typeface="新細明體" pitchFamily="18" charset="-120"/>
              </a:rPr>
              <a:t>2</a:t>
            </a:r>
            <a:endParaRPr lang="en-US" altLang="zh-TW" baseline="-25000">
              <a:ea typeface="新細明體" pitchFamily="18" charset="-120"/>
            </a:endParaRPr>
          </a:p>
        </p:txBody>
      </p:sp>
      <p:sp>
        <p:nvSpPr>
          <p:cNvPr id="15374" name="Text Box 20"/>
          <p:cNvSpPr txBox="1">
            <a:spLocks noChangeArrowheads="1"/>
          </p:cNvSpPr>
          <p:nvPr/>
        </p:nvSpPr>
        <p:spPr bwMode="auto">
          <a:xfrm>
            <a:off x="914401" y="3371850"/>
            <a:ext cx="5838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a:ea typeface="新細明體" pitchFamily="18" charset="-120"/>
              </a:rPr>
              <a:t>w</a:t>
            </a:r>
            <a:r>
              <a:rPr lang="sv-SE" altLang="zh-HK" baseline="-25000">
                <a:ea typeface="新細明體" pitchFamily="18" charset="-120"/>
              </a:rPr>
              <a:t>n</a:t>
            </a:r>
            <a:endParaRPr lang="en-US" altLang="zh-TW" baseline="-25000">
              <a:ea typeface="新細明體" pitchFamily="18" charset="-120"/>
            </a:endParaRPr>
          </a:p>
        </p:txBody>
      </p:sp>
      <p:sp>
        <p:nvSpPr>
          <p:cNvPr id="15375" name="Text Box 21"/>
          <p:cNvSpPr txBox="1">
            <a:spLocks noChangeArrowheads="1"/>
          </p:cNvSpPr>
          <p:nvPr/>
        </p:nvSpPr>
        <p:spPr bwMode="auto">
          <a:xfrm>
            <a:off x="2667000" y="2228850"/>
            <a:ext cx="10390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a:ea typeface="新細明體" pitchFamily="18" charset="-120"/>
              </a:rPr>
              <a:t>w</a:t>
            </a:r>
            <a:r>
              <a:rPr lang="sv-SE" altLang="zh-HK" baseline="-25000">
                <a:ea typeface="新細明體" pitchFamily="18" charset="-120"/>
              </a:rPr>
              <a:t>0 </a:t>
            </a:r>
            <a:r>
              <a:rPr lang="sv-SE" altLang="zh-HK">
                <a:ea typeface="新細明體" pitchFamily="18" charset="-120"/>
              </a:rPr>
              <a:t>=</a:t>
            </a:r>
            <a:r>
              <a:rPr lang="en-US" altLang="zh-TW" sz="1800">
                <a:latin typeface="Symbol" pitchFamily="18" charset="2"/>
                <a:ea typeface="新細明體" pitchFamily="18" charset="-120"/>
              </a:rPr>
              <a:t>q</a:t>
            </a:r>
          </a:p>
        </p:txBody>
      </p:sp>
      <p:sp>
        <p:nvSpPr>
          <p:cNvPr id="15376" name="Text Box 22"/>
          <p:cNvSpPr txBox="1">
            <a:spLocks noChangeArrowheads="1"/>
          </p:cNvSpPr>
          <p:nvPr/>
        </p:nvSpPr>
        <p:spPr bwMode="auto">
          <a:xfrm>
            <a:off x="2057400" y="1828800"/>
            <a:ext cx="10807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a:solidFill>
                  <a:schemeClr val="folHlink"/>
                </a:solidFill>
                <a:ea typeface="新細明體" pitchFamily="18" charset="-120"/>
              </a:rPr>
              <a:t>x</a:t>
            </a:r>
            <a:r>
              <a:rPr lang="sv-SE" altLang="zh-HK" baseline="-25000">
                <a:solidFill>
                  <a:schemeClr val="folHlink"/>
                </a:solidFill>
                <a:ea typeface="新細明體" pitchFamily="18" charset="-120"/>
              </a:rPr>
              <a:t>0</a:t>
            </a:r>
            <a:r>
              <a:rPr lang="sv-SE" altLang="zh-HK">
                <a:solidFill>
                  <a:schemeClr val="folHlink"/>
                </a:solidFill>
                <a:ea typeface="新細明體" pitchFamily="18" charset="-120"/>
              </a:rPr>
              <a:t>=-1</a:t>
            </a:r>
            <a:endParaRPr lang="en-US" altLang="zh-TW">
              <a:solidFill>
                <a:schemeClr val="folHlink"/>
              </a:solidFill>
              <a:ea typeface="新細明體" pitchFamily="18" charset="-120"/>
            </a:endParaRPr>
          </a:p>
        </p:txBody>
      </p:sp>
      <p:sp>
        <p:nvSpPr>
          <p:cNvPr id="15377" name="Line 23"/>
          <p:cNvSpPr>
            <a:spLocks noChangeShapeType="1"/>
          </p:cNvSpPr>
          <p:nvPr/>
        </p:nvSpPr>
        <p:spPr bwMode="auto">
          <a:xfrm>
            <a:off x="2438400" y="2228850"/>
            <a:ext cx="0" cy="40005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378" name="Text Box 24"/>
          <p:cNvSpPr txBox="1">
            <a:spLocks noChangeArrowheads="1"/>
          </p:cNvSpPr>
          <p:nvPr/>
        </p:nvSpPr>
        <p:spPr bwMode="auto">
          <a:xfrm>
            <a:off x="2971801" y="3086100"/>
            <a:ext cx="22365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zh-TW" sz="3200" dirty="0">
                <a:ea typeface="新細明體" pitchFamily="18" charset="-120"/>
                <a:sym typeface="Symbol" pitchFamily="18" charset="2"/>
              </a:rPr>
              <a:t>a= </a:t>
            </a:r>
            <a:r>
              <a:rPr lang="en-US" altLang="zh-TW" sz="3600" dirty="0">
                <a:ea typeface="新細明體" pitchFamily="18" charset="-120"/>
                <a:sym typeface="Symbol" pitchFamily="18" charset="2"/>
              </a:rPr>
              <a:t></a:t>
            </a:r>
            <a:r>
              <a:rPr lang="sv-SE" altLang="zh-HK" baseline="-25000" dirty="0">
                <a:ea typeface="新細明體" pitchFamily="18" charset="-120"/>
                <a:sym typeface="Symbol" pitchFamily="18" charset="2"/>
              </a:rPr>
              <a:t>i=</a:t>
            </a:r>
            <a:r>
              <a:rPr lang="sv-SE" altLang="zh-HK" baseline="-25000" dirty="0">
                <a:solidFill>
                  <a:schemeClr val="folHlink"/>
                </a:solidFill>
                <a:ea typeface="新細明體" pitchFamily="18" charset="-120"/>
                <a:sym typeface="Symbol" pitchFamily="18" charset="2"/>
              </a:rPr>
              <a:t>0</a:t>
            </a:r>
            <a:r>
              <a:rPr lang="sv-SE" altLang="zh-HK" dirty="0">
                <a:ea typeface="新細明體" pitchFamily="18" charset="-120"/>
                <a:sym typeface="Symbol" pitchFamily="18" charset="2"/>
              </a:rPr>
              <a:t> w</a:t>
            </a:r>
            <a:r>
              <a:rPr lang="sv-SE" altLang="zh-HK" baseline="-25000" dirty="0">
                <a:ea typeface="新細明體" pitchFamily="18" charset="-120"/>
                <a:sym typeface="Symbol" pitchFamily="18" charset="2"/>
              </a:rPr>
              <a:t>i</a:t>
            </a:r>
            <a:r>
              <a:rPr lang="sv-SE" altLang="zh-HK" dirty="0">
                <a:ea typeface="新細明體" pitchFamily="18" charset="-120"/>
                <a:sym typeface="Symbol" pitchFamily="18" charset="2"/>
              </a:rPr>
              <a:t> x</a:t>
            </a:r>
            <a:r>
              <a:rPr lang="sv-SE" altLang="zh-HK" baseline="-25000" dirty="0">
                <a:ea typeface="新細明體" pitchFamily="18" charset="-120"/>
                <a:sym typeface="Symbol" pitchFamily="18" charset="2"/>
              </a:rPr>
              <a:t>i</a:t>
            </a:r>
            <a:endParaRPr lang="en-US" altLang="zh-TW" baseline="-25000" dirty="0">
              <a:ea typeface="新細明體" pitchFamily="18" charset="-120"/>
            </a:endParaRPr>
          </a:p>
        </p:txBody>
      </p:sp>
      <p:sp>
        <p:nvSpPr>
          <p:cNvPr id="15379" name="Oval 25"/>
          <p:cNvSpPr>
            <a:spLocks noChangeArrowheads="1"/>
          </p:cNvSpPr>
          <p:nvPr/>
        </p:nvSpPr>
        <p:spPr bwMode="auto">
          <a:xfrm>
            <a:off x="5181600" y="2571750"/>
            <a:ext cx="9144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HK" altLang="en-US">
              <a:ea typeface="新細明體" pitchFamily="18" charset="-120"/>
            </a:endParaRPr>
          </a:p>
        </p:txBody>
      </p:sp>
      <p:sp>
        <p:nvSpPr>
          <p:cNvPr id="15380" name="Line 26"/>
          <p:cNvSpPr>
            <a:spLocks noChangeShapeType="1"/>
          </p:cNvSpPr>
          <p:nvPr/>
        </p:nvSpPr>
        <p:spPr bwMode="auto">
          <a:xfrm>
            <a:off x="5351464" y="2931319"/>
            <a:ext cx="6048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381" name="Line 27"/>
          <p:cNvSpPr>
            <a:spLocks noChangeShapeType="1"/>
          </p:cNvSpPr>
          <p:nvPr/>
        </p:nvSpPr>
        <p:spPr bwMode="auto">
          <a:xfrm flipH="1" flipV="1">
            <a:off x="5257800" y="2914650"/>
            <a:ext cx="457200" cy="0"/>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382" name="Line 28"/>
          <p:cNvSpPr>
            <a:spLocks noChangeShapeType="1"/>
          </p:cNvSpPr>
          <p:nvPr/>
        </p:nvSpPr>
        <p:spPr bwMode="auto">
          <a:xfrm flipH="1" flipV="1">
            <a:off x="5638800" y="2686050"/>
            <a:ext cx="419100" cy="0"/>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383" name="Line 29"/>
          <p:cNvSpPr>
            <a:spLocks noChangeShapeType="1"/>
          </p:cNvSpPr>
          <p:nvPr/>
        </p:nvSpPr>
        <p:spPr bwMode="auto">
          <a:xfrm>
            <a:off x="2971800" y="2914650"/>
            <a:ext cx="2209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384" name="Line 30"/>
          <p:cNvSpPr>
            <a:spLocks noChangeShapeType="1"/>
          </p:cNvSpPr>
          <p:nvPr/>
        </p:nvSpPr>
        <p:spPr bwMode="auto">
          <a:xfrm>
            <a:off x="6096000" y="2914650"/>
            <a:ext cx="1676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nvGrpSpPr>
          <p:cNvPr id="15385" name="Group 31"/>
          <p:cNvGrpSpPr>
            <a:grpSpLocks/>
          </p:cNvGrpSpPr>
          <p:nvPr/>
        </p:nvGrpSpPr>
        <p:grpSpPr bwMode="auto">
          <a:xfrm>
            <a:off x="7772400" y="2686048"/>
            <a:ext cx="533400" cy="408384"/>
            <a:chOff x="288" y="1776"/>
            <a:chExt cx="336" cy="343"/>
          </a:xfrm>
        </p:grpSpPr>
        <p:sp>
          <p:nvSpPr>
            <p:cNvPr id="15391" name="Oval 32"/>
            <p:cNvSpPr>
              <a:spLocks noChangeArrowheads="1"/>
            </p:cNvSpPr>
            <p:nvPr/>
          </p:nvSpPr>
          <p:spPr bwMode="auto">
            <a:xfrm>
              <a:off x="288" y="1776"/>
              <a:ext cx="336" cy="336"/>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HK" altLang="en-US">
                <a:ea typeface="新細明體" pitchFamily="18" charset="-120"/>
              </a:endParaRPr>
            </a:p>
          </p:txBody>
        </p:sp>
        <p:sp>
          <p:nvSpPr>
            <p:cNvPr id="15392" name="Text Box 33"/>
            <p:cNvSpPr txBox="1">
              <a:spLocks noChangeArrowheads="1"/>
            </p:cNvSpPr>
            <p:nvPr/>
          </p:nvSpPr>
          <p:spPr bwMode="auto">
            <a:xfrm>
              <a:off x="288" y="1800"/>
              <a:ext cx="116"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endParaRPr lang="zh-TW" altLang="en-US" baseline="-25000">
                <a:ea typeface="新細明體" pitchFamily="18" charset="-120"/>
              </a:endParaRPr>
            </a:p>
          </p:txBody>
        </p:sp>
      </p:grpSp>
      <p:sp>
        <p:nvSpPr>
          <p:cNvPr id="15386" name="Text Box 34"/>
          <p:cNvSpPr txBox="1">
            <a:spLocks noChangeArrowheads="1"/>
          </p:cNvSpPr>
          <p:nvPr/>
        </p:nvSpPr>
        <p:spPr bwMode="auto">
          <a:xfrm>
            <a:off x="7848600" y="2703910"/>
            <a:ext cx="3642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TW">
                <a:ea typeface="新細明體" pitchFamily="18" charset="-120"/>
              </a:rPr>
              <a:t>y</a:t>
            </a:r>
            <a:endParaRPr lang="en-US" altLang="zh-TW">
              <a:ea typeface="新細明體" pitchFamily="18" charset="-120"/>
            </a:endParaRPr>
          </a:p>
        </p:txBody>
      </p:sp>
      <p:sp>
        <p:nvSpPr>
          <p:cNvPr id="15387" name="Line 35"/>
          <p:cNvSpPr>
            <a:spLocks noChangeShapeType="1"/>
          </p:cNvSpPr>
          <p:nvPr/>
        </p:nvSpPr>
        <p:spPr bwMode="auto">
          <a:xfrm>
            <a:off x="5638800" y="2571750"/>
            <a:ext cx="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388" name="Line 36"/>
          <p:cNvSpPr>
            <a:spLocks noChangeShapeType="1"/>
          </p:cNvSpPr>
          <p:nvPr/>
        </p:nvSpPr>
        <p:spPr bwMode="auto">
          <a:xfrm flipV="1">
            <a:off x="5638800" y="2686050"/>
            <a:ext cx="0" cy="228600"/>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389" name="Text Box 37"/>
          <p:cNvSpPr>
            <a:spLocks noGrp="1" noChangeArrowheads="1"/>
          </p:cNvSpPr>
          <p:nvPr>
            <p:ph type="body" idx="1"/>
          </p:nvPr>
        </p:nvSpPr>
        <p:spPr>
          <a:xfrm>
            <a:off x="4038600" y="3657600"/>
            <a:ext cx="4876800" cy="857250"/>
          </a:xfrm>
          <a:noFill/>
        </p:spPr>
        <p:txBody>
          <a:bodyPr>
            <a:normAutofit fontScale="92500" lnSpcReduction="20000"/>
          </a:bodyPr>
          <a:lstStyle/>
          <a:p>
            <a:pPr>
              <a:spcBef>
                <a:spcPct val="0"/>
              </a:spcBef>
              <a:buClrTx/>
              <a:buSzTx/>
              <a:buFontTx/>
              <a:buNone/>
            </a:pPr>
            <a:r>
              <a:rPr lang="sv-SE" altLang="zh-HK">
                <a:ea typeface="新細明體" pitchFamily="18" charset="-120"/>
              </a:rPr>
              <a:t>              1 if </a:t>
            </a:r>
            <a:r>
              <a:rPr lang="en-US" altLang="zh-TW">
                <a:ea typeface="新細明體" pitchFamily="18" charset="-120"/>
                <a:sym typeface="Symbol" pitchFamily="18" charset="2"/>
              </a:rPr>
              <a:t>a</a:t>
            </a:r>
            <a:r>
              <a:rPr lang="sv-SE" altLang="zh-HK" baseline="-25000">
                <a:ea typeface="新細明體" pitchFamily="18" charset="-120"/>
                <a:sym typeface="Symbol" pitchFamily="18" charset="2"/>
              </a:rPr>
              <a:t> </a:t>
            </a:r>
            <a:r>
              <a:rPr lang="sv-SE" altLang="zh-HK">
                <a:ea typeface="新細明體" pitchFamily="18" charset="-120"/>
                <a:sym typeface="Symbol" pitchFamily="18" charset="2"/>
              </a:rPr>
              <a:t> </a:t>
            </a:r>
            <a:r>
              <a:rPr lang="sv-SE" altLang="zh-HK">
                <a:latin typeface="Symbol" pitchFamily="18" charset="2"/>
                <a:ea typeface="新細明體" pitchFamily="18" charset="-120"/>
                <a:sym typeface="Symbol" pitchFamily="18" charset="2"/>
              </a:rPr>
              <a:t>0</a:t>
            </a:r>
            <a:endParaRPr lang="en-US" altLang="zh-TW">
              <a:latin typeface="Symbol" pitchFamily="18" charset="2"/>
              <a:ea typeface="新細明體" pitchFamily="18" charset="-120"/>
            </a:endParaRPr>
          </a:p>
          <a:p>
            <a:pPr>
              <a:lnSpc>
                <a:spcPct val="50000"/>
              </a:lnSpc>
              <a:spcBef>
                <a:spcPct val="0"/>
              </a:spcBef>
              <a:buClrTx/>
              <a:buSzTx/>
              <a:buFontTx/>
              <a:buNone/>
            </a:pPr>
            <a:r>
              <a:rPr lang="sv-SE" altLang="zh-HK">
                <a:ea typeface="新細明體" pitchFamily="18" charset="-120"/>
              </a:rPr>
              <a:t>y=</a:t>
            </a:r>
          </a:p>
          <a:p>
            <a:pPr>
              <a:lnSpc>
                <a:spcPct val="60000"/>
              </a:lnSpc>
              <a:spcBef>
                <a:spcPct val="0"/>
              </a:spcBef>
              <a:buClrTx/>
              <a:buSzTx/>
              <a:buFontTx/>
              <a:buNone/>
            </a:pPr>
            <a:r>
              <a:rPr lang="sv-SE" altLang="zh-HK">
                <a:ea typeface="新細明體" pitchFamily="18" charset="-120"/>
              </a:rPr>
              <a:t>              0 if a &lt;</a:t>
            </a:r>
            <a:r>
              <a:rPr lang="sv-SE" altLang="zh-HK">
                <a:latin typeface="Symbol" pitchFamily="18" charset="2"/>
                <a:ea typeface="新細明體" pitchFamily="18" charset="-120"/>
              </a:rPr>
              <a:t>0</a:t>
            </a:r>
            <a:endParaRPr lang="en-US" altLang="zh-TW">
              <a:latin typeface="Symbol" pitchFamily="18" charset="2"/>
              <a:ea typeface="新細明體" pitchFamily="18" charset="-120"/>
            </a:endParaRPr>
          </a:p>
        </p:txBody>
      </p:sp>
      <p:sp>
        <p:nvSpPr>
          <p:cNvPr id="15390" name="Text Box 38"/>
          <p:cNvSpPr txBox="1">
            <a:spLocks noChangeArrowheads="1"/>
          </p:cNvSpPr>
          <p:nvPr/>
        </p:nvSpPr>
        <p:spPr bwMode="auto">
          <a:xfrm>
            <a:off x="4939554" y="3571596"/>
            <a:ext cx="4812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sv-SE" altLang="zh-HK" sz="4800" dirty="0">
                <a:ea typeface="新細明體" pitchFamily="18" charset="-120"/>
              </a:rPr>
              <a:t>{</a:t>
            </a:r>
            <a:endParaRPr lang="en-US" altLang="zh-TW" sz="4800" dirty="0">
              <a:ea typeface="新細明體" pitchFamily="18" charset="-120"/>
            </a:endParaRPr>
          </a:p>
        </p:txBody>
      </p:sp>
      <p:sp>
        <p:nvSpPr>
          <p:cNvPr id="2" name="Rectangle 1"/>
          <p:cNvSpPr/>
          <p:nvPr/>
        </p:nvSpPr>
        <p:spPr>
          <a:xfrm>
            <a:off x="3686560" y="2938411"/>
            <a:ext cx="309700" cy="523220"/>
          </a:xfrm>
          <a:prstGeom prst="rect">
            <a:avLst/>
          </a:prstGeom>
        </p:spPr>
        <p:txBody>
          <a:bodyPr wrap="none">
            <a:spAutoFit/>
          </a:bodyPr>
          <a:lstStyle/>
          <a:p>
            <a:r>
              <a:rPr lang="sv-SE" altLang="zh-HK" sz="2800" baseline="30000" dirty="0">
                <a:ea typeface="新細明體" pitchFamily="18" charset="-120"/>
                <a:sym typeface="Symbol" pitchFamily="18" charset="2"/>
              </a:rPr>
              <a:t>n</a:t>
            </a:r>
            <a:endParaRPr lang="en-IN" sz="2800" dirty="0"/>
          </a:p>
        </p:txBody>
      </p:sp>
    </p:spTree>
    <p:extLst>
      <p:ext uri="{BB962C8B-B14F-4D97-AF65-F5344CB8AC3E}">
        <p14:creationId xmlns:p14="http://schemas.microsoft.com/office/powerpoint/2010/main" val="879667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3413</TotalTime>
  <Words>966</Words>
  <Application>Microsoft Office PowerPoint</Application>
  <PresentationFormat>On-screen Show (16:9)</PresentationFormat>
  <Paragraphs>287</Paragraphs>
  <Slides>18</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Bahnschrift</vt:lpstr>
      <vt:lpstr>Calibri</vt:lpstr>
      <vt:lpstr>Symbol</vt:lpstr>
      <vt:lpstr>Tahoma</vt:lpstr>
      <vt:lpstr>Times</vt:lpstr>
      <vt:lpstr>Wingdings</vt:lpstr>
      <vt:lpstr>Office Theme</vt:lpstr>
      <vt:lpstr>Equation</vt:lpstr>
      <vt:lpstr>PERCEPTRON</vt:lpstr>
      <vt:lpstr>PowerPoint Presentation</vt:lpstr>
      <vt:lpstr>Perceptrons:</vt:lpstr>
      <vt:lpstr>PowerPoint Presentation</vt:lpstr>
      <vt:lpstr>PowerPoint Presentation</vt:lpstr>
      <vt:lpstr>PowerPoint Presentation</vt:lpstr>
      <vt:lpstr>To be learned: Wi and </vt:lpstr>
      <vt:lpstr>Converting    To </vt:lpstr>
      <vt:lpstr>Threshold as Weight: W0</vt:lpstr>
      <vt:lpstr>Training the Perceptron</vt:lpstr>
      <vt:lpstr>Perceptron Learning Rule</vt:lpstr>
      <vt:lpstr>Perceptron Training Algorithm</vt:lpstr>
      <vt:lpstr>Example: Learning the AND Function : Step 1.</vt:lpstr>
      <vt:lpstr>Example: Learning the AND Function : Step 2.</vt:lpstr>
      <vt:lpstr>Example: Learning the AND Function : Step 3.</vt:lpstr>
      <vt:lpstr>Example: Learning the AND Function : Step 4.</vt:lpstr>
      <vt:lpstr>Final Solution:</vt:lpstr>
      <vt:lpstr>Example: TRY THIS FOR OR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HP</dc:creator>
  <cp:lastModifiedBy>PRAKASH SRIVASTAVA</cp:lastModifiedBy>
  <cp:revision>97</cp:revision>
  <dcterms:modified xsi:type="dcterms:W3CDTF">2021-10-07T10:22:22Z</dcterms:modified>
</cp:coreProperties>
</file>