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3" r:id="rId8"/>
    <p:sldId id="267" r:id="rId9"/>
    <p:sldId id="268" r:id="rId10"/>
    <p:sldId id="269" r:id="rId11"/>
    <p:sldId id="270" r:id="rId12"/>
    <p:sldId id="271" r:id="rId13"/>
    <p:sldId id="272" r:id="rId14"/>
    <p:sldId id="264" r:id="rId15"/>
    <p:sldId id="265" r:id="rId16"/>
    <p:sldId id="266"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94A9-2AD5-441A-A148-C8A60A3CF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36A9D7-9841-4C35-B390-F2C03F086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445563-566D-4864-9A01-18215DDC5A29}"/>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5" name="Footer Placeholder 4">
            <a:extLst>
              <a:ext uri="{FF2B5EF4-FFF2-40B4-BE49-F238E27FC236}">
                <a16:creationId xmlns:a16="http://schemas.microsoft.com/office/drawing/2014/main" id="{09977141-5AAC-4250-9CB7-D0E9CEAF4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07244-CFB3-4F33-9A7E-1E88765986C0}"/>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396468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F12-6212-47E0-BE88-3DED034B77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5DA922-4126-4EF3-80E6-6332C2FFD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6AAB1-39EE-4247-B259-DEDDC0A6BAC1}"/>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5" name="Footer Placeholder 4">
            <a:extLst>
              <a:ext uri="{FF2B5EF4-FFF2-40B4-BE49-F238E27FC236}">
                <a16:creationId xmlns:a16="http://schemas.microsoft.com/office/drawing/2014/main" id="{F86A5BAC-DCA8-4259-8540-DEE096AEF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3550A-6BBE-4754-B4A7-7E168F9FDD9F}"/>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281765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BDE39-736A-41E3-81EE-8470042D6A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9ECD30-43E7-483C-AF54-7C6E66C04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F16B83-CFC9-4E8A-9686-D95D554387A5}"/>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5" name="Footer Placeholder 4">
            <a:extLst>
              <a:ext uri="{FF2B5EF4-FFF2-40B4-BE49-F238E27FC236}">
                <a16:creationId xmlns:a16="http://schemas.microsoft.com/office/drawing/2014/main" id="{36B3726D-8B18-4811-AE77-4878B11C7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92C09-8006-40AC-B75C-56A097F9C3DC}"/>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218991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BE29-2CD4-408B-AAFA-EF0C9D5F00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0A2312-C430-4785-B869-1287579CC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63DCF-454C-4A9C-9277-95FFA5AD23C1}"/>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5" name="Footer Placeholder 4">
            <a:extLst>
              <a:ext uri="{FF2B5EF4-FFF2-40B4-BE49-F238E27FC236}">
                <a16:creationId xmlns:a16="http://schemas.microsoft.com/office/drawing/2014/main" id="{7D84A77F-301E-486B-9886-8E7895974B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31C91-923C-4D94-B61C-9881EA9067D9}"/>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278355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DA8E-59FE-4AA5-AF06-4CF32362A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207C8A-2592-4B84-A2F9-764673E34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9BE0-0B97-468A-976B-B80537C3D97E}"/>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5" name="Footer Placeholder 4">
            <a:extLst>
              <a:ext uri="{FF2B5EF4-FFF2-40B4-BE49-F238E27FC236}">
                <a16:creationId xmlns:a16="http://schemas.microsoft.com/office/drawing/2014/main" id="{7D4A380E-10C4-4514-8D7B-506AC0DCBD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756AE-F376-4580-9DEB-81249FDAE630}"/>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251710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09DE-B789-43AC-BF9B-C60F08026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8D08C-0077-413D-BCB6-2D98D6F930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D8C537-C687-4A8A-BF28-3907883DB1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735892-6525-4688-B5C3-0F2BAD4A1359}"/>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6" name="Footer Placeholder 5">
            <a:extLst>
              <a:ext uri="{FF2B5EF4-FFF2-40B4-BE49-F238E27FC236}">
                <a16:creationId xmlns:a16="http://schemas.microsoft.com/office/drawing/2014/main" id="{E99D6A4A-AC3C-4AB6-B89E-7AE4E725AB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FC8864-C476-418C-9E8C-D5A9C6DF4110}"/>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291248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DDED-056E-42D6-871A-B8958CF3E4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A33ED8-65EC-4003-8BC1-9E55CA48B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92A250-A267-42D8-AF82-32347AEC9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0CC0E5-4348-48EF-9ED2-FF4BEC9F5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3C91B-6F15-4CE5-80A0-7A70552AF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532425-4A8B-4670-844D-DEDCC2BBBA32}"/>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8" name="Footer Placeholder 7">
            <a:extLst>
              <a:ext uri="{FF2B5EF4-FFF2-40B4-BE49-F238E27FC236}">
                <a16:creationId xmlns:a16="http://schemas.microsoft.com/office/drawing/2014/main" id="{2F18FCAD-C857-42C9-94CD-24FE088ADD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141886-F068-4580-8FEA-2C410B5374C9}"/>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822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E839-DB99-475F-B1F7-0A96E06FBE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E683F4-1DF0-4CA3-ABA3-6BD928D4B800}"/>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4" name="Footer Placeholder 3">
            <a:extLst>
              <a:ext uri="{FF2B5EF4-FFF2-40B4-BE49-F238E27FC236}">
                <a16:creationId xmlns:a16="http://schemas.microsoft.com/office/drawing/2014/main" id="{85F69239-2089-49E6-84D1-2C758DD8E3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F97FCB-EC1E-4D77-A582-3D8C22FD6A9A}"/>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291611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E4289-AB8B-417F-8E03-278532BCE774}"/>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3" name="Footer Placeholder 2">
            <a:extLst>
              <a:ext uri="{FF2B5EF4-FFF2-40B4-BE49-F238E27FC236}">
                <a16:creationId xmlns:a16="http://schemas.microsoft.com/office/drawing/2014/main" id="{8513F265-6B08-43E8-BDEA-7455C109DB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031565-D0E6-4603-9670-1321917717C2}"/>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37979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CB56-072C-440F-A48C-8FBFA082C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B44DD5-7D96-4D10-B4B9-520A5C84A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7BD7D3-1DD5-4CB8-A470-9EFB0A042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2B102-3DBB-412F-AF90-2E72360ACD6A}"/>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6" name="Footer Placeholder 5">
            <a:extLst>
              <a:ext uri="{FF2B5EF4-FFF2-40B4-BE49-F238E27FC236}">
                <a16:creationId xmlns:a16="http://schemas.microsoft.com/office/drawing/2014/main" id="{B051EDFD-85DA-495E-BF31-A7E7D0C5A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B3A5B-370A-47E6-B1BD-3CDDF9EDAA2B}"/>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264914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925A-4A18-4A14-8E86-B7620C51D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5C035F-756B-4417-A6E7-32F3C7E7B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F3C9E1-9200-416F-95E9-4807B6641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0995E-17FB-4033-AE6B-69C54B9B58A7}"/>
              </a:ext>
            </a:extLst>
          </p:cNvPr>
          <p:cNvSpPr>
            <a:spLocks noGrp="1"/>
          </p:cNvSpPr>
          <p:nvPr>
            <p:ph type="dt" sz="half" idx="10"/>
          </p:nvPr>
        </p:nvSpPr>
        <p:spPr/>
        <p:txBody>
          <a:bodyPr/>
          <a:lstStyle/>
          <a:p>
            <a:fld id="{8410F873-C6CC-4EB2-811F-6BD8BFDD4C0D}" type="datetimeFigureOut">
              <a:rPr lang="en-IN" smtClean="0"/>
              <a:t>28-10-2021</a:t>
            </a:fld>
            <a:endParaRPr lang="en-IN"/>
          </a:p>
        </p:txBody>
      </p:sp>
      <p:sp>
        <p:nvSpPr>
          <p:cNvPr id="6" name="Footer Placeholder 5">
            <a:extLst>
              <a:ext uri="{FF2B5EF4-FFF2-40B4-BE49-F238E27FC236}">
                <a16:creationId xmlns:a16="http://schemas.microsoft.com/office/drawing/2014/main" id="{F9317DC3-33C8-45B4-976D-BCDCDF6ECE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542B9D-B046-423A-886C-6E7832AE8EBA}"/>
              </a:ext>
            </a:extLst>
          </p:cNvPr>
          <p:cNvSpPr>
            <a:spLocks noGrp="1"/>
          </p:cNvSpPr>
          <p:nvPr>
            <p:ph type="sldNum" sz="quarter" idx="12"/>
          </p:nvPr>
        </p:nvSpPr>
        <p:spPr/>
        <p:txBody>
          <a:bodyPr/>
          <a:lstStyle/>
          <a:p>
            <a:fld id="{6B0E6B80-530E-4066-B5F5-55AD28915773}" type="slidenum">
              <a:rPr lang="en-IN" smtClean="0"/>
              <a:t>‹#›</a:t>
            </a:fld>
            <a:endParaRPr lang="en-IN"/>
          </a:p>
        </p:txBody>
      </p:sp>
    </p:spTree>
    <p:extLst>
      <p:ext uri="{BB962C8B-B14F-4D97-AF65-F5344CB8AC3E}">
        <p14:creationId xmlns:p14="http://schemas.microsoft.com/office/powerpoint/2010/main" val="379389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7016E-72BF-4EEA-8E14-C7F5747D2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752166-7F0A-47BF-A481-77A591291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0B31-8404-4DEF-A9AB-301B81507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0F873-C6CC-4EB2-811F-6BD8BFDD4C0D}" type="datetimeFigureOut">
              <a:rPr lang="en-IN" smtClean="0"/>
              <a:t>28-10-2021</a:t>
            </a:fld>
            <a:endParaRPr lang="en-IN"/>
          </a:p>
        </p:txBody>
      </p:sp>
      <p:sp>
        <p:nvSpPr>
          <p:cNvPr id="5" name="Footer Placeholder 4">
            <a:extLst>
              <a:ext uri="{FF2B5EF4-FFF2-40B4-BE49-F238E27FC236}">
                <a16:creationId xmlns:a16="http://schemas.microsoft.com/office/drawing/2014/main" id="{4C62A70D-6996-4EF6-8F25-4AD348FF9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275481-BDA2-4D18-828F-53ABD3FC1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E6B80-530E-4066-B5F5-55AD28915773}" type="slidenum">
              <a:rPr lang="en-IN" smtClean="0"/>
              <a:t>‹#›</a:t>
            </a:fld>
            <a:endParaRPr lang="en-IN"/>
          </a:p>
        </p:txBody>
      </p:sp>
    </p:spTree>
    <p:extLst>
      <p:ext uri="{BB962C8B-B14F-4D97-AF65-F5344CB8AC3E}">
        <p14:creationId xmlns:p14="http://schemas.microsoft.com/office/powerpoint/2010/main" val="167891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suzuki-kasami-algorithm-for-mutual-exclusion-in-distributed-system/" TargetMode="External"/><Relationship Id="rId2" Type="http://schemas.openxmlformats.org/officeDocument/2006/relationships/hyperlink" Target="https://www.geeksforgeeks.org/raymonds-tree-based-algorithm/" TargetMode="External"/><Relationship Id="rId1" Type="http://schemas.openxmlformats.org/officeDocument/2006/relationships/slideLayout" Target="../slideLayouts/slideLayout7.xml"/><Relationship Id="rId6" Type="http://schemas.openxmlformats.org/officeDocument/2006/relationships/hyperlink" Target="https://www.geeksforgeeks.org/maekawas-algorithm-for-mutual-exclusion-in-distributed-system/" TargetMode="External"/><Relationship Id="rId5" Type="http://schemas.openxmlformats.org/officeDocument/2006/relationships/hyperlink" Target="https://www.geeksforgeeks.org/ricart-agrawala-algorithm-in-mutual-exclusion-in-distributed-system/" TargetMode="External"/><Relationship Id="rId4" Type="http://schemas.openxmlformats.org/officeDocument/2006/relationships/hyperlink" Target="https://www.geeksforgeeks.org/lamports-algorithm-for-mutual-exclusion-in-distributed-syste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F3260E3-F32F-4EC0-B329-6374290A04EF}"/>
              </a:ext>
            </a:extLst>
          </p:cNvPr>
          <p:cNvGraphicFramePr>
            <a:graphicFrameLocks noGrp="1"/>
          </p:cNvGraphicFramePr>
          <p:nvPr>
            <p:extLst>
              <p:ext uri="{D42A27DB-BD31-4B8C-83A1-F6EECF244321}">
                <p14:modId xmlns:p14="http://schemas.microsoft.com/office/powerpoint/2010/main" val="2251787815"/>
              </p:ext>
            </p:extLst>
          </p:nvPr>
        </p:nvGraphicFramePr>
        <p:xfrm>
          <a:off x="222229" y="464642"/>
          <a:ext cx="11803515" cy="6296374"/>
        </p:xfrm>
        <a:graphic>
          <a:graphicData uri="http://schemas.openxmlformats.org/drawingml/2006/table">
            <a:tbl>
              <a:tblPr/>
              <a:tblGrid>
                <a:gridCol w="405991">
                  <a:extLst>
                    <a:ext uri="{9D8B030D-6E8A-4147-A177-3AD203B41FA5}">
                      <a16:colId xmlns:a16="http://schemas.microsoft.com/office/drawing/2014/main" val="3808673376"/>
                    </a:ext>
                  </a:extLst>
                </a:gridCol>
                <a:gridCol w="5930077">
                  <a:extLst>
                    <a:ext uri="{9D8B030D-6E8A-4147-A177-3AD203B41FA5}">
                      <a16:colId xmlns:a16="http://schemas.microsoft.com/office/drawing/2014/main" val="1648749331"/>
                    </a:ext>
                  </a:extLst>
                </a:gridCol>
                <a:gridCol w="5467447">
                  <a:extLst>
                    <a:ext uri="{9D8B030D-6E8A-4147-A177-3AD203B41FA5}">
                      <a16:colId xmlns:a16="http://schemas.microsoft.com/office/drawing/2014/main" val="3761057876"/>
                    </a:ext>
                  </a:extLst>
                </a:gridCol>
              </a:tblGrid>
              <a:tr h="351888">
                <a:tc>
                  <a:txBody>
                    <a:bodyPr/>
                    <a:lstStyle/>
                    <a:p>
                      <a:pPr marL="0" marR="0" algn="ctr" fontAlgn="base">
                        <a:lnSpc>
                          <a:spcPct val="107000"/>
                        </a:lnSpc>
                        <a:spcBef>
                          <a:spcPts val="0"/>
                        </a:spcBef>
                        <a:spcAft>
                          <a:spcPts val="0"/>
                        </a:spcAft>
                      </a:pP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S.No</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15753" marR="15753" marT="7651" marB="76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ase">
                        <a:lnSpc>
                          <a:spcPct val="107000"/>
                        </a:lnSpc>
                        <a:spcBef>
                          <a:spcPts val="0"/>
                        </a:spcBef>
                        <a:spcAft>
                          <a:spcPts val="0"/>
                        </a:spcAft>
                      </a:pPr>
                      <a:r>
                        <a:rPr lang="en-IN" sz="1400" b="1"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Token Based Algorithms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5753" marR="15753" marT="7651" marB="76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ase">
                        <a:lnSpc>
                          <a:spcPct val="107000"/>
                        </a:lnSpc>
                        <a:spcBef>
                          <a:spcPts val="0"/>
                        </a:spcBef>
                        <a:spcAft>
                          <a:spcPts val="0"/>
                        </a:spcAft>
                      </a:pP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Non-Token Based Algorithms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15753" marR="15753" marT="7651" marB="765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224548"/>
                  </a:ext>
                </a:extLst>
              </a:tr>
              <a:tr h="510850">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unique token is shared among all the sites in Distributed Computing Systems.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No token even not any concept of sharing token for access.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572459"/>
                  </a:ext>
                </a:extLst>
              </a:tr>
              <a:tr h="526344">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a site is allowed to enter the Computer System if it possesses the token.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two or more successive rounds of messages are exchanged between sites to determine which site is to enter the Computer System next.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2435122"/>
                  </a:ext>
                </a:extLst>
              </a:tr>
              <a:tr h="747696">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Uses the sequences to order the request for the CS and to resolve the conflict for the simultaneous requests for the System.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Uses the timestamp to order the request for the CS and to resolve the conflict for the simultaneous requests for the System.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600884"/>
                  </a:ext>
                </a:extLst>
              </a:tr>
              <a:tr h="510850">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Produces less message traffic as compared to Non-Token based Algorithm.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Produces more message traffic as compared to the Token-based Algorithm.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909778"/>
                  </a:ext>
                </a:extLst>
              </a:tr>
              <a:tr h="747696">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are free from deadlock (i.e. here there are no two or more processes are in the queue in order to wait for messages that will actually can’t come) because of the existence of unique token in the distributed system.</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are not free from the deadlock problem as they are based on timestamp only.</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7940787"/>
                  </a:ext>
                </a:extLst>
              </a:tr>
              <a:tr h="510850">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it was ensured that requests are executed exactly in the order as they are made in.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there is no surety of execution order.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805803"/>
                  </a:ext>
                </a:extLst>
              </a:tr>
              <a:tr h="747696">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More scalable as they can free our server from having to store session state and also they contain all the necessary information which they need for authentication.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Less scalable than the Token-based algorithms because here server is not free from its tasks.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676106"/>
                  </a:ext>
                </a:extLst>
              </a:tr>
              <a:tr h="526344">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the access control is quite Fine-grained because here inside the token roles, permissions and resources can be easily specifying for the user.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the access control is not so fine as there is no token which can specify roles, permission, and resources for the user.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728034"/>
                  </a:ext>
                </a:extLst>
              </a:tr>
              <a:tr h="368464">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Token-based algorithms make authentication quite easy.</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Non-Token based algorithms can’t make authentication easy.</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204361"/>
                  </a:ext>
                </a:extLst>
              </a:tr>
              <a:tr h="747696">
                <a:tc>
                  <a:txBody>
                    <a:bodyPr/>
                    <a:lstStyle/>
                    <a:p>
                      <a:pPr marL="0" marR="0" algn="ctr" fontAlgn="base">
                        <a:lnSpc>
                          <a:spcPct val="107000"/>
                        </a:lnSpc>
                        <a:spcBef>
                          <a:spcPts val="0"/>
                        </a:spcBef>
                        <a:spcAft>
                          <a:spcPts val="0"/>
                        </a:spcAft>
                      </a:pPr>
                      <a:r>
                        <a:rPr lang="en-IN" sz="14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Examples of Token-Based Algorithms are: </a:t>
                      </a:r>
                      <a:b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Singhal’s Heuristic Algorithm </a:t>
                      </a: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(ii)</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u="sng"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Raymonds</a:t>
                      </a:r>
                      <a:r>
                        <a:rPr lang="en-IN" sz="1400" u="sng"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 Tree Based Algorithm</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(iii)</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u="sng"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Suzuki-</a:t>
                      </a:r>
                      <a:r>
                        <a:rPr lang="en-IN" sz="1400" u="sng"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Kasami</a:t>
                      </a:r>
                      <a:r>
                        <a:rPr lang="en-IN" sz="1400" u="sng"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 Algorithm</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07000"/>
                        </a:lnSpc>
                        <a:spcBef>
                          <a:spcPts val="0"/>
                        </a:spcBef>
                        <a:spcAft>
                          <a:spcPts val="0"/>
                        </a:spcAft>
                      </a:pP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Examples of Non-Token Based Algorithms are:</a:t>
                      </a: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u="sng"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Lamport’s</a:t>
                      </a:r>
                      <a:r>
                        <a:rPr lang="en-IN" sz="1400" u="sng"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 Algorithm</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(ii)</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u="sng"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Ricart-Agarwala</a:t>
                      </a:r>
                      <a:r>
                        <a:rPr lang="en-IN" sz="1400" u="sng"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 Algorithm</a:t>
                      </a:r>
                      <a:r>
                        <a:rPr lang="en-IN" sz="1400"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400" b="1"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(iii) </a:t>
                      </a:r>
                      <a:r>
                        <a:rPr lang="en-IN" sz="1600" b="0" u="sng" dirty="0">
                          <a:effectLst/>
                          <a:hlinkClick r:id="rId6"/>
                        </a:rPr>
                        <a:t>Maekawa’s Algorithm</a:t>
                      </a:r>
                      <a:r>
                        <a:rPr lang="en-IN" sz="1600" dirty="0"/>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6203" marR="16203" marT="22954" marB="229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3217815"/>
                  </a:ext>
                </a:extLst>
              </a:tr>
            </a:tbl>
          </a:graphicData>
        </a:graphic>
      </p:graphicFrame>
      <p:sp>
        <p:nvSpPr>
          <p:cNvPr id="7" name="TextBox 6">
            <a:extLst>
              <a:ext uri="{FF2B5EF4-FFF2-40B4-BE49-F238E27FC236}">
                <a16:creationId xmlns:a16="http://schemas.microsoft.com/office/drawing/2014/main" id="{E26F90F9-309C-4E14-96D4-62E5B7764B24}"/>
              </a:ext>
            </a:extLst>
          </p:cNvPr>
          <p:cNvSpPr txBox="1"/>
          <p:nvPr/>
        </p:nvSpPr>
        <p:spPr>
          <a:xfrm>
            <a:off x="222229" y="-29381"/>
            <a:ext cx="9144000" cy="369332"/>
          </a:xfrm>
          <a:prstGeom prst="rect">
            <a:avLst/>
          </a:prstGeom>
          <a:noFill/>
        </p:spPr>
        <p:txBody>
          <a:bodyPr wrap="square">
            <a:spAutoFit/>
          </a:bodyPr>
          <a:lstStyle/>
          <a:p>
            <a:r>
              <a:rPr lang="en-US" b="1" i="0" dirty="0">
                <a:solidFill>
                  <a:srgbClr val="273239"/>
                </a:solidFill>
                <a:effectLst/>
                <a:latin typeface="urw-din"/>
              </a:rPr>
              <a:t>Difference between Token based and Non-Token based Algorithms in Distributed System:</a:t>
            </a:r>
            <a:endParaRPr lang="en-IN" dirty="0"/>
          </a:p>
        </p:txBody>
      </p:sp>
    </p:spTree>
    <p:extLst>
      <p:ext uri="{BB962C8B-B14F-4D97-AF65-F5344CB8AC3E}">
        <p14:creationId xmlns:p14="http://schemas.microsoft.com/office/powerpoint/2010/main" val="32728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E43077-9403-455E-A6A0-2613D5E86894}"/>
              </a:ext>
            </a:extLst>
          </p:cNvPr>
          <p:cNvPicPr>
            <a:picLocks noChangeAspect="1"/>
          </p:cNvPicPr>
          <p:nvPr/>
        </p:nvPicPr>
        <p:blipFill>
          <a:blip r:embed="rId2"/>
          <a:stretch>
            <a:fillRect/>
          </a:stretch>
        </p:blipFill>
        <p:spPr>
          <a:xfrm>
            <a:off x="7216657" y="180111"/>
            <a:ext cx="4613562" cy="2756884"/>
          </a:xfrm>
          <a:prstGeom prst="rect">
            <a:avLst/>
          </a:prstGeom>
        </p:spPr>
      </p:pic>
      <p:sp>
        <p:nvSpPr>
          <p:cNvPr id="4" name="TextBox 3">
            <a:extLst>
              <a:ext uri="{FF2B5EF4-FFF2-40B4-BE49-F238E27FC236}">
                <a16:creationId xmlns:a16="http://schemas.microsoft.com/office/drawing/2014/main" id="{ADBF6B93-889C-47F3-9D60-553B7579FBEC}"/>
              </a:ext>
            </a:extLst>
          </p:cNvPr>
          <p:cNvSpPr txBox="1"/>
          <p:nvPr/>
        </p:nvSpPr>
        <p:spPr>
          <a:xfrm>
            <a:off x="193965" y="318655"/>
            <a:ext cx="8562108" cy="369332"/>
          </a:xfrm>
          <a:prstGeom prst="rect">
            <a:avLst/>
          </a:prstGeom>
          <a:noFill/>
        </p:spPr>
        <p:txBody>
          <a:bodyPr wrap="square" rtlCol="0">
            <a:spAutoFit/>
          </a:bodyPr>
          <a:lstStyle/>
          <a:p>
            <a:r>
              <a:rPr lang="en-US" dirty="0"/>
              <a:t>(3) </a:t>
            </a:r>
            <a:r>
              <a:rPr lang="en-US" dirty="0" err="1"/>
              <a:t>Requset</a:t>
            </a:r>
            <a:r>
              <a:rPr lang="en-US" dirty="0"/>
              <a:t> moves till reached Holder=self. Here it stops moving forward. </a:t>
            </a:r>
            <a:endParaRPr lang="en-IN" dirty="0"/>
          </a:p>
        </p:txBody>
      </p:sp>
      <p:sp>
        <p:nvSpPr>
          <p:cNvPr id="5" name="TextBox 4">
            <a:extLst>
              <a:ext uri="{FF2B5EF4-FFF2-40B4-BE49-F238E27FC236}">
                <a16:creationId xmlns:a16="http://schemas.microsoft.com/office/drawing/2014/main" id="{8B5BA81F-80FC-45C4-B253-5672607334C7}"/>
              </a:ext>
            </a:extLst>
          </p:cNvPr>
          <p:cNvSpPr txBox="1"/>
          <p:nvPr/>
        </p:nvSpPr>
        <p:spPr>
          <a:xfrm>
            <a:off x="61649" y="2752661"/>
            <a:ext cx="5063836" cy="3139321"/>
          </a:xfrm>
          <a:prstGeom prst="rect">
            <a:avLst/>
          </a:prstGeom>
          <a:noFill/>
        </p:spPr>
        <p:txBody>
          <a:bodyPr wrap="square" rtlCol="0">
            <a:spAutoFit/>
          </a:bodyPr>
          <a:lstStyle/>
          <a:p>
            <a:pPr marL="342900" indent="-342900" algn="just">
              <a:buAutoNum type="arabicParenBoth" startAt="4"/>
            </a:pPr>
            <a:r>
              <a:rPr lang="en-US" dirty="0"/>
              <a:t>Now, site A will remove its token and on the basis of request from site B, it will give privilege to B and point towards B. Holder of B will be now “self” as it contain token now. Holder of A will be now B, A’s RQ will be empty and Asked will be “F” as it is not asking for token. B will have now only 2 data structure as it have token.</a:t>
            </a:r>
          </a:p>
          <a:p>
            <a:pPr marL="342900" indent="-342900" algn="just">
              <a:buAutoNum type="arabicParenBoth" startAt="4"/>
            </a:pPr>
            <a:endParaRPr lang="en-US" dirty="0"/>
          </a:p>
          <a:p>
            <a:pPr marL="342900" indent="-342900" algn="just">
              <a:buAutoNum type="arabicParenBoth" startAt="4"/>
            </a:pPr>
            <a:endParaRPr lang="en-US" dirty="0"/>
          </a:p>
          <a:p>
            <a:pPr marL="342900" indent="-342900" algn="just">
              <a:buAutoNum type="arabicParenBoth" startAt="4"/>
            </a:pPr>
            <a:r>
              <a:rPr lang="en-US" dirty="0"/>
              <a:t>Request is still pending for D, so B which have token will give </a:t>
            </a:r>
            <a:r>
              <a:rPr lang="en-US" dirty="0" err="1"/>
              <a:t>priviledge</a:t>
            </a:r>
            <a:r>
              <a:rPr lang="en-US" dirty="0"/>
              <a:t> to D( see in next figure)</a:t>
            </a:r>
            <a:endParaRPr lang="en-IN" dirty="0"/>
          </a:p>
        </p:txBody>
      </p:sp>
      <p:pic>
        <p:nvPicPr>
          <p:cNvPr id="7" name="Picture 6">
            <a:extLst>
              <a:ext uri="{FF2B5EF4-FFF2-40B4-BE49-F238E27FC236}">
                <a16:creationId xmlns:a16="http://schemas.microsoft.com/office/drawing/2014/main" id="{7744C766-10A2-4EAA-95A5-4B29E7FC2EA5}"/>
              </a:ext>
            </a:extLst>
          </p:cNvPr>
          <p:cNvPicPr>
            <a:picLocks noChangeAspect="1"/>
          </p:cNvPicPr>
          <p:nvPr/>
        </p:nvPicPr>
        <p:blipFill>
          <a:blip r:embed="rId3"/>
          <a:stretch>
            <a:fillRect/>
          </a:stretch>
        </p:blipFill>
        <p:spPr>
          <a:xfrm>
            <a:off x="5791200" y="3061855"/>
            <a:ext cx="6039019" cy="3428999"/>
          </a:xfrm>
          <a:prstGeom prst="rect">
            <a:avLst/>
          </a:prstGeom>
        </p:spPr>
      </p:pic>
    </p:spTree>
    <p:extLst>
      <p:ext uri="{BB962C8B-B14F-4D97-AF65-F5344CB8AC3E}">
        <p14:creationId xmlns:p14="http://schemas.microsoft.com/office/powerpoint/2010/main" val="56653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CB0FE1-6ED0-4C58-916C-064FB1398EB3}"/>
              </a:ext>
            </a:extLst>
          </p:cNvPr>
          <p:cNvPicPr>
            <a:picLocks noChangeAspect="1"/>
          </p:cNvPicPr>
          <p:nvPr/>
        </p:nvPicPr>
        <p:blipFill>
          <a:blip r:embed="rId2"/>
          <a:stretch>
            <a:fillRect/>
          </a:stretch>
        </p:blipFill>
        <p:spPr>
          <a:xfrm>
            <a:off x="3606677" y="836523"/>
            <a:ext cx="8098698" cy="4552895"/>
          </a:xfrm>
          <a:prstGeom prst="rect">
            <a:avLst/>
          </a:prstGeom>
        </p:spPr>
      </p:pic>
      <p:sp>
        <p:nvSpPr>
          <p:cNvPr id="3" name="TextBox 2">
            <a:extLst>
              <a:ext uri="{FF2B5EF4-FFF2-40B4-BE49-F238E27FC236}">
                <a16:creationId xmlns:a16="http://schemas.microsoft.com/office/drawing/2014/main" id="{4EFC14DE-94F8-4145-94C4-66D6D7AA65BB}"/>
              </a:ext>
            </a:extLst>
          </p:cNvPr>
          <p:cNvSpPr txBox="1"/>
          <p:nvPr/>
        </p:nvSpPr>
        <p:spPr>
          <a:xfrm>
            <a:off x="429491" y="360218"/>
            <a:ext cx="2895600" cy="4801314"/>
          </a:xfrm>
          <a:prstGeom prst="rect">
            <a:avLst/>
          </a:prstGeom>
          <a:noFill/>
        </p:spPr>
        <p:txBody>
          <a:bodyPr wrap="square" rtlCol="0">
            <a:spAutoFit/>
          </a:bodyPr>
          <a:lstStyle/>
          <a:p>
            <a:r>
              <a:rPr lang="en-US" dirty="0"/>
              <a:t>(6) As initial request is made by D , so B will give privilege to D, will point to D and change will occur in the data structure.  Holder of B will be D, its RQ will be empty, Asked will be F and the token will be transferred to D.</a:t>
            </a:r>
          </a:p>
          <a:p>
            <a:endParaRPr lang="en-US" dirty="0"/>
          </a:p>
          <a:p>
            <a:r>
              <a:rPr lang="en-US" dirty="0"/>
              <a:t>Now, the Holder of D will be “Self” as it was the site which made request initially. Its RQ will be empty. It will not have “Asked” as it is not </a:t>
            </a:r>
            <a:r>
              <a:rPr lang="en-US" dirty="0" err="1"/>
              <a:t>reqeusting</a:t>
            </a:r>
            <a:r>
              <a:rPr lang="en-US" dirty="0"/>
              <a:t> any more; already got the token.</a:t>
            </a:r>
            <a:endParaRPr lang="en-IN" dirty="0"/>
          </a:p>
        </p:txBody>
      </p:sp>
    </p:spTree>
    <p:extLst>
      <p:ext uri="{BB962C8B-B14F-4D97-AF65-F5344CB8AC3E}">
        <p14:creationId xmlns:p14="http://schemas.microsoft.com/office/powerpoint/2010/main" val="312976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2EDA2-0422-4490-9D8A-18894D2EC164}"/>
              </a:ext>
            </a:extLst>
          </p:cNvPr>
          <p:cNvPicPr>
            <a:picLocks noChangeAspect="1"/>
          </p:cNvPicPr>
          <p:nvPr/>
        </p:nvPicPr>
        <p:blipFill>
          <a:blip r:embed="rId2"/>
          <a:stretch>
            <a:fillRect/>
          </a:stretch>
        </p:blipFill>
        <p:spPr>
          <a:xfrm>
            <a:off x="199592" y="293975"/>
            <a:ext cx="11063421" cy="5718898"/>
          </a:xfrm>
          <a:prstGeom prst="rect">
            <a:avLst/>
          </a:prstGeom>
        </p:spPr>
      </p:pic>
    </p:spTree>
    <p:extLst>
      <p:ext uri="{BB962C8B-B14F-4D97-AF65-F5344CB8AC3E}">
        <p14:creationId xmlns:p14="http://schemas.microsoft.com/office/powerpoint/2010/main" val="338496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5A664-B729-4215-9AEA-471A994068A7}"/>
              </a:ext>
            </a:extLst>
          </p:cNvPr>
          <p:cNvPicPr>
            <a:picLocks noChangeAspect="1"/>
          </p:cNvPicPr>
          <p:nvPr/>
        </p:nvPicPr>
        <p:blipFill>
          <a:blip r:embed="rId2"/>
          <a:stretch>
            <a:fillRect/>
          </a:stretch>
        </p:blipFill>
        <p:spPr>
          <a:xfrm>
            <a:off x="3297382" y="591005"/>
            <a:ext cx="5759530" cy="5740522"/>
          </a:xfrm>
          <a:prstGeom prst="rect">
            <a:avLst/>
          </a:prstGeom>
        </p:spPr>
      </p:pic>
      <p:sp>
        <p:nvSpPr>
          <p:cNvPr id="4" name="TextBox 3">
            <a:extLst>
              <a:ext uri="{FF2B5EF4-FFF2-40B4-BE49-F238E27FC236}">
                <a16:creationId xmlns:a16="http://schemas.microsoft.com/office/drawing/2014/main" id="{1084E44C-AFCA-411A-8A4F-D458A95BE858}"/>
              </a:ext>
            </a:extLst>
          </p:cNvPr>
          <p:cNvSpPr txBox="1"/>
          <p:nvPr/>
        </p:nvSpPr>
        <p:spPr>
          <a:xfrm>
            <a:off x="554182" y="221673"/>
            <a:ext cx="2743200" cy="369332"/>
          </a:xfrm>
          <a:prstGeom prst="rect">
            <a:avLst/>
          </a:prstGeom>
          <a:noFill/>
        </p:spPr>
        <p:txBody>
          <a:bodyPr wrap="square" rtlCol="0">
            <a:spAutoFit/>
          </a:bodyPr>
          <a:lstStyle/>
          <a:p>
            <a:r>
              <a:rPr lang="en-US" dirty="0"/>
              <a:t>Performance Metrix</a:t>
            </a:r>
            <a:endParaRPr lang="en-IN" dirty="0"/>
          </a:p>
        </p:txBody>
      </p:sp>
    </p:spTree>
    <p:extLst>
      <p:ext uri="{BB962C8B-B14F-4D97-AF65-F5344CB8AC3E}">
        <p14:creationId xmlns:p14="http://schemas.microsoft.com/office/powerpoint/2010/main" val="380357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F27AF-54EA-4F01-A8D8-92075F778384}"/>
              </a:ext>
            </a:extLst>
          </p:cNvPr>
          <p:cNvSpPr txBox="1"/>
          <p:nvPr/>
        </p:nvSpPr>
        <p:spPr>
          <a:xfrm>
            <a:off x="415636" y="197346"/>
            <a:ext cx="11513128" cy="4401205"/>
          </a:xfrm>
          <a:prstGeom prst="rect">
            <a:avLst/>
          </a:prstGeom>
          <a:noFill/>
        </p:spPr>
        <p:txBody>
          <a:bodyPr wrap="square">
            <a:spAutoFit/>
          </a:bodyPr>
          <a:lstStyle/>
          <a:p>
            <a:r>
              <a:rPr lang="en-US" dirty="0"/>
              <a:t>Algorithm: </a:t>
            </a:r>
          </a:p>
          <a:p>
            <a:r>
              <a:rPr lang="en-US" dirty="0"/>
              <a:t> </a:t>
            </a:r>
          </a:p>
          <a:p>
            <a:endParaRPr lang="en-US" dirty="0"/>
          </a:p>
          <a:p>
            <a:r>
              <a:rPr lang="en-US" sz="2800" b="1" dirty="0"/>
              <a:t>a) To enter Critical section: </a:t>
            </a:r>
          </a:p>
          <a:p>
            <a:pPr marL="285750" indent="-285750">
              <a:buFont typeface="Arial" panose="020B0604020202020204" pitchFamily="34" charset="0"/>
              <a:buChar char="•"/>
            </a:pPr>
            <a:r>
              <a:rPr lang="en-US" dirty="0"/>
              <a:t>When a site Si wants to enter the critical section it sends a REQUEST message to the node along the directed path to the root, provided it does not hold the token and its </a:t>
            </a:r>
            <a:r>
              <a:rPr lang="en-US" dirty="0" err="1"/>
              <a:t>request_q</a:t>
            </a:r>
            <a:r>
              <a:rPr lang="en-US" dirty="0"/>
              <a:t> is empty. After sending REQUEST message it add its request to its </a:t>
            </a:r>
            <a:r>
              <a:rPr lang="en-US" dirty="0" err="1"/>
              <a:t>request_q</a:t>
            </a:r>
            <a:r>
              <a:rPr lang="en-US" dirty="0"/>
              <a:t>.</a:t>
            </a:r>
          </a:p>
          <a:p>
            <a:pPr marL="285750" indent="-285750">
              <a:buFont typeface="Arial" panose="020B0604020202020204" pitchFamily="34" charset="0"/>
              <a:buChar char="•"/>
            </a:pPr>
            <a:r>
              <a:rPr lang="en-US" dirty="0"/>
              <a:t>when a site </a:t>
            </a:r>
            <a:r>
              <a:rPr lang="en-US" dirty="0" err="1"/>
              <a:t>Sj</a:t>
            </a:r>
            <a:r>
              <a:rPr lang="en-US" dirty="0"/>
              <a:t> on the path to the root receives the REQUEST message of site Si, it places the REQUEST in its </a:t>
            </a:r>
            <a:r>
              <a:rPr lang="en-US" dirty="0" err="1"/>
              <a:t>request_q</a:t>
            </a:r>
            <a:r>
              <a:rPr lang="en-US" dirty="0"/>
              <a:t> and sends the REQUEST message along the directed path to the root, if it has not sent any REQUEST message for previously received REQUEST message.</a:t>
            </a:r>
          </a:p>
          <a:p>
            <a:pPr marL="285750" indent="-285750">
              <a:buFont typeface="Arial" panose="020B0604020202020204" pitchFamily="34" charset="0"/>
              <a:buChar char="•"/>
            </a:pPr>
            <a:r>
              <a:rPr lang="en-US" dirty="0"/>
              <a:t>When the root site Sr( having token) receives the REQUEST message, it sends the token to the requesting site and sets its holder variable to point at that site.</a:t>
            </a:r>
          </a:p>
          <a:p>
            <a:pPr marL="285750" indent="-285750">
              <a:buFont typeface="Arial" panose="020B0604020202020204" pitchFamily="34" charset="0"/>
              <a:buChar char="•"/>
            </a:pPr>
            <a:r>
              <a:rPr lang="en-US" dirty="0"/>
              <a:t>On receiving the token, Site </a:t>
            </a:r>
            <a:r>
              <a:rPr lang="en-US" dirty="0" err="1"/>
              <a:t>Sj</a:t>
            </a:r>
            <a:r>
              <a:rPr lang="en-US" dirty="0"/>
              <a:t> deletes the top entry from its </a:t>
            </a:r>
            <a:r>
              <a:rPr lang="en-US" dirty="0" err="1"/>
              <a:t>request_q</a:t>
            </a:r>
            <a:r>
              <a:rPr lang="en-US" dirty="0"/>
              <a:t> and sends the token to the site indicated by deleted entry. holder variable of Site </a:t>
            </a:r>
            <a:r>
              <a:rPr lang="en-US" dirty="0" err="1"/>
              <a:t>Sj</a:t>
            </a:r>
            <a:r>
              <a:rPr lang="en-US" dirty="0"/>
              <a:t> is set to point at that site. 	After deleting the topmost entry of the </a:t>
            </a:r>
            <a:r>
              <a:rPr lang="en-US" dirty="0" err="1"/>
              <a:t>request_q</a:t>
            </a:r>
            <a:r>
              <a:rPr lang="en-US" dirty="0"/>
              <a:t>, if it is still non-empty Site </a:t>
            </a:r>
            <a:r>
              <a:rPr lang="en-US" dirty="0" err="1"/>
              <a:t>Sj</a:t>
            </a:r>
            <a:r>
              <a:rPr lang="en-US" dirty="0"/>
              <a:t> sends a REQUEST message to the site indicated by holder variable in order to get token back.</a:t>
            </a:r>
            <a:endParaRPr lang="en-IN" dirty="0"/>
          </a:p>
        </p:txBody>
      </p:sp>
    </p:spTree>
    <p:extLst>
      <p:ext uri="{BB962C8B-B14F-4D97-AF65-F5344CB8AC3E}">
        <p14:creationId xmlns:p14="http://schemas.microsoft.com/office/powerpoint/2010/main" val="14674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E3D9E-1C8F-4BB5-B50C-EB170DE33FE2}"/>
              </a:ext>
            </a:extLst>
          </p:cNvPr>
          <p:cNvSpPr txBox="1"/>
          <p:nvPr/>
        </p:nvSpPr>
        <p:spPr>
          <a:xfrm>
            <a:off x="193963" y="196932"/>
            <a:ext cx="11637819" cy="3046988"/>
          </a:xfrm>
          <a:prstGeom prst="rect">
            <a:avLst/>
          </a:prstGeom>
          <a:noFill/>
        </p:spPr>
        <p:txBody>
          <a:bodyPr wrap="square">
            <a:spAutoFit/>
          </a:bodyPr>
          <a:lstStyle/>
          <a:p>
            <a:pPr algn="just"/>
            <a:endParaRPr lang="en-US" dirty="0"/>
          </a:p>
          <a:p>
            <a:pPr algn="just"/>
            <a:r>
              <a:rPr lang="en-US" sz="2400" b="1" dirty="0"/>
              <a:t>b) To execute the critical section: </a:t>
            </a:r>
          </a:p>
          <a:p>
            <a:pPr algn="just"/>
            <a:r>
              <a:rPr lang="en-US" dirty="0"/>
              <a:t>	Site Si executes the critical section if it has received the token and its own entry is at 	the top of its </a:t>
            </a:r>
            <a:r>
              <a:rPr lang="en-US" dirty="0" err="1"/>
              <a:t>request_q</a:t>
            </a:r>
            <a:r>
              <a:rPr lang="en-US" dirty="0"/>
              <a:t>.</a:t>
            </a:r>
          </a:p>
          <a:p>
            <a:pPr algn="just"/>
            <a:endParaRPr lang="en-US" dirty="0"/>
          </a:p>
          <a:p>
            <a:pPr algn="just"/>
            <a:r>
              <a:rPr lang="en-US" sz="2400" b="1" dirty="0"/>
              <a:t>c) To release the critical section:</a:t>
            </a:r>
          </a:p>
          <a:p>
            <a:pPr algn="just"/>
            <a:r>
              <a:rPr lang="en-US" dirty="0"/>
              <a:t>After finishing the execution of the critical section, site Si does the following: </a:t>
            </a:r>
          </a:p>
          <a:p>
            <a:pPr marL="285750" indent="-285750" algn="just">
              <a:buFont typeface="Arial" panose="020B0604020202020204" pitchFamily="34" charset="0"/>
              <a:buChar char="•"/>
            </a:pPr>
            <a:r>
              <a:rPr lang="en-US" dirty="0"/>
              <a:t>If its </a:t>
            </a:r>
            <a:r>
              <a:rPr lang="en-US" dirty="0" err="1"/>
              <a:t>request_q</a:t>
            </a:r>
            <a:r>
              <a:rPr lang="en-US" dirty="0"/>
              <a:t> is non-empty, then it deletes the top </a:t>
            </a:r>
            <a:r>
              <a:rPr lang="en-US" dirty="0" err="1"/>
              <a:t>msot</a:t>
            </a:r>
            <a:r>
              <a:rPr lang="en-US" dirty="0"/>
              <a:t> entry from its &lt;</a:t>
            </a:r>
            <a:r>
              <a:rPr lang="en-US" dirty="0" err="1"/>
              <a:t>request_q</a:t>
            </a:r>
            <a:r>
              <a:rPr lang="en-US" dirty="0"/>
              <a:t> and then it sends the token to that site indicated by deleted entry and also its holder variable is set to point at that site.</a:t>
            </a:r>
          </a:p>
          <a:p>
            <a:pPr marL="285750" indent="-285750" algn="just">
              <a:buFont typeface="Arial" panose="020B0604020202020204" pitchFamily="34" charset="0"/>
              <a:buChar char="•"/>
            </a:pPr>
            <a:r>
              <a:rPr lang="en-US" dirty="0"/>
              <a:t>After performing above action, if the </a:t>
            </a:r>
            <a:r>
              <a:rPr lang="en-US" dirty="0" err="1"/>
              <a:t>request_q</a:t>
            </a:r>
            <a:r>
              <a:rPr lang="en-US" dirty="0"/>
              <a:t> is still non-empty, then site Si sends a REQUEST message to the site pointed by holder variable in order to get token back</a:t>
            </a:r>
            <a:endParaRPr lang="en-IN" dirty="0"/>
          </a:p>
        </p:txBody>
      </p:sp>
      <p:sp>
        <p:nvSpPr>
          <p:cNvPr id="5" name="TextBox 4">
            <a:extLst>
              <a:ext uri="{FF2B5EF4-FFF2-40B4-BE49-F238E27FC236}">
                <a16:creationId xmlns:a16="http://schemas.microsoft.com/office/drawing/2014/main" id="{CE2F4946-6292-48C4-9A3B-4FD61E4D5D60}"/>
              </a:ext>
            </a:extLst>
          </p:cNvPr>
          <p:cNvSpPr txBox="1"/>
          <p:nvPr/>
        </p:nvSpPr>
        <p:spPr>
          <a:xfrm>
            <a:off x="193963" y="4232563"/>
            <a:ext cx="11471563" cy="2215991"/>
          </a:xfrm>
          <a:prstGeom prst="rect">
            <a:avLst/>
          </a:prstGeom>
          <a:noFill/>
        </p:spPr>
        <p:txBody>
          <a:bodyPr wrap="square">
            <a:spAutoFit/>
          </a:bodyPr>
          <a:lstStyle/>
          <a:p>
            <a:r>
              <a:rPr lang="en-US" sz="2400" b="1" dirty="0"/>
              <a:t>Message Complexity: </a:t>
            </a:r>
          </a:p>
          <a:p>
            <a:r>
              <a:rPr lang="en-US" dirty="0"/>
              <a:t>In the worst case, the algorithm requires 2 * ( Longest path length of the tree ) message invocation per critical section entry. If all nodes are arranged in a straight line then the longest path length will be N – 1 and thus the algorithm will require 2 * (N -1) message invocation for critical section entry. However, if all nodes generates equal number of REQUEST messages for the privilege, the algorithm will require approximately 2*N / 3 messages per critical section entry. </a:t>
            </a:r>
          </a:p>
          <a:p>
            <a:endParaRPr lang="en-US" dirty="0"/>
          </a:p>
          <a:p>
            <a:endParaRPr lang="en-IN" sz="2400" b="1" dirty="0"/>
          </a:p>
        </p:txBody>
      </p:sp>
    </p:spTree>
    <p:extLst>
      <p:ext uri="{BB962C8B-B14F-4D97-AF65-F5344CB8AC3E}">
        <p14:creationId xmlns:p14="http://schemas.microsoft.com/office/powerpoint/2010/main" val="389923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86FC5-4291-4E6C-99B8-2E33CF0474BD}"/>
              </a:ext>
            </a:extLst>
          </p:cNvPr>
          <p:cNvSpPr txBox="1"/>
          <p:nvPr/>
        </p:nvSpPr>
        <p:spPr>
          <a:xfrm>
            <a:off x="180109" y="215114"/>
            <a:ext cx="11083636" cy="1292662"/>
          </a:xfrm>
          <a:prstGeom prst="rect">
            <a:avLst/>
          </a:prstGeom>
          <a:noFill/>
        </p:spPr>
        <p:txBody>
          <a:bodyPr wrap="square">
            <a:spAutoFit/>
          </a:bodyPr>
          <a:lstStyle/>
          <a:p>
            <a:r>
              <a:rPr lang="en-US" sz="2400" b="1" dirty="0"/>
              <a:t>Drawbacks of Raymond’s tree based algorithm: </a:t>
            </a:r>
          </a:p>
          <a:p>
            <a:r>
              <a:rPr lang="en-US" b="1" i="0" dirty="0">
                <a:solidFill>
                  <a:srgbClr val="273239"/>
                </a:solidFill>
                <a:effectLst/>
                <a:latin typeface="urw-din"/>
              </a:rPr>
              <a:t>can cause starvation:</a:t>
            </a:r>
            <a:r>
              <a:rPr lang="en-US" b="0" i="0" dirty="0">
                <a:solidFill>
                  <a:srgbClr val="273239"/>
                </a:solidFill>
                <a:effectLst/>
                <a:latin typeface="urw-din"/>
              </a:rPr>
              <a:t> Raymond’s algorithm uses greedy strategy as a site can executes the critical section on receiving the token even when its request is not on the top of the request queue. This affect the fairness of the algorithm and thus can cause in starvation.</a:t>
            </a:r>
          </a:p>
        </p:txBody>
      </p:sp>
      <p:sp>
        <p:nvSpPr>
          <p:cNvPr id="5" name="TextBox 4">
            <a:extLst>
              <a:ext uri="{FF2B5EF4-FFF2-40B4-BE49-F238E27FC236}">
                <a16:creationId xmlns:a16="http://schemas.microsoft.com/office/drawing/2014/main" id="{D03456DA-BB29-469E-A9B2-84833F8DF319}"/>
              </a:ext>
            </a:extLst>
          </p:cNvPr>
          <p:cNvSpPr txBox="1"/>
          <p:nvPr/>
        </p:nvSpPr>
        <p:spPr>
          <a:xfrm>
            <a:off x="595744" y="2247404"/>
            <a:ext cx="11333019" cy="2739211"/>
          </a:xfrm>
          <a:prstGeom prst="rect">
            <a:avLst/>
          </a:prstGeom>
          <a:noFill/>
        </p:spPr>
        <p:txBody>
          <a:bodyPr wrap="square">
            <a:spAutoFit/>
          </a:bodyPr>
          <a:lstStyle/>
          <a:p>
            <a:pPr algn="just"/>
            <a:r>
              <a:rPr lang="en-US" sz="2800" b="1" dirty="0"/>
              <a:t>Performance: </a:t>
            </a:r>
          </a:p>
          <a:p>
            <a:pPr algn="just"/>
            <a:r>
              <a:rPr lang="en-US" dirty="0"/>
              <a:t> </a:t>
            </a:r>
          </a:p>
          <a:p>
            <a:pPr marL="285750" indent="-285750" algn="just">
              <a:buFont typeface="Arial" panose="020B0604020202020204" pitchFamily="34" charset="0"/>
              <a:buChar char="•"/>
            </a:pPr>
            <a:r>
              <a:rPr lang="en-US" dirty="0"/>
              <a:t>Synchronization delay is (T * log N )/ 2, because the average distance between two sites to successively execute the critical section is (Log N)/2. Here T is maximum message transmission time.</a:t>
            </a:r>
          </a:p>
          <a:p>
            <a:pPr marL="285750" indent="-285750" algn="just">
              <a:buFont typeface="Arial" panose="020B0604020202020204" pitchFamily="34" charset="0"/>
              <a:buChar char="•"/>
            </a:pPr>
            <a:r>
              <a:rPr lang="en-US" dirty="0"/>
              <a:t>In heavy load conditions, the synchronization delay become T because a site executes the critical section every time the token is transferred.</a:t>
            </a:r>
          </a:p>
          <a:p>
            <a:pPr marL="285750" indent="-285750" algn="just">
              <a:buFont typeface="Arial" panose="020B0604020202020204" pitchFamily="34" charset="0"/>
              <a:buChar char="•"/>
            </a:pPr>
            <a:r>
              <a:rPr lang="en-US" dirty="0"/>
              <a:t>The message complexity of this algorithm is O(log N) as the average distance between any two nodes in a tree with N nodes is log N</a:t>
            </a:r>
          </a:p>
          <a:p>
            <a:pPr marL="285750" indent="-285750" algn="just">
              <a:buFont typeface="Arial" panose="020B0604020202020204" pitchFamily="34" charset="0"/>
              <a:buChar char="•"/>
            </a:pPr>
            <a:r>
              <a:rPr lang="en-US" dirty="0"/>
              <a:t>Deadlock is impossible</a:t>
            </a:r>
            <a:endParaRPr lang="en-IN" dirty="0"/>
          </a:p>
        </p:txBody>
      </p:sp>
    </p:spTree>
    <p:extLst>
      <p:ext uri="{BB962C8B-B14F-4D97-AF65-F5344CB8AC3E}">
        <p14:creationId xmlns:p14="http://schemas.microsoft.com/office/powerpoint/2010/main" val="3854984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55C967-68A3-4C9E-93E6-2C4E92551C45}"/>
              </a:ext>
            </a:extLst>
          </p:cNvPr>
          <p:cNvSpPr txBox="1"/>
          <p:nvPr/>
        </p:nvSpPr>
        <p:spPr>
          <a:xfrm>
            <a:off x="540327" y="445716"/>
            <a:ext cx="6096000" cy="461665"/>
          </a:xfrm>
          <a:prstGeom prst="rect">
            <a:avLst/>
          </a:prstGeom>
          <a:noFill/>
        </p:spPr>
        <p:txBody>
          <a:bodyPr wrap="square">
            <a:spAutoFit/>
          </a:bodyPr>
          <a:lstStyle/>
          <a:p>
            <a:r>
              <a:rPr lang="en-IN" sz="2400" b="1" i="0" dirty="0">
                <a:effectLst/>
                <a:latin typeface="arial" panose="020B0604020202020204" pitchFamily="34" charset="0"/>
              </a:rPr>
              <a:t>(</a:t>
            </a:r>
            <a:r>
              <a:rPr lang="en-IN" sz="2400" b="1" dirty="0">
                <a:latin typeface="arial" panose="020B0604020202020204" pitchFamily="34" charset="0"/>
              </a:rPr>
              <a:t>C ) </a:t>
            </a:r>
            <a:r>
              <a:rPr lang="en-IN" sz="2400" b="1" i="0" dirty="0">
                <a:effectLst/>
                <a:latin typeface="arial" panose="020B0604020202020204" pitchFamily="34" charset="0"/>
              </a:rPr>
              <a:t>Singhal's Heuristic Algorithm </a:t>
            </a:r>
          </a:p>
        </p:txBody>
      </p:sp>
      <p:sp>
        <p:nvSpPr>
          <p:cNvPr id="4" name="TextBox 3">
            <a:extLst>
              <a:ext uri="{FF2B5EF4-FFF2-40B4-BE49-F238E27FC236}">
                <a16:creationId xmlns:a16="http://schemas.microsoft.com/office/drawing/2014/main" id="{26F305CD-EE09-4DB4-A6B7-2DE082D65ED8}"/>
              </a:ext>
            </a:extLst>
          </p:cNvPr>
          <p:cNvSpPr txBox="1"/>
          <p:nvPr/>
        </p:nvSpPr>
        <p:spPr>
          <a:xfrm>
            <a:off x="235527" y="1302327"/>
            <a:ext cx="11693237" cy="4524315"/>
          </a:xfrm>
          <a:prstGeom prst="rect">
            <a:avLst/>
          </a:prstGeom>
          <a:noFill/>
        </p:spPr>
        <p:txBody>
          <a:bodyPr wrap="square" rtlCol="0">
            <a:spAutoFit/>
          </a:bodyPr>
          <a:lstStyle/>
          <a:p>
            <a:r>
              <a:rPr lang="en-US" dirty="0"/>
              <a:t>Almost similar to Suzuki </a:t>
            </a:r>
            <a:r>
              <a:rPr lang="en-US" dirty="0" err="1"/>
              <a:t>Kasami</a:t>
            </a:r>
            <a:r>
              <a:rPr lang="en-US" dirty="0"/>
              <a:t>(follows the same method), but aims to remove the disadvantages of Suzuki </a:t>
            </a:r>
            <a:r>
              <a:rPr lang="en-US" dirty="0" err="1"/>
              <a:t>Kasami</a:t>
            </a:r>
            <a:r>
              <a:rPr lang="en-US" dirty="0"/>
              <a:t>.</a:t>
            </a:r>
          </a:p>
          <a:p>
            <a:r>
              <a:rPr lang="en-US" dirty="0"/>
              <a:t>Suzuki </a:t>
            </a:r>
            <a:r>
              <a:rPr lang="en-US" dirty="0" err="1"/>
              <a:t>kasami</a:t>
            </a:r>
            <a:r>
              <a:rPr lang="en-US" dirty="0"/>
              <a:t> has lot of message overhead. Almost need N messages to request the token.</a:t>
            </a:r>
          </a:p>
          <a:p>
            <a:r>
              <a:rPr lang="en-US" dirty="0"/>
              <a:t>To reduce the overhead, it work as:</a:t>
            </a:r>
          </a:p>
          <a:p>
            <a:r>
              <a:rPr lang="en-US" dirty="0"/>
              <a:t>For requesting process it is not needed to give messages to all other processes. Only give to those processes who have the highest probability of having the token.</a:t>
            </a:r>
          </a:p>
          <a:p>
            <a:r>
              <a:rPr lang="en-US" dirty="0"/>
              <a:t>But how the process will come to know this????</a:t>
            </a:r>
          </a:p>
          <a:p>
            <a:r>
              <a:rPr lang="en-IN" dirty="0"/>
              <a:t>This can be possible with the help of “</a:t>
            </a:r>
            <a:r>
              <a:rPr lang="en-IN" dirty="0" err="1"/>
              <a:t>Heuritic</a:t>
            </a:r>
            <a:r>
              <a:rPr lang="en-IN" dirty="0"/>
              <a:t>”, </a:t>
            </a:r>
            <a:r>
              <a:rPr lang="en-IN" dirty="0" err="1"/>
              <a:t>ie</a:t>
            </a:r>
            <a:r>
              <a:rPr lang="en-IN" dirty="0"/>
              <a:t>. Process must have the knowledge of the state of the processes.</a:t>
            </a:r>
          </a:p>
          <a:p>
            <a:r>
              <a:rPr lang="en-IN" dirty="0"/>
              <a:t>There are 4 states:</a:t>
            </a:r>
          </a:p>
          <a:p>
            <a:r>
              <a:rPr lang="en-IN" dirty="0"/>
              <a:t>(E):   Executing and holding token</a:t>
            </a:r>
          </a:p>
          <a:p>
            <a:r>
              <a:rPr lang="en-IN" dirty="0"/>
              <a:t>(H):  Holding token and not executing</a:t>
            </a:r>
          </a:p>
          <a:p>
            <a:r>
              <a:rPr lang="en-IN" dirty="0"/>
              <a:t>(R): Requesting token</a:t>
            </a:r>
          </a:p>
          <a:p>
            <a:r>
              <a:rPr lang="en-IN" dirty="0"/>
              <a:t>(N): Neutral</a:t>
            </a:r>
          </a:p>
          <a:p>
            <a:endParaRPr lang="en-IN" dirty="0"/>
          </a:p>
          <a:p>
            <a:r>
              <a:rPr lang="en-IN" dirty="0"/>
              <a:t>It should be noted that to avoid deadlock and starvation, the requesting process(here P1) must send request to those processes who are in the state as : H  ,  E    and   R</a:t>
            </a:r>
          </a:p>
          <a:p>
            <a:endParaRPr lang="en-IN" dirty="0"/>
          </a:p>
        </p:txBody>
      </p:sp>
    </p:spTree>
    <p:extLst>
      <p:ext uri="{BB962C8B-B14F-4D97-AF65-F5344CB8AC3E}">
        <p14:creationId xmlns:p14="http://schemas.microsoft.com/office/powerpoint/2010/main" val="76861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5D9C5-51EB-4C86-B5A9-1F4159F13C18}"/>
              </a:ext>
            </a:extLst>
          </p:cNvPr>
          <p:cNvPicPr>
            <a:picLocks noChangeAspect="1"/>
          </p:cNvPicPr>
          <p:nvPr/>
        </p:nvPicPr>
        <p:blipFill>
          <a:blip r:embed="rId2"/>
          <a:stretch>
            <a:fillRect/>
          </a:stretch>
        </p:blipFill>
        <p:spPr>
          <a:xfrm>
            <a:off x="6428509" y="4420510"/>
            <a:ext cx="2066925" cy="2400300"/>
          </a:xfrm>
          <a:prstGeom prst="rect">
            <a:avLst/>
          </a:prstGeom>
        </p:spPr>
      </p:pic>
      <p:sp>
        <p:nvSpPr>
          <p:cNvPr id="4" name="TextBox 3">
            <a:extLst>
              <a:ext uri="{FF2B5EF4-FFF2-40B4-BE49-F238E27FC236}">
                <a16:creationId xmlns:a16="http://schemas.microsoft.com/office/drawing/2014/main" id="{8CA9FB2E-0E87-49AC-862B-6FE457543FEC}"/>
              </a:ext>
            </a:extLst>
          </p:cNvPr>
          <p:cNvSpPr txBox="1"/>
          <p:nvPr/>
        </p:nvSpPr>
        <p:spPr>
          <a:xfrm>
            <a:off x="3320544" y="5001491"/>
            <a:ext cx="2812473" cy="1477328"/>
          </a:xfrm>
          <a:prstGeom prst="rect">
            <a:avLst/>
          </a:prstGeom>
          <a:noFill/>
        </p:spPr>
        <p:txBody>
          <a:bodyPr wrap="square" rtlCol="0">
            <a:spAutoFit/>
          </a:bodyPr>
          <a:lstStyle/>
          <a:p>
            <a:r>
              <a:rPr lang="en-US" dirty="0"/>
              <a:t>Performance </a:t>
            </a:r>
            <a:r>
              <a:rPr lang="en-US" dirty="0" err="1"/>
              <a:t>metrix</a:t>
            </a:r>
            <a:r>
              <a:rPr lang="en-US" dirty="0"/>
              <a:t>:</a:t>
            </a:r>
          </a:p>
          <a:p>
            <a:endParaRPr lang="en-US" dirty="0"/>
          </a:p>
          <a:p>
            <a:r>
              <a:rPr lang="en-US" dirty="0" err="1"/>
              <a:t>Avearge</a:t>
            </a:r>
            <a:r>
              <a:rPr lang="en-US" dirty="0"/>
              <a:t> : N/2</a:t>
            </a:r>
          </a:p>
          <a:p>
            <a:endParaRPr lang="en-US" dirty="0"/>
          </a:p>
          <a:p>
            <a:r>
              <a:rPr lang="en-US" dirty="0"/>
              <a:t>Worst case: N </a:t>
            </a:r>
            <a:endParaRPr lang="en-IN" dirty="0"/>
          </a:p>
        </p:txBody>
      </p:sp>
      <p:pic>
        <p:nvPicPr>
          <p:cNvPr id="5" name="Picture 4">
            <a:extLst>
              <a:ext uri="{FF2B5EF4-FFF2-40B4-BE49-F238E27FC236}">
                <a16:creationId xmlns:a16="http://schemas.microsoft.com/office/drawing/2014/main" id="{7728997C-1F6D-4766-BCD0-0FE22C09575E}"/>
              </a:ext>
            </a:extLst>
          </p:cNvPr>
          <p:cNvPicPr>
            <a:picLocks noChangeAspect="1"/>
          </p:cNvPicPr>
          <p:nvPr/>
        </p:nvPicPr>
        <p:blipFill>
          <a:blip r:embed="rId3"/>
          <a:stretch>
            <a:fillRect/>
          </a:stretch>
        </p:blipFill>
        <p:spPr>
          <a:xfrm>
            <a:off x="651164" y="190499"/>
            <a:ext cx="9148545" cy="4167798"/>
          </a:xfrm>
          <a:prstGeom prst="rect">
            <a:avLst/>
          </a:prstGeom>
        </p:spPr>
      </p:pic>
    </p:spTree>
    <p:extLst>
      <p:ext uri="{BB962C8B-B14F-4D97-AF65-F5344CB8AC3E}">
        <p14:creationId xmlns:p14="http://schemas.microsoft.com/office/powerpoint/2010/main" val="230580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1F5517-7E82-4059-99A3-16C189C6FC36}"/>
              </a:ext>
            </a:extLst>
          </p:cNvPr>
          <p:cNvSpPr txBox="1"/>
          <p:nvPr/>
        </p:nvSpPr>
        <p:spPr>
          <a:xfrm>
            <a:off x="1052946" y="1706526"/>
            <a:ext cx="6096000" cy="1477328"/>
          </a:xfrm>
          <a:prstGeom prst="rect">
            <a:avLst/>
          </a:prstGeom>
          <a:noFill/>
        </p:spPr>
        <p:txBody>
          <a:bodyPr wrap="square">
            <a:spAutoFit/>
          </a:bodyPr>
          <a:lstStyle/>
          <a:p>
            <a:pPr marL="400050" indent="-400050">
              <a:buAutoNum type="romanLcParenBoth"/>
            </a:pPr>
            <a:r>
              <a:rPr lang="en-IN" b="0" i="0" dirty="0">
                <a:solidFill>
                  <a:srgbClr val="202124"/>
                </a:solidFill>
                <a:effectLst/>
                <a:latin typeface="arial" panose="020B0604020202020204" pitchFamily="34" charset="0"/>
              </a:rPr>
              <a:t>Suzuki-</a:t>
            </a:r>
            <a:r>
              <a:rPr lang="en-IN" b="0" i="0" dirty="0" err="1">
                <a:solidFill>
                  <a:srgbClr val="202124"/>
                </a:solidFill>
                <a:effectLst/>
                <a:latin typeface="arial" panose="020B0604020202020204" pitchFamily="34" charset="0"/>
              </a:rPr>
              <a:t>Kasami</a:t>
            </a:r>
            <a:r>
              <a:rPr lang="en-IN" b="0" i="0" dirty="0">
                <a:solidFill>
                  <a:srgbClr val="202124"/>
                </a:solidFill>
                <a:effectLst/>
                <a:latin typeface="arial" panose="020B0604020202020204" pitchFamily="34" charset="0"/>
              </a:rPr>
              <a:t> Algorithm</a:t>
            </a:r>
          </a:p>
          <a:p>
            <a:pPr marL="400050" indent="-400050">
              <a:buAutoNum type="romanLcParenBoth"/>
            </a:pPr>
            <a:r>
              <a:rPr lang="en-IN" b="0" i="0" dirty="0" err="1">
                <a:solidFill>
                  <a:srgbClr val="202124"/>
                </a:solidFill>
                <a:effectLst/>
                <a:latin typeface="arial" panose="020B0604020202020204" pitchFamily="34" charset="0"/>
              </a:rPr>
              <a:t>Raymonds</a:t>
            </a:r>
            <a:r>
              <a:rPr lang="en-IN" b="0" i="0" dirty="0">
                <a:solidFill>
                  <a:srgbClr val="202124"/>
                </a:solidFill>
                <a:effectLst/>
                <a:latin typeface="arial" panose="020B0604020202020204" pitchFamily="34" charset="0"/>
              </a:rPr>
              <a:t> Tree Based Algorithm</a:t>
            </a:r>
          </a:p>
          <a:p>
            <a:pPr marL="400050" indent="-400050">
              <a:buFontTx/>
              <a:buAutoNum type="romanLcParenBoth"/>
            </a:pPr>
            <a:r>
              <a:rPr lang="en-IN" b="0" i="0" dirty="0">
                <a:solidFill>
                  <a:srgbClr val="202124"/>
                </a:solidFill>
                <a:effectLst/>
                <a:latin typeface="arial" panose="020B0604020202020204" pitchFamily="34" charset="0"/>
              </a:rPr>
              <a:t>Singhal's Heuristic Algorithm </a:t>
            </a:r>
          </a:p>
          <a:p>
            <a:r>
              <a:rPr lang="en-IN" b="0" i="0" dirty="0">
                <a:solidFill>
                  <a:srgbClr val="202124"/>
                </a:solidFill>
                <a:effectLst/>
                <a:latin typeface="arial" panose="020B0604020202020204" pitchFamily="34" charset="0"/>
              </a:rPr>
              <a:t> </a:t>
            </a:r>
          </a:p>
          <a:p>
            <a:pPr marL="400050" indent="-400050">
              <a:buAutoNum type="romanLcParenBoth"/>
            </a:pPr>
            <a:endParaRPr lang="en-IN" dirty="0"/>
          </a:p>
        </p:txBody>
      </p:sp>
      <p:sp>
        <p:nvSpPr>
          <p:cNvPr id="6" name="TextBox 5">
            <a:extLst>
              <a:ext uri="{FF2B5EF4-FFF2-40B4-BE49-F238E27FC236}">
                <a16:creationId xmlns:a16="http://schemas.microsoft.com/office/drawing/2014/main" id="{39C1C550-53AC-4C46-A23A-7928B1D87499}"/>
              </a:ext>
            </a:extLst>
          </p:cNvPr>
          <p:cNvSpPr txBox="1"/>
          <p:nvPr/>
        </p:nvSpPr>
        <p:spPr>
          <a:xfrm>
            <a:off x="2452255" y="653534"/>
            <a:ext cx="6096000" cy="369332"/>
          </a:xfrm>
          <a:prstGeom prst="rect">
            <a:avLst/>
          </a:prstGeom>
          <a:noFill/>
        </p:spPr>
        <p:txBody>
          <a:bodyPr wrap="square">
            <a:spAutoFit/>
          </a:bodyPr>
          <a:lstStyle/>
          <a:p>
            <a:r>
              <a:rPr lang="en-IN" b="1" i="0" dirty="0">
                <a:solidFill>
                  <a:srgbClr val="202124"/>
                </a:solidFill>
                <a:effectLst/>
                <a:latin typeface="arial" panose="020B0604020202020204" pitchFamily="34" charset="0"/>
              </a:rPr>
              <a:t>Token Based Algorithms</a:t>
            </a:r>
            <a:endParaRPr lang="en-IN" dirty="0"/>
          </a:p>
        </p:txBody>
      </p:sp>
    </p:spTree>
    <p:extLst>
      <p:ext uri="{BB962C8B-B14F-4D97-AF65-F5344CB8AC3E}">
        <p14:creationId xmlns:p14="http://schemas.microsoft.com/office/powerpoint/2010/main" val="114905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9F0D76-F83F-4C18-9F37-CB66E1CA8E30}"/>
              </a:ext>
            </a:extLst>
          </p:cNvPr>
          <p:cNvSpPr txBox="1"/>
          <p:nvPr/>
        </p:nvSpPr>
        <p:spPr>
          <a:xfrm>
            <a:off x="387927" y="277091"/>
            <a:ext cx="11319164" cy="5262979"/>
          </a:xfrm>
          <a:prstGeom prst="rect">
            <a:avLst/>
          </a:prstGeom>
          <a:noFill/>
        </p:spPr>
        <p:txBody>
          <a:bodyPr wrap="square">
            <a:spAutoFit/>
          </a:bodyPr>
          <a:lstStyle/>
          <a:p>
            <a:pPr algn="l" fontAlgn="base"/>
            <a:r>
              <a:rPr lang="en-US" sz="2800" b="1" i="0" dirty="0">
                <a:solidFill>
                  <a:srgbClr val="273239"/>
                </a:solidFill>
                <a:effectLst/>
                <a:latin typeface="urw-din"/>
              </a:rPr>
              <a:t>(A) Suzuki–</a:t>
            </a:r>
            <a:r>
              <a:rPr lang="en-US" sz="2800" b="1" i="0" dirty="0" err="1">
                <a:solidFill>
                  <a:srgbClr val="273239"/>
                </a:solidFill>
                <a:effectLst/>
                <a:latin typeface="urw-din"/>
              </a:rPr>
              <a:t>Kasami</a:t>
            </a:r>
            <a:r>
              <a:rPr lang="en-US" sz="2800" b="1" i="0" dirty="0">
                <a:solidFill>
                  <a:srgbClr val="273239"/>
                </a:solidFill>
                <a:effectLst/>
                <a:latin typeface="urw-din"/>
              </a:rPr>
              <a:t> algorithm</a:t>
            </a:r>
            <a:r>
              <a:rPr lang="en-US" sz="2800" b="0" i="0" dirty="0">
                <a:solidFill>
                  <a:srgbClr val="273239"/>
                </a:solidFill>
                <a:effectLst/>
                <a:latin typeface="urw-din"/>
              </a:rPr>
              <a:t> </a:t>
            </a:r>
          </a:p>
          <a:p>
            <a:pPr algn="l" fontAlgn="base"/>
            <a:r>
              <a:rPr lang="en-US" sz="2800" b="0" i="0" dirty="0">
                <a:solidFill>
                  <a:srgbClr val="273239"/>
                </a:solidFill>
                <a:effectLst/>
                <a:latin typeface="urw-din"/>
              </a:rPr>
              <a:t>is a token-based algorithm for achieving mutual exclusion in distributed </a:t>
            </a:r>
            <a:r>
              <a:rPr lang="en-US" sz="2800" b="0" i="0" dirty="0" err="1">
                <a:solidFill>
                  <a:srgbClr val="273239"/>
                </a:solidFill>
                <a:effectLst/>
                <a:latin typeface="urw-din"/>
              </a:rPr>
              <a:t>systems.This</a:t>
            </a:r>
            <a:r>
              <a:rPr lang="en-US" sz="2800" b="0" i="0" dirty="0">
                <a:solidFill>
                  <a:srgbClr val="273239"/>
                </a:solidFill>
                <a:effectLst/>
                <a:latin typeface="urw-din"/>
              </a:rPr>
              <a:t> is modification of </a:t>
            </a:r>
            <a:r>
              <a:rPr lang="en-US" sz="2800" b="0" i="0" dirty="0" err="1">
                <a:solidFill>
                  <a:srgbClr val="273239"/>
                </a:solidFill>
                <a:effectLst/>
                <a:latin typeface="urw-din"/>
              </a:rPr>
              <a:t>Ricart</a:t>
            </a:r>
            <a:r>
              <a:rPr lang="en-US" sz="2800" b="0" i="0" dirty="0">
                <a:solidFill>
                  <a:srgbClr val="273239"/>
                </a:solidFill>
                <a:effectLst/>
                <a:latin typeface="urw-din"/>
              </a:rPr>
              <a:t>–</a:t>
            </a:r>
            <a:r>
              <a:rPr lang="en-US" sz="2800" b="0" i="0" dirty="0" err="1">
                <a:solidFill>
                  <a:srgbClr val="273239"/>
                </a:solidFill>
                <a:effectLst/>
                <a:latin typeface="urw-din"/>
              </a:rPr>
              <a:t>Agrawala</a:t>
            </a:r>
            <a:r>
              <a:rPr lang="en-US" sz="2800" b="0" i="0" dirty="0">
                <a:solidFill>
                  <a:srgbClr val="273239"/>
                </a:solidFill>
                <a:effectLst/>
                <a:latin typeface="urw-din"/>
              </a:rPr>
              <a:t> algorithm, a permission based (Non-token based) algorithm which uses </a:t>
            </a:r>
            <a:r>
              <a:rPr lang="en-US" sz="2800" b="1" i="0" dirty="0">
                <a:solidFill>
                  <a:srgbClr val="273239"/>
                </a:solidFill>
                <a:effectLst/>
                <a:latin typeface="urw-din"/>
              </a:rPr>
              <a:t>REQUEST</a:t>
            </a:r>
            <a:r>
              <a:rPr lang="en-US" sz="2800" b="0" i="0" dirty="0">
                <a:solidFill>
                  <a:srgbClr val="273239"/>
                </a:solidFill>
                <a:effectLst/>
                <a:latin typeface="urw-din"/>
              </a:rPr>
              <a:t> and </a:t>
            </a:r>
            <a:r>
              <a:rPr lang="en-US" sz="2800" b="1" i="0" dirty="0">
                <a:solidFill>
                  <a:srgbClr val="273239"/>
                </a:solidFill>
                <a:effectLst/>
                <a:latin typeface="urw-din"/>
              </a:rPr>
              <a:t>REPLY</a:t>
            </a:r>
            <a:r>
              <a:rPr lang="en-US" sz="2800" b="0" i="0" dirty="0">
                <a:solidFill>
                  <a:srgbClr val="273239"/>
                </a:solidFill>
                <a:effectLst/>
                <a:latin typeface="urw-din"/>
              </a:rPr>
              <a:t> messages to ensure mutual exclusion. </a:t>
            </a:r>
          </a:p>
          <a:p>
            <a:pPr algn="l" fontAlgn="base"/>
            <a:r>
              <a:rPr lang="en-US" sz="2800" b="0" i="0" dirty="0">
                <a:solidFill>
                  <a:srgbClr val="273239"/>
                </a:solidFill>
                <a:effectLst/>
                <a:latin typeface="urw-din"/>
              </a:rPr>
              <a:t>In token-based algorithms, A site is allowed to enter its critical section if it possesses the unique token. Non-token based algorithms uses timestamp to order requests for the critical section where as sequence number is used in token based algorithms. </a:t>
            </a:r>
          </a:p>
          <a:p>
            <a:pPr algn="l" fontAlgn="base"/>
            <a:r>
              <a:rPr lang="en-US" sz="2800" b="0" i="0" dirty="0">
                <a:solidFill>
                  <a:srgbClr val="273239"/>
                </a:solidFill>
                <a:effectLst/>
                <a:latin typeface="urw-din"/>
              </a:rPr>
              <a:t>Each requests for critical section contains a sequence number. This sequence number is used to distinguish old and current requests. </a:t>
            </a:r>
          </a:p>
          <a:p>
            <a:pPr algn="l" fontAlgn="base"/>
            <a:r>
              <a:rPr lang="en-US" sz="2800" dirty="0">
                <a:solidFill>
                  <a:srgbClr val="273239"/>
                </a:solidFill>
                <a:latin typeface="urw-din"/>
              </a:rPr>
              <a:t>Site with max/highest seq no will allowed to enter CS.</a:t>
            </a:r>
            <a:endParaRPr lang="en-US" sz="2800" b="0" i="0" dirty="0">
              <a:solidFill>
                <a:srgbClr val="273239"/>
              </a:solidFill>
              <a:effectLst/>
              <a:latin typeface="urw-din"/>
            </a:endParaRPr>
          </a:p>
        </p:txBody>
      </p:sp>
    </p:spTree>
    <p:extLst>
      <p:ext uri="{BB962C8B-B14F-4D97-AF65-F5344CB8AC3E}">
        <p14:creationId xmlns:p14="http://schemas.microsoft.com/office/powerpoint/2010/main" val="19984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2E22C-D599-4E64-99C1-388AAB4D8B10}"/>
              </a:ext>
            </a:extLst>
          </p:cNvPr>
          <p:cNvSpPr txBox="1"/>
          <p:nvPr/>
        </p:nvSpPr>
        <p:spPr>
          <a:xfrm>
            <a:off x="471054" y="224043"/>
            <a:ext cx="6096000" cy="369332"/>
          </a:xfrm>
          <a:prstGeom prst="rect">
            <a:avLst/>
          </a:prstGeom>
          <a:noFill/>
        </p:spPr>
        <p:txBody>
          <a:bodyPr wrap="square">
            <a:spAutoFit/>
          </a:bodyPr>
          <a:lstStyle/>
          <a:p>
            <a:r>
              <a:rPr lang="en-IN" b="1" i="0" dirty="0">
                <a:solidFill>
                  <a:srgbClr val="273239"/>
                </a:solidFill>
                <a:effectLst/>
                <a:latin typeface="urw-din"/>
              </a:rPr>
              <a:t>Data structure and Notations:</a:t>
            </a:r>
            <a:r>
              <a:rPr lang="en-IN" b="0" i="0" dirty="0">
                <a:solidFill>
                  <a:srgbClr val="273239"/>
                </a:solidFill>
                <a:effectLst/>
                <a:latin typeface="urw-din"/>
              </a:rPr>
              <a:t> </a:t>
            </a:r>
            <a:endParaRPr lang="en-IN" dirty="0"/>
          </a:p>
        </p:txBody>
      </p:sp>
      <p:sp>
        <p:nvSpPr>
          <p:cNvPr id="6" name="TextBox 5">
            <a:extLst>
              <a:ext uri="{FF2B5EF4-FFF2-40B4-BE49-F238E27FC236}">
                <a16:creationId xmlns:a16="http://schemas.microsoft.com/office/drawing/2014/main" id="{B5B750AA-E8F3-46E6-BA0E-3F2C86E02C1A}"/>
              </a:ext>
            </a:extLst>
          </p:cNvPr>
          <p:cNvSpPr txBox="1"/>
          <p:nvPr/>
        </p:nvSpPr>
        <p:spPr>
          <a:xfrm>
            <a:off x="360217" y="1014166"/>
            <a:ext cx="11720947" cy="3785652"/>
          </a:xfrm>
          <a:prstGeom prst="rect">
            <a:avLst/>
          </a:prstGeom>
          <a:noFill/>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 array of integers RN[1…N] </a:t>
            </a:r>
          </a:p>
          <a:p>
            <a:r>
              <a:rPr lang="en-US" sz="2400" dirty="0"/>
              <a:t>	A site Si keeps </a:t>
            </a:r>
            <a:r>
              <a:rPr lang="en-US" sz="2400" dirty="0" err="1"/>
              <a:t>RNi</a:t>
            </a:r>
            <a:r>
              <a:rPr lang="en-US" sz="2400" dirty="0"/>
              <a:t>[1…N], where </a:t>
            </a:r>
            <a:r>
              <a:rPr lang="en-US" sz="2400" dirty="0" err="1"/>
              <a:t>RNi</a:t>
            </a:r>
            <a:r>
              <a:rPr lang="en-US" sz="2400" dirty="0"/>
              <a:t>[j] is the largest sequence number received so far 	through REQUEST message 	from site Si.</a:t>
            </a:r>
          </a:p>
          <a:p>
            <a:pPr marL="285750" indent="-285750">
              <a:buFont typeface="Arial" panose="020B0604020202020204" pitchFamily="34" charset="0"/>
              <a:buChar char="•"/>
            </a:pPr>
            <a:r>
              <a:rPr lang="en-US" sz="2400" dirty="0"/>
              <a:t>An array of integer LN[1…N] </a:t>
            </a:r>
          </a:p>
          <a:p>
            <a:r>
              <a:rPr lang="en-US" sz="2400" dirty="0"/>
              <a:t>	This array is used by the </a:t>
            </a:r>
            <a:r>
              <a:rPr lang="en-US" sz="2400" dirty="0" err="1"/>
              <a:t>token.LN</a:t>
            </a:r>
            <a:r>
              <a:rPr lang="en-US" sz="2400" dirty="0"/>
              <a:t>[J] is the sequence number of the request that is 	recently executed by site </a:t>
            </a:r>
            <a:r>
              <a:rPr lang="en-US" sz="2400" dirty="0" err="1"/>
              <a:t>Sj</a:t>
            </a:r>
            <a:r>
              <a:rPr lang="en-US" sz="2400" dirty="0"/>
              <a:t>.</a:t>
            </a:r>
          </a:p>
          <a:p>
            <a:pPr marL="285750" indent="-285750">
              <a:buFont typeface="Arial" panose="020B0604020202020204" pitchFamily="34" charset="0"/>
              <a:buChar char="•"/>
            </a:pPr>
            <a:r>
              <a:rPr lang="en-US" sz="2400" dirty="0"/>
              <a:t>A queue Q </a:t>
            </a:r>
          </a:p>
          <a:p>
            <a:r>
              <a:rPr lang="en-US" sz="2400" dirty="0"/>
              <a:t>	This data structure is used by the token to keep record of ID of sites waiting for the 	token</a:t>
            </a:r>
            <a:endParaRPr lang="en-IN" sz="2400" dirty="0"/>
          </a:p>
        </p:txBody>
      </p:sp>
    </p:spTree>
    <p:extLst>
      <p:ext uri="{BB962C8B-B14F-4D97-AF65-F5344CB8AC3E}">
        <p14:creationId xmlns:p14="http://schemas.microsoft.com/office/powerpoint/2010/main" val="337984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C95FD-F228-4DEC-8934-58FD775F4B87}"/>
              </a:ext>
            </a:extLst>
          </p:cNvPr>
          <p:cNvSpPr txBox="1"/>
          <p:nvPr/>
        </p:nvSpPr>
        <p:spPr>
          <a:xfrm>
            <a:off x="221672" y="377685"/>
            <a:ext cx="11748655" cy="5847755"/>
          </a:xfrm>
          <a:prstGeom prst="rect">
            <a:avLst/>
          </a:prstGeom>
          <a:noFill/>
        </p:spPr>
        <p:txBody>
          <a:bodyPr wrap="square">
            <a:spAutoFit/>
          </a:bodyPr>
          <a:lstStyle/>
          <a:p>
            <a:r>
              <a:rPr lang="en-US" dirty="0"/>
              <a:t>Algorithm: </a:t>
            </a:r>
          </a:p>
          <a:p>
            <a:r>
              <a:rPr lang="en-US" dirty="0"/>
              <a:t> </a:t>
            </a:r>
            <a:r>
              <a:rPr lang="en-US" sz="2000" b="1" dirty="0"/>
              <a:t>To enter Critical section: </a:t>
            </a:r>
          </a:p>
          <a:p>
            <a:pPr marL="285750" indent="-285750">
              <a:buFont typeface="Arial" panose="020B0604020202020204" pitchFamily="34" charset="0"/>
              <a:buChar char="•"/>
            </a:pPr>
            <a:r>
              <a:rPr lang="en-US" dirty="0"/>
              <a:t>When a site Si wants to enter the critical section and it does not have the token then it increments its sequence number </a:t>
            </a:r>
            <a:r>
              <a:rPr lang="en-US" dirty="0" err="1"/>
              <a:t>RNi</a:t>
            </a:r>
            <a:r>
              <a:rPr lang="en-US" dirty="0"/>
              <a:t>[i] and sends a request message REQUEST(i, </a:t>
            </a:r>
            <a:r>
              <a:rPr lang="en-US" dirty="0" err="1"/>
              <a:t>sn</a:t>
            </a:r>
            <a:r>
              <a:rPr lang="en-US" dirty="0"/>
              <a:t>) to all other sites in order to request the token. </a:t>
            </a:r>
          </a:p>
          <a:p>
            <a:pPr marL="285750" indent="-285750">
              <a:buFont typeface="Arial" panose="020B0604020202020204" pitchFamily="34" charset="0"/>
              <a:buChar char="•"/>
            </a:pPr>
            <a:r>
              <a:rPr lang="en-US" dirty="0"/>
              <a:t>Here </a:t>
            </a:r>
            <a:r>
              <a:rPr lang="en-US" dirty="0" err="1"/>
              <a:t>sn</a:t>
            </a:r>
            <a:r>
              <a:rPr lang="en-US" dirty="0"/>
              <a:t> is update value of </a:t>
            </a:r>
            <a:r>
              <a:rPr lang="en-US" dirty="0" err="1"/>
              <a:t>RNi</a:t>
            </a:r>
            <a:r>
              <a:rPr lang="en-US" dirty="0"/>
              <a:t>[i]</a:t>
            </a:r>
          </a:p>
          <a:p>
            <a:pPr marL="285750" indent="-285750">
              <a:buFont typeface="Arial" panose="020B0604020202020204" pitchFamily="34" charset="0"/>
              <a:buChar char="•"/>
            </a:pPr>
            <a:r>
              <a:rPr lang="en-US" dirty="0"/>
              <a:t>When a site </a:t>
            </a:r>
            <a:r>
              <a:rPr lang="en-US" dirty="0" err="1"/>
              <a:t>Sj</a:t>
            </a:r>
            <a:r>
              <a:rPr lang="en-US" dirty="0"/>
              <a:t> receives the request message REQUEST(i, </a:t>
            </a:r>
            <a:r>
              <a:rPr lang="en-US" dirty="0" err="1"/>
              <a:t>sn</a:t>
            </a:r>
            <a:r>
              <a:rPr lang="en-US" dirty="0"/>
              <a:t>) from site Si, it sets </a:t>
            </a:r>
            <a:r>
              <a:rPr lang="en-US" dirty="0" err="1"/>
              <a:t>RNj</a:t>
            </a:r>
            <a:r>
              <a:rPr lang="en-US" dirty="0"/>
              <a:t>[i] to maximum of </a:t>
            </a:r>
            <a:r>
              <a:rPr lang="en-US" dirty="0" err="1"/>
              <a:t>RNj</a:t>
            </a:r>
            <a:r>
              <a:rPr lang="en-US" dirty="0"/>
              <a:t>[i] and </a:t>
            </a:r>
            <a:r>
              <a:rPr lang="en-US" dirty="0" err="1"/>
              <a:t>sn</a:t>
            </a:r>
            <a:r>
              <a:rPr lang="en-US" dirty="0"/>
              <a:t> </a:t>
            </a:r>
            <a:r>
              <a:rPr lang="en-US" dirty="0" err="1"/>
              <a:t>i.e</a:t>
            </a:r>
            <a:r>
              <a:rPr lang="en-US" dirty="0"/>
              <a:t> </a:t>
            </a:r>
            <a:r>
              <a:rPr lang="en-US" dirty="0" err="1"/>
              <a:t>RNj</a:t>
            </a:r>
            <a:r>
              <a:rPr lang="en-US" dirty="0"/>
              <a:t>[i] = max(</a:t>
            </a:r>
            <a:r>
              <a:rPr lang="en-US" dirty="0" err="1"/>
              <a:t>RNj</a:t>
            </a:r>
            <a:r>
              <a:rPr lang="en-US" dirty="0"/>
              <a:t>[i], </a:t>
            </a:r>
            <a:r>
              <a:rPr lang="en-US" dirty="0" err="1"/>
              <a:t>sn</a:t>
            </a:r>
            <a:r>
              <a:rPr lang="en-US" dirty="0"/>
              <a:t>).</a:t>
            </a:r>
          </a:p>
          <a:p>
            <a:pPr marL="285750" indent="-285750">
              <a:buFont typeface="Arial" panose="020B0604020202020204" pitchFamily="34" charset="0"/>
              <a:buChar char="•"/>
            </a:pPr>
            <a:r>
              <a:rPr lang="en-US" dirty="0"/>
              <a:t>After updating </a:t>
            </a:r>
            <a:r>
              <a:rPr lang="en-US" dirty="0" err="1"/>
              <a:t>RNj</a:t>
            </a:r>
            <a:r>
              <a:rPr lang="en-US" dirty="0"/>
              <a:t>[i], Site </a:t>
            </a:r>
            <a:r>
              <a:rPr lang="en-US" dirty="0" err="1"/>
              <a:t>Sj</a:t>
            </a:r>
            <a:r>
              <a:rPr lang="en-US" dirty="0"/>
              <a:t> sends the token to site Si if it has token and </a:t>
            </a:r>
            <a:r>
              <a:rPr lang="en-US" dirty="0" err="1"/>
              <a:t>RNj</a:t>
            </a:r>
            <a:r>
              <a:rPr lang="en-US" dirty="0"/>
              <a:t>[i] = LN[i] + 1</a:t>
            </a:r>
          </a:p>
          <a:p>
            <a:endParaRPr lang="en-US" dirty="0"/>
          </a:p>
          <a:p>
            <a:r>
              <a:rPr lang="en-US" sz="2400" b="1" dirty="0"/>
              <a:t>To execute the critical section: </a:t>
            </a:r>
          </a:p>
          <a:p>
            <a:pPr marL="285750" indent="-285750">
              <a:buFont typeface="Arial" panose="020B0604020202020204" pitchFamily="34" charset="0"/>
              <a:buChar char="•"/>
            </a:pPr>
            <a:r>
              <a:rPr lang="en-US" dirty="0"/>
              <a:t>Site Si executes the critical section if it has acquired the token.</a:t>
            </a:r>
          </a:p>
          <a:p>
            <a:endParaRPr lang="en-US" dirty="0"/>
          </a:p>
          <a:p>
            <a:r>
              <a:rPr lang="en-US" sz="2400" b="1" dirty="0"/>
              <a:t>To release the critical section: </a:t>
            </a:r>
          </a:p>
          <a:p>
            <a:r>
              <a:rPr lang="en-US" dirty="0"/>
              <a:t>After finishing the execution Site Si exits the critical section and does following: </a:t>
            </a:r>
          </a:p>
          <a:p>
            <a:pPr marL="285750" indent="-285750">
              <a:buFont typeface="Arial" panose="020B0604020202020204" pitchFamily="34" charset="0"/>
              <a:buChar char="•"/>
            </a:pPr>
            <a:r>
              <a:rPr lang="en-US" dirty="0"/>
              <a:t>sets LN[i] = </a:t>
            </a:r>
            <a:r>
              <a:rPr lang="en-US" dirty="0" err="1"/>
              <a:t>RNi</a:t>
            </a:r>
            <a:r>
              <a:rPr lang="en-US" dirty="0"/>
              <a:t>[i] to indicate that its critical section request </a:t>
            </a:r>
            <a:r>
              <a:rPr lang="en-US" dirty="0" err="1"/>
              <a:t>RNi</a:t>
            </a:r>
            <a:r>
              <a:rPr lang="en-US" dirty="0"/>
              <a:t>[i] has been executed</a:t>
            </a:r>
          </a:p>
          <a:p>
            <a:pPr marL="285750" indent="-285750">
              <a:buFont typeface="Arial" panose="020B0604020202020204" pitchFamily="34" charset="0"/>
              <a:buChar char="•"/>
            </a:pPr>
            <a:r>
              <a:rPr lang="en-US" dirty="0"/>
              <a:t>For every site </a:t>
            </a:r>
            <a:r>
              <a:rPr lang="en-US" dirty="0" err="1"/>
              <a:t>Sj</a:t>
            </a:r>
            <a:r>
              <a:rPr lang="en-US" dirty="0"/>
              <a:t>, whose ID is not present in the token queue Q, it appends its ID to Q if </a:t>
            </a:r>
            <a:r>
              <a:rPr lang="en-US" dirty="0" err="1"/>
              <a:t>RNi</a:t>
            </a:r>
            <a:r>
              <a:rPr lang="en-US" dirty="0"/>
              <a:t>[j] = LN[j] + 1 to indicate that site </a:t>
            </a:r>
            <a:r>
              <a:rPr lang="en-US" dirty="0" err="1"/>
              <a:t>Sj</a:t>
            </a:r>
            <a:r>
              <a:rPr lang="en-US" dirty="0"/>
              <a:t> has an outstanding request.</a:t>
            </a:r>
          </a:p>
          <a:p>
            <a:pPr marL="285750" indent="-285750">
              <a:buFont typeface="Arial" panose="020B0604020202020204" pitchFamily="34" charset="0"/>
              <a:buChar char="•"/>
            </a:pPr>
            <a:r>
              <a:rPr lang="en-US" dirty="0"/>
              <a:t>After above </a:t>
            </a:r>
            <a:r>
              <a:rPr lang="en-US" dirty="0" err="1"/>
              <a:t>updation</a:t>
            </a:r>
            <a:r>
              <a:rPr lang="en-US" dirty="0"/>
              <a:t>, if the Queue Q is non-empty, it pops a site ID from the Q and sends the token to site indicated by popped ID.</a:t>
            </a:r>
          </a:p>
          <a:p>
            <a:pPr marL="285750" indent="-285750">
              <a:buFont typeface="Arial" panose="020B0604020202020204" pitchFamily="34" charset="0"/>
              <a:buChar char="•"/>
            </a:pPr>
            <a:r>
              <a:rPr lang="en-US" dirty="0"/>
              <a:t>If the queue Q is empty, it keeps the token</a:t>
            </a:r>
            <a:endParaRPr lang="en-IN" dirty="0"/>
          </a:p>
        </p:txBody>
      </p:sp>
    </p:spTree>
    <p:extLst>
      <p:ext uri="{BB962C8B-B14F-4D97-AF65-F5344CB8AC3E}">
        <p14:creationId xmlns:p14="http://schemas.microsoft.com/office/powerpoint/2010/main" val="342586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85F174-CCCD-440A-970C-2778CB93F5AE}"/>
              </a:ext>
            </a:extLst>
          </p:cNvPr>
          <p:cNvSpPr txBox="1"/>
          <p:nvPr/>
        </p:nvSpPr>
        <p:spPr>
          <a:xfrm>
            <a:off x="96983" y="363739"/>
            <a:ext cx="11880272" cy="5632311"/>
          </a:xfrm>
          <a:prstGeom prst="rect">
            <a:avLst/>
          </a:prstGeom>
          <a:noFill/>
        </p:spPr>
        <p:txBody>
          <a:bodyPr wrap="square">
            <a:spAutoFit/>
          </a:bodyPr>
          <a:lstStyle/>
          <a:p>
            <a:r>
              <a:rPr lang="en-US" sz="2400" b="1" dirty="0"/>
              <a:t>Message Complexity: </a:t>
            </a:r>
          </a:p>
          <a:p>
            <a:r>
              <a:rPr lang="en-US" dirty="0"/>
              <a:t>The algorithm requires 0 message invocation if the site already holds the idle token at the time of critical section request or maximum of N message per critical section execution. This N messages involves </a:t>
            </a:r>
          </a:p>
          <a:p>
            <a:r>
              <a:rPr lang="en-US" dirty="0"/>
              <a:t> </a:t>
            </a:r>
          </a:p>
          <a:p>
            <a:pPr marL="285750" indent="-285750">
              <a:buFont typeface="Arial" panose="020B0604020202020204" pitchFamily="34" charset="0"/>
              <a:buChar char="•"/>
            </a:pPr>
            <a:r>
              <a:rPr lang="en-US" dirty="0"/>
              <a:t>(N – 1) request messages</a:t>
            </a:r>
          </a:p>
          <a:p>
            <a:pPr marL="285750" indent="-285750">
              <a:buFont typeface="Arial" panose="020B0604020202020204" pitchFamily="34" charset="0"/>
              <a:buChar char="•"/>
            </a:pPr>
            <a:r>
              <a:rPr lang="en-US" dirty="0"/>
              <a:t>1 reply message</a:t>
            </a:r>
          </a:p>
          <a:p>
            <a:endParaRPr lang="en-US" dirty="0"/>
          </a:p>
          <a:p>
            <a:r>
              <a:rPr lang="en-US" sz="2400" b="1" dirty="0"/>
              <a:t>Drawbacks of Suzuki–</a:t>
            </a:r>
            <a:r>
              <a:rPr lang="en-US" sz="2400" b="1" dirty="0" err="1"/>
              <a:t>Kasami</a:t>
            </a:r>
            <a:r>
              <a:rPr lang="en-US" sz="2400" b="1" dirty="0"/>
              <a:t> Algorithm: </a:t>
            </a:r>
          </a:p>
          <a:p>
            <a:endParaRPr lang="en-US" dirty="0"/>
          </a:p>
          <a:p>
            <a:pPr marL="285750" indent="-285750">
              <a:buFont typeface="Arial" panose="020B0604020202020204" pitchFamily="34" charset="0"/>
              <a:buChar char="•"/>
            </a:pPr>
            <a:r>
              <a:rPr lang="en-US" dirty="0"/>
              <a:t>Non-symmetric Algorithm: A site retains the token even if it does not have requested for critical section. </a:t>
            </a:r>
          </a:p>
          <a:p>
            <a:r>
              <a:rPr lang="en-US" dirty="0"/>
              <a:t>According to definition of symmetric algorithm  “No site possesses the right to access its critical section when it has not been requested.”</a:t>
            </a:r>
          </a:p>
          <a:p>
            <a:endParaRPr lang="en-US" dirty="0"/>
          </a:p>
          <a:p>
            <a:endParaRPr lang="en-US" dirty="0"/>
          </a:p>
          <a:p>
            <a:r>
              <a:rPr lang="en-US" sz="2400" b="1" dirty="0"/>
              <a:t>Performance: </a:t>
            </a:r>
          </a:p>
          <a:p>
            <a:r>
              <a:rPr lang="en-US" dirty="0"/>
              <a:t> </a:t>
            </a:r>
          </a:p>
          <a:p>
            <a:pPr marL="285750" indent="-285750">
              <a:buFont typeface="Arial" panose="020B0604020202020204" pitchFamily="34" charset="0"/>
              <a:buChar char="•"/>
            </a:pPr>
            <a:r>
              <a:rPr lang="en-US" dirty="0"/>
              <a:t>Synchronization delay is 0 and no message is needed if the site holds the idle token at the time of its request.</a:t>
            </a:r>
          </a:p>
          <a:p>
            <a:pPr marL="285750" indent="-285750">
              <a:buFont typeface="Arial" panose="020B0604020202020204" pitchFamily="34" charset="0"/>
              <a:buChar char="•"/>
            </a:pPr>
            <a:r>
              <a:rPr lang="en-US" dirty="0"/>
              <a:t>In case site does not holds the idle token, the maximum synchronization delay is equal to maximum message transmission time and a maximum of N message is required per critical section invocation.</a:t>
            </a:r>
            <a:endParaRPr lang="en-IN" dirty="0"/>
          </a:p>
        </p:txBody>
      </p:sp>
    </p:spTree>
    <p:extLst>
      <p:ext uri="{BB962C8B-B14F-4D97-AF65-F5344CB8AC3E}">
        <p14:creationId xmlns:p14="http://schemas.microsoft.com/office/powerpoint/2010/main" val="103165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5D905-DA98-4D16-B84D-82A006707848}"/>
              </a:ext>
            </a:extLst>
          </p:cNvPr>
          <p:cNvSpPr txBox="1"/>
          <p:nvPr/>
        </p:nvSpPr>
        <p:spPr>
          <a:xfrm>
            <a:off x="277091" y="362588"/>
            <a:ext cx="6096000" cy="461665"/>
          </a:xfrm>
          <a:prstGeom prst="rect">
            <a:avLst/>
          </a:prstGeom>
          <a:noFill/>
        </p:spPr>
        <p:txBody>
          <a:bodyPr wrap="square">
            <a:spAutoFit/>
          </a:bodyPr>
          <a:lstStyle/>
          <a:p>
            <a:r>
              <a:rPr lang="en-IN" sz="2400" b="1" i="0" dirty="0">
                <a:solidFill>
                  <a:srgbClr val="202124"/>
                </a:solidFill>
                <a:effectLst/>
                <a:latin typeface="arial" panose="020B0604020202020204" pitchFamily="34" charset="0"/>
              </a:rPr>
              <a:t>(B) </a:t>
            </a:r>
            <a:r>
              <a:rPr lang="en-IN" sz="2400" b="1" i="0" dirty="0" err="1">
                <a:solidFill>
                  <a:srgbClr val="202124"/>
                </a:solidFill>
                <a:effectLst/>
                <a:latin typeface="arial" panose="020B0604020202020204" pitchFamily="34" charset="0"/>
              </a:rPr>
              <a:t>Raymonds</a:t>
            </a:r>
            <a:r>
              <a:rPr lang="en-IN" sz="2400" b="1" i="0" dirty="0">
                <a:solidFill>
                  <a:srgbClr val="202124"/>
                </a:solidFill>
                <a:effectLst/>
                <a:latin typeface="arial" panose="020B0604020202020204" pitchFamily="34" charset="0"/>
              </a:rPr>
              <a:t> Tree Based Algorithm </a:t>
            </a:r>
          </a:p>
        </p:txBody>
      </p:sp>
      <p:sp>
        <p:nvSpPr>
          <p:cNvPr id="5" name="TextBox 4">
            <a:extLst>
              <a:ext uri="{FF2B5EF4-FFF2-40B4-BE49-F238E27FC236}">
                <a16:creationId xmlns:a16="http://schemas.microsoft.com/office/drawing/2014/main" id="{7B53273B-4D25-43FA-8456-6EA1D98AA8A0}"/>
              </a:ext>
            </a:extLst>
          </p:cNvPr>
          <p:cNvSpPr txBox="1"/>
          <p:nvPr/>
        </p:nvSpPr>
        <p:spPr>
          <a:xfrm>
            <a:off x="277091" y="782161"/>
            <a:ext cx="11582400" cy="1938992"/>
          </a:xfrm>
          <a:prstGeom prst="rect">
            <a:avLst/>
          </a:prstGeom>
          <a:noFill/>
        </p:spPr>
        <p:txBody>
          <a:bodyPr wrap="square">
            <a:spAutoFit/>
          </a:bodyPr>
          <a:lstStyle/>
          <a:p>
            <a:r>
              <a:rPr lang="en-US" sz="2400" dirty="0"/>
              <a:t>Raymond’s tree based algorithm is lock based algorithm for mutual exclusion in a distributed system in which a site is allowed to enter the critical section if it has the token. In this algorithm, all sites are arranged as a directed tree such that the edges of the tree are assigned direction towards the site that holds the token. Site which holds the token is also called root of the tree. </a:t>
            </a:r>
            <a:endParaRPr lang="en-IN" sz="2400" dirty="0"/>
          </a:p>
        </p:txBody>
      </p:sp>
      <p:sp>
        <p:nvSpPr>
          <p:cNvPr id="7" name="TextBox 6">
            <a:extLst>
              <a:ext uri="{FF2B5EF4-FFF2-40B4-BE49-F238E27FC236}">
                <a16:creationId xmlns:a16="http://schemas.microsoft.com/office/drawing/2014/main" id="{9B1DF0E3-9D65-477E-A107-AB516F721203}"/>
              </a:ext>
            </a:extLst>
          </p:cNvPr>
          <p:cNvSpPr txBox="1"/>
          <p:nvPr/>
        </p:nvSpPr>
        <p:spPr>
          <a:xfrm>
            <a:off x="193964" y="3853567"/>
            <a:ext cx="11582400" cy="2400657"/>
          </a:xfrm>
          <a:prstGeom prst="rect">
            <a:avLst/>
          </a:prstGeom>
          <a:noFill/>
        </p:spPr>
        <p:txBody>
          <a:bodyPr wrap="square">
            <a:spAutoFit/>
          </a:bodyPr>
          <a:lstStyle/>
          <a:p>
            <a:r>
              <a:rPr lang="en-US" sz="2400" b="1" dirty="0"/>
              <a:t>Data structure and Notations: </a:t>
            </a:r>
          </a:p>
          <a:p>
            <a:r>
              <a:rPr lang="en-US" dirty="0"/>
              <a:t> </a:t>
            </a:r>
          </a:p>
          <a:p>
            <a:pPr marL="285750" indent="-285750">
              <a:buFont typeface="Arial" panose="020B0604020202020204" pitchFamily="34" charset="0"/>
              <a:buChar char="•"/>
            </a:pPr>
            <a:r>
              <a:rPr lang="en-US" b="1" i="1" u="sng" dirty="0"/>
              <a:t>Every site Si keeps a FIFO queue, called </a:t>
            </a:r>
            <a:r>
              <a:rPr lang="en-US" b="1" i="1" u="sng" dirty="0" err="1"/>
              <a:t>request_q</a:t>
            </a:r>
            <a:r>
              <a:rPr lang="en-US" b="1" i="1" u="sng" dirty="0"/>
              <a:t> </a:t>
            </a:r>
          </a:p>
          <a:p>
            <a:r>
              <a:rPr lang="en-US" dirty="0"/>
              <a:t>This queue stores the requests of all </a:t>
            </a:r>
            <a:r>
              <a:rPr lang="en-US" dirty="0" err="1"/>
              <a:t>neighbouring</a:t>
            </a:r>
            <a:r>
              <a:rPr lang="en-US" dirty="0"/>
              <a:t> sites that have sent a request for the token to site Si but have not yet been sent token. A non-empty </a:t>
            </a:r>
            <a:r>
              <a:rPr lang="en-US" dirty="0" err="1"/>
              <a:t>request_q</a:t>
            </a:r>
            <a:r>
              <a:rPr lang="en-US" dirty="0"/>
              <a:t> at any site indicates that the site has sent a REQUEST message to the root node.</a:t>
            </a:r>
          </a:p>
          <a:p>
            <a:endParaRPr lang="en-US" dirty="0"/>
          </a:p>
          <a:p>
            <a:pPr marL="285750" indent="-285750">
              <a:buFont typeface="Arial" panose="020B0604020202020204" pitchFamily="34" charset="0"/>
              <a:buChar char="•"/>
            </a:pPr>
            <a:r>
              <a:rPr lang="en-US" b="1" i="1" u="sng" dirty="0"/>
              <a:t>Every site Si has a local variable, called holder </a:t>
            </a:r>
          </a:p>
          <a:p>
            <a:r>
              <a:rPr lang="en-US" dirty="0"/>
              <a:t>This variable points to an immediate </a:t>
            </a:r>
            <a:r>
              <a:rPr lang="en-US" dirty="0" err="1"/>
              <a:t>neighbour</a:t>
            </a:r>
            <a:r>
              <a:rPr lang="en-US" dirty="0"/>
              <a:t> node on a directed path to the root node.</a:t>
            </a:r>
            <a:endParaRPr lang="en-IN" dirty="0"/>
          </a:p>
        </p:txBody>
      </p:sp>
      <p:pic>
        <p:nvPicPr>
          <p:cNvPr id="9" name="Picture 8">
            <a:extLst>
              <a:ext uri="{FF2B5EF4-FFF2-40B4-BE49-F238E27FC236}">
                <a16:creationId xmlns:a16="http://schemas.microsoft.com/office/drawing/2014/main" id="{82326A52-1A26-46D7-B490-9A0438214A81}"/>
              </a:ext>
            </a:extLst>
          </p:cNvPr>
          <p:cNvPicPr>
            <a:picLocks noChangeAspect="1"/>
          </p:cNvPicPr>
          <p:nvPr/>
        </p:nvPicPr>
        <p:blipFill>
          <a:blip r:embed="rId2"/>
          <a:stretch>
            <a:fillRect/>
          </a:stretch>
        </p:blipFill>
        <p:spPr>
          <a:xfrm>
            <a:off x="5306291" y="2249060"/>
            <a:ext cx="2308080" cy="1793629"/>
          </a:xfrm>
          <a:prstGeom prst="rect">
            <a:avLst/>
          </a:prstGeom>
        </p:spPr>
      </p:pic>
      <p:pic>
        <p:nvPicPr>
          <p:cNvPr id="11" name="Picture 10">
            <a:extLst>
              <a:ext uri="{FF2B5EF4-FFF2-40B4-BE49-F238E27FC236}">
                <a16:creationId xmlns:a16="http://schemas.microsoft.com/office/drawing/2014/main" id="{1F25E2A0-555C-4164-84BC-6B3065B208A9}"/>
              </a:ext>
            </a:extLst>
          </p:cNvPr>
          <p:cNvPicPr>
            <a:picLocks noChangeAspect="1"/>
          </p:cNvPicPr>
          <p:nvPr/>
        </p:nvPicPr>
        <p:blipFill>
          <a:blip r:embed="rId3"/>
          <a:stretch>
            <a:fillRect/>
          </a:stretch>
        </p:blipFill>
        <p:spPr>
          <a:xfrm>
            <a:off x="8425512" y="2376172"/>
            <a:ext cx="2539711" cy="1717679"/>
          </a:xfrm>
          <a:prstGeom prst="rect">
            <a:avLst/>
          </a:prstGeom>
        </p:spPr>
      </p:pic>
    </p:spTree>
    <p:extLst>
      <p:ext uri="{BB962C8B-B14F-4D97-AF65-F5344CB8AC3E}">
        <p14:creationId xmlns:p14="http://schemas.microsoft.com/office/powerpoint/2010/main" val="112187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F5878-F764-4DAE-ABF8-CCF92973E8A0}"/>
              </a:ext>
            </a:extLst>
          </p:cNvPr>
          <p:cNvSpPr txBox="1"/>
          <p:nvPr/>
        </p:nvSpPr>
        <p:spPr>
          <a:xfrm>
            <a:off x="4779818" y="190142"/>
            <a:ext cx="7187913" cy="2277547"/>
          </a:xfrm>
          <a:prstGeom prst="rect">
            <a:avLst/>
          </a:prstGeom>
          <a:noFill/>
          <a:ln w="28575">
            <a:solidFill>
              <a:schemeClr val="tx1"/>
            </a:solidFill>
          </a:ln>
        </p:spPr>
        <p:txBody>
          <a:bodyPr wrap="square" rtlCol="0">
            <a:spAutoFit/>
          </a:bodyPr>
          <a:lstStyle/>
          <a:p>
            <a:pPr algn="just"/>
            <a:r>
              <a:rPr lang="en-US" sz="2400" b="1" dirty="0">
                <a:solidFill>
                  <a:srgbClr val="00B050"/>
                </a:solidFill>
              </a:rPr>
              <a:t>Holder: </a:t>
            </a:r>
            <a:r>
              <a:rPr lang="en-US" sz="1600" b="1" dirty="0"/>
              <a:t>used to identify which site belong to which one, </a:t>
            </a:r>
            <a:r>
              <a:rPr lang="en-US" sz="1600" b="1" dirty="0" err="1"/>
              <a:t>eg.</a:t>
            </a:r>
            <a:r>
              <a:rPr lang="en-US" sz="1600" b="1" dirty="0"/>
              <a:t> In figure below holder of D is B.</a:t>
            </a:r>
            <a:endParaRPr lang="en-US" sz="2400" b="1" dirty="0">
              <a:solidFill>
                <a:srgbClr val="00B050"/>
              </a:solidFill>
            </a:endParaRPr>
          </a:p>
          <a:p>
            <a:pPr algn="just"/>
            <a:r>
              <a:rPr lang="en-US" sz="2400" b="1" dirty="0">
                <a:solidFill>
                  <a:srgbClr val="00B050"/>
                </a:solidFill>
              </a:rPr>
              <a:t>Asked </a:t>
            </a:r>
            <a:r>
              <a:rPr lang="en-US" dirty="0"/>
              <a:t>can be true or false. </a:t>
            </a:r>
            <a:r>
              <a:rPr lang="en-US" dirty="0" err="1"/>
              <a:t>Ie</a:t>
            </a:r>
            <a:r>
              <a:rPr lang="en-US" dirty="0"/>
              <a:t>, any site is requesting or not . True means the site is requesting.</a:t>
            </a:r>
          </a:p>
          <a:p>
            <a:pPr algn="just"/>
            <a:r>
              <a:rPr lang="en-US" b="1" i="1" dirty="0"/>
              <a:t>Messages: 2 </a:t>
            </a:r>
            <a:r>
              <a:rPr lang="en-US" b="1" i="1" dirty="0" err="1"/>
              <a:t>msgs</a:t>
            </a:r>
            <a:r>
              <a:rPr lang="en-US" b="1" i="1" dirty="0"/>
              <a:t> are used- request and </a:t>
            </a:r>
            <a:r>
              <a:rPr lang="en-US" b="1" i="1" dirty="0" err="1"/>
              <a:t>priviledge</a:t>
            </a:r>
            <a:endParaRPr lang="en-US" b="1" i="1" dirty="0"/>
          </a:p>
          <a:p>
            <a:pPr algn="just"/>
            <a:r>
              <a:rPr lang="en-US" sz="2400" b="1" dirty="0" err="1">
                <a:solidFill>
                  <a:srgbClr val="00B050"/>
                </a:solidFill>
              </a:rPr>
              <a:t>Priviledge</a:t>
            </a:r>
            <a:r>
              <a:rPr lang="en-US" sz="2400" b="1" dirty="0">
                <a:solidFill>
                  <a:srgbClr val="00B050"/>
                </a:solidFill>
              </a:rPr>
              <a:t>: </a:t>
            </a:r>
            <a:r>
              <a:rPr lang="en-US" dirty="0"/>
              <a:t>here </a:t>
            </a:r>
            <a:r>
              <a:rPr lang="en-US" dirty="0" err="1"/>
              <a:t>prviledge</a:t>
            </a:r>
            <a:r>
              <a:rPr lang="en-US" dirty="0"/>
              <a:t> is used when one site allow other site to take token. Used in place of Reply(</a:t>
            </a:r>
            <a:r>
              <a:rPr lang="en-US" dirty="0" err="1"/>
              <a:t>eg</a:t>
            </a:r>
            <a:r>
              <a:rPr lang="en-US" dirty="0"/>
              <a:t>: in </a:t>
            </a:r>
            <a:r>
              <a:rPr lang="en-US" dirty="0" err="1"/>
              <a:t>Ricart</a:t>
            </a:r>
            <a:r>
              <a:rPr lang="en-US" dirty="0"/>
              <a:t> </a:t>
            </a:r>
            <a:r>
              <a:rPr lang="en-US" dirty="0" err="1"/>
              <a:t>agarwala</a:t>
            </a:r>
            <a:r>
              <a:rPr lang="en-US" dirty="0"/>
              <a:t> </a:t>
            </a:r>
            <a:r>
              <a:rPr lang="en-US" dirty="0" err="1"/>
              <a:t>etc</a:t>
            </a:r>
            <a:r>
              <a:rPr lang="en-US" dirty="0"/>
              <a:t>)</a:t>
            </a:r>
            <a:endParaRPr lang="en-IN" dirty="0"/>
          </a:p>
        </p:txBody>
      </p:sp>
      <p:pic>
        <p:nvPicPr>
          <p:cNvPr id="5" name="Picture 4">
            <a:extLst>
              <a:ext uri="{FF2B5EF4-FFF2-40B4-BE49-F238E27FC236}">
                <a16:creationId xmlns:a16="http://schemas.microsoft.com/office/drawing/2014/main" id="{B3F97D47-1B0A-4094-BAEB-A61BC5E0BB14}"/>
              </a:ext>
            </a:extLst>
          </p:cNvPr>
          <p:cNvPicPr>
            <a:picLocks noChangeAspect="1"/>
          </p:cNvPicPr>
          <p:nvPr/>
        </p:nvPicPr>
        <p:blipFill>
          <a:blip r:embed="rId2"/>
          <a:stretch>
            <a:fillRect/>
          </a:stretch>
        </p:blipFill>
        <p:spPr>
          <a:xfrm>
            <a:off x="1471178" y="395268"/>
            <a:ext cx="2724150" cy="2419350"/>
          </a:xfrm>
          <a:prstGeom prst="rect">
            <a:avLst/>
          </a:prstGeom>
        </p:spPr>
      </p:pic>
      <p:sp>
        <p:nvSpPr>
          <p:cNvPr id="7" name="TextBox 6">
            <a:extLst>
              <a:ext uri="{FF2B5EF4-FFF2-40B4-BE49-F238E27FC236}">
                <a16:creationId xmlns:a16="http://schemas.microsoft.com/office/drawing/2014/main" id="{F6BC7C6E-4091-4C96-86E1-C3BAB388B685}"/>
              </a:ext>
            </a:extLst>
          </p:cNvPr>
          <p:cNvSpPr txBox="1"/>
          <p:nvPr/>
        </p:nvSpPr>
        <p:spPr>
          <a:xfrm>
            <a:off x="0" y="25936"/>
            <a:ext cx="3172691" cy="369332"/>
          </a:xfrm>
          <a:prstGeom prst="rect">
            <a:avLst/>
          </a:prstGeom>
          <a:noFill/>
        </p:spPr>
        <p:txBody>
          <a:bodyPr wrap="square" rtlCol="0">
            <a:spAutoFit/>
          </a:bodyPr>
          <a:lstStyle/>
          <a:p>
            <a:r>
              <a:rPr lang="en-US" b="1" dirty="0">
                <a:highlight>
                  <a:srgbClr val="FFFF00"/>
                </a:highlight>
              </a:rPr>
              <a:t>Initials of Data Structure used</a:t>
            </a:r>
            <a:endParaRPr lang="en-IN" b="1" dirty="0">
              <a:highlight>
                <a:srgbClr val="FFFF00"/>
              </a:highlight>
            </a:endParaRPr>
          </a:p>
        </p:txBody>
      </p:sp>
      <p:sp>
        <p:nvSpPr>
          <p:cNvPr id="8" name="TextBox 7">
            <a:extLst>
              <a:ext uri="{FF2B5EF4-FFF2-40B4-BE49-F238E27FC236}">
                <a16:creationId xmlns:a16="http://schemas.microsoft.com/office/drawing/2014/main" id="{9D4A2828-BF87-45AD-9950-C6B87D3CD245}"/>
              </a:ext>
            </a:extLst>
          </p:cNvPr>
          <p:cNvSpPr txBox="1"/>
          <p:nvPr/>
        </p:nvSpPr>
        <p:spPr>
          <a:xfrm>
            <a:off x="1025236" y="3532909"/>
            <a:ext cx="10460182" cy="1754326"/>
          </a:xfrm>
          <a:prstGeom prst="rect">
            <a:avLst/>
          </a:prstGeom>
          <a:noFill/>
        </p:spPr>
        <p:txBody>
          <a:bodyPr wrap="square" rtlCol="0">
            <a:spAutoFit/>
          </a:bodyPr>
          <a:lstStyle/>
          <a:p>
            <a:r>
              <a:rPr lang="en-US" dirty="0"/>
              <a:t>For initial stage, the data structure will work as: </a:t>
            </a:r>
          </a:p>
          <a:p>
            <a:r>
              <a:rPr lang="en-US" dirty="0">
                <a:solidFill>
                  <a:schemeClr val="accent2">
                    <a:lumMod val="75000"/>
                  </a:schemeClr>
                </a:solidFill>
              </a:rPr>
              <a:t>Holder(H) </a:t>
            </a:r>
            <a:r>
              <a:rPr lang="en-US" dirty="0"/>
              <a:t>of each site is identified. But the holder of root is nobody so denoted by :</a:t>
            </a:r>
            <a:r>
              <a:rPr lang="en-US" dirty="0">
                <a:solidFill>
                  <a:schemeClr val="accent2">
                    <a:lumMod val="75000"/>
                  </a:schemeClr>
                </a:solidFill>
              </a:rPr>
              <a:t>self</a:t>
            </a:r>
            <a:r>
              <a:rPr lang="en-US" dirty="0"/>
              <a:t>.</a:t>
            </a:r>
          </a:p>
          <a:p>
            <a:r>
              <a:rPr lang="en-US" dirty="0"/>
              <a:t>Initially all request Queue(</a:t>
            </a:r>
            <a:r>
              <a:rPr lang="en-US" dirty="0">
                <a:solidFill>
                  <a:schemeClr val="accent2">
                    <a:lumMod val="75000"/>
                  </a:schemeClr>
                </a:solidFill>
              </a:rPr>
              <a:t>RQ)</a:t>
            </a:r>
            <a:r>
              <a:rPr lang="en-US" dirty="0"/>
              <a:t> is empty(</a:t>
            </a:r>
            <a:r>
              <a:rPr lang="en-US" dirty="0">
                <a:solidFill>
                  <a:schemeClr val="accent2">
                    <a:lumMod val="75000"/>
                  </a:schemeClr>
                </a:solidFill>
              </a:rPr>
              <a:t>e). </a:t>
            </a:r>
          </a:p>
          <a:p>
            <a:r>
              <a:rPr lang="en-US" dirty="0"/>
              <a:t>As no site is currently requesting for token, so </a:t>
            </a:r>
            <a:r>
              <a:rPr lang="en-US" dirty="0">
                <a:solidFill>
                  <a:schemeClr val="accent2">
                    <a:lumMod val="75000"/>
                  </a:schemeClr>
                </a:solidFill>
              </a:rPr>
              <a:t>Asked</a:t>
            </a:r>
            <a:r>
              <a:rPr lang="en-US" dirty="0"/>
              <a:t> will be </a:t>
            </a:r>
            <a:r>
              <a:rPr lang="en-US" dirty="0">
                <a:solidFill>
                  <a:schemeClr val="accent2">
                    <a:lumMod val="75000"/>
                  </a:schemeClr>
                </a:solidFill>
              </a:rPr>
              <a:t>F.</a:t>
            </a:r>
          </a:p>
          <a:p>
            <a:r>
              <a:rPr lang="en-US" dirty="0"/>
              <a:t>These 3 data structure will work  for all sites but for the root(where there is token), there will be only 2 data structure. It will not require “Asked” as it is already holding a token.</a:t>
            </a:r>
            <a:endParaRPr lang="en-IN" dirty="0"/>
          </a:p>
        </p:txBody>
      </p:sp>
    </p:spTree>
    <p:extLst>
      <p:ext uri="{BB962C8B-B14F-4D97-AF65-F5344CB8AC3E}">
        <p14:creationId xmlns:p14="http://schemas.microsoft.com/office/powerpoint/2010/main" val="282772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2872-DB5E-4052-91C7-4260270DA97A}"/>
              </a:ext>
            </a:extLst>
          </p:cNvPr>
          <p:cNvSpPr txBox="1"/>
          <p:nvPr/>
        </p:nvSpPr>
        <p:spPr>
          <a:xfrm>
            <a:off x="720436" y="554182"/>
            <a:ext cx="4627419" cy="646331"/>
          </a:xfrm>
          <a:prstGeom prst="rect">
            <a:avLst/>
          </a:prstGeom>
          <a:noFill/>
        </p:spPr>
        <p:txBody>
          <a:bodyPr wrap="square" rtlCol="0">
            <a:spAutoFit/>
          </a:bodyPr>
          <a:lstStyle/>
          <a:p>
            <a:r>
              <a:rPr lang="en-US" dirty="0"/>
              <a:t>For initial stage(1):</a:t>
            </a:r>
          </a:p>
          <a:p>
            <a:endParaRPr lang="en-IN" dirty="0"/>
          </a:p>
        </p:txBody>
      </p:sp>
      <p:pic>
        <p:nvPicPr>
          <p:cNvPr id="4" name="Picture 3">
            <a:extLst>
              <a:ext uri="{FF2B5EF4-FFF2-40B4-BE49-F238E27FC236}">
                <a16:creationId xmlns:a16="http://schemas.microsoft.com/office/drawing/2014/main" id="{72E04670-CE39-4523-824A-4B97993B6F10}"/>
              </a:ext>
            </a:extLst>
          </p:cNvPr>
          <p:cNvPicPr>
            <a:picLocks noChangeAspect="1"/>
          </p:cNvPicPr>
          <p:nvPr/>
        </p:nvPicPr>
        <p:blipFill>
          <a:blip r:embed="rId2"/>
          <a:stretch>
            <a:fillRect/>
          </a:stretch>
        </p:blipFill>
        <p:spPr>
          <a:xfrm>
            <a:off x="2909670" y="369446"/>
            <a:ext cx="4876369" cy="2753282"/>
          </a:xfrm>
          <a:prstGeom prst="rect">
            <a:avLst/>
          </a:prstGeom>
        </p:spPr>
      </p:pic>
      <p:sp>
        <p:nvSpPr>
          <p:cNvPr id="5" name="TextBox 4">
            <a:extLst>
              <a:ext uri="{FF2B5EF4-FFF2-40B4-BE49-F238E27FC236}">
                <a16:creationId xmlns:a16="http://schemas.microsoft.com/office/drawing/2014/main" id="{CB84EE0B-6F77-43E9-AE02-1158FD0F10DC}"/>
              </a:ext>
            </a:extLst>
          </p:cNvPr>
          <p:cNvSpPr txBox="1"/>
          <p:nvPr/>
        </p:nvSpPr>
        <p:spPr>
          <a:xfrm>
            <a:off x="55418" y="3429000"/>
            <a:ext cx="6276109" cy="1477328"/>
          </a:xfrm>
          <a:prstGeom prst="rect">
            <a:avLst/>
          </a:prstGeom>
          <a:noFill/>
        </p:spPr>
        <p:txBody>
          <a:bodyPr wrap="square" rtlCol="0">
            <a:spAutoFit/>
          </a:bodyPr>
          <a:lstStyle/>
          <a:p>
            <a:pPr algn="just"/>
            <a:r>
              <a:rPr lang="en-US" dirty="0"/>
              <a:t>(2) Now, site D is requesting for token. Its data structure will get changed. This request will continue to move forward till it get that site whose Holder is self because this denotes that our request has reached to that site which possess or contain the token.</a:t>
            </a:r>
            <a:endParaRPr lang="en-IN" dirty="0"/>
          </a:p>
        </p:txBody>
      </p:sp>
      <p:pic>
        <p:nvPicPr>
          <p:cNvPr id="7" name="Picture 6">
            <a:extLst>
              <a:ext uri="{FF2B5EF4-FFF2-40B4-BE49-F238E27FC236}">
                <a16:creationId xmlns:a16="http://schemas.microsoft.com/office/drawing/2014/main" id="{9763FA57-1EE1-4B2A-9695-09C59C9050D1}"/>
              </a:ext>
            </a:extLst>
          </p:cNvPr>
          <p:cNvPicPr>
            <a:picLocks noChangeAspect="1"/>
          </p:cNvPicPr>
          <p:nvPr/>
        </p:nvPicPr>
        <p:blipFill>
          <a:blip r:embed="rId3"/>
          <a:stretch>
            <a:fillRect/>
          </a:stretch>
        </p:blipFill>
        <p:spPr>
          <a:xfrm>
            <a:off x="6479561" y="3122728"/>
            <a:ext cx="5657021" cy="3239799"/>
          </a:xfrm>
          <a:prstGeom prst="rect">
            <a:avLst/>
          </a:prstGeom>
        </p:spPr>
      </p:pic>
    </p:spTree>
    <p:extLst>
      <p:ext uri="{BB962C8B-B14F-4D97-AF65-F5344CB8AC3E}">
        <p14:creationId xmlns:p14="http://schemas.microsoft.com/office/powerpoint/2010/main" val="110831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2603</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Calibri</vt:lpstr>
      <vt:lpstr>Calibri Light</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Maitrey</dc:creator>
  <cp:lastModifiedBy>Abhishek Maitrey</cp:lastModifiedBy>
  <cp:revision>37</cp:revision>
  <dcterms:created xsi:type="dcterms:W3CDTF">2021-10-20T04:52:30Z</dcterms:created>
  <dcterms:modified xsi:type="dcterms:W3CDTF">2021-10-28T14:33:14Z</dcterms:modified>
</cp:coreProperties>
</file>