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7" r:id="rId2"/>
    <p:sldId id="301" r:id="rId3"/>
    <p:sldId id="302" r:id="rId4"/>
    <p:sldId id="303" r:id="rId5"/>
    <p:sldId id="304" r:id="rId6"/>
    <p:sldId id="305" r:id="rId7"/>
    <p:sldId id="306" r:id="rId8"/>
    <p:sldId id="307" r:id="rId9"/>
    <p:sldId id="308" r:id="rId10"/>
    <p:sldId id="313" r:id="rId11"/>
    <p:sldId id="314" r:id="rId12"/>
    <p:sldId id="310" r:id="rId13"/>
    <p:sldId id="311" r:id="rId14"/>
    <p:sldId id="312" r:id="rId15"/>
    <p:sldId id="319" r:id="rId16"/>
    <p:sldId id="320" r:id="rId17"/>
    <p:sldId id="321" r:id="rId18"/>
    <p:sldId id="300"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318" r:id="rId37"/>
    <p:sldId id="323" r:id="rId38"/>
    <p:sldId id="275" r:id="rId39"/>
    <p:sldId id="276" r:id="rId40"/>
    <p:sldId id="277" r:id="rId41"/>
    <p:sldId id="315" r:id="rId42"/>
    <p:sldId id="278" r:id="rId43"/>
    <p:sldId id="279" r:id="rId44"/>
    <p:sldId id="280" r:id="rId45"/>
    <p:sldId id="316" r:id="rId46"/>
    <p:sldId id="317" r:id="rId47"/>
    <p:sldId id="322" r:id="rId48"/>
    <p:sldId id="281"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4" r:id="rId62"/>
    <p:sldId id="295" r:id="rId63"/>
    <p:sldId id="296" r:id="rId64"/>
    <p:sldId id="297" r:id="rId65"/>
    <p:sldId id="298" r:id="rId66"/>
    <p:sldId id="29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7920AD-CD82-4679-B713-9E497210C352}" type="datetimeFigureOut">
              <a:rPr lang="en-US" smtClean="0"/>
              <a:pPr/>
              <a:t>11/11/2012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BF6B8C-7C83-412C-8B86-6246285C47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02ADF8-BEAA-4072-93F2-A64A390BE069}"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8E3FF9-787A-40CB-9510-EF245F9011AA}" type="datetimeFigureOut">
              <a:rPr lang="en-US" smtClean="0"/>
              <a:pPr/>
              <a:t>11/11/2012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3936F5D-0741-45D5-9ED3-8FC46F69CF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8E3FF9-787A-40CB-9510-EF245F9011AA}" type="datetimeFigureOut">
              <a:rPr lang="en-US" smtClean="0"/>
              <a:pPr/>
              <a:t>11/11/2012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6F5D-0741-45D5-9ED3-8FC46F69CF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8E3FF9-787A-40CB-9510-EF245F9011AA}" type="datetimeFigureOut">
              <a:rPr lang="en-US" smtClean="0"/>
              <a:pPr/>
              <a:t>11/11/2012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6F5D-0741-45D5-9ED3-8FC46F69CF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8E3FF9-787A-40CB-9510-EF245F9011AA}" type="datetimeFigureOut">
              <a:rPr lang="en-US" smtClean="0"/>
              <a:pPr/>
              <a:t>11/11/2012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6F5D-0741-45D5-9ED3-8FC46F69CF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8E3FF9-787A-40CB-9510-EF245F9011AA}" type="datetimeFigureOut">
              <a:rPr lang="en-US" smtClean="0"/>
              <a:pPr/>
              <a:t>11/11/2012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6F5D-0741-45D5-9ED3-8FC46F69CF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8E3FF9-787A-40CB-9510-EF245F9011AA}" type="datetimeFigureOut">
              <a:rPr lang="en-US" smtClean="0"/>
              <a:pPr/>
              <a:t>11/11/2012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36F5D-0741-45D5-9ED3-8FC46F69CF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8E3FF9-787A-40CB-9510-EF245F9011AA}" type="datetimeFigureOut">
              <a:rPr lang="en-US" smtClean="0"/>
              <a:pPr/>
              <a:t>11/11/2012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36F5D-0741-45D5-9ED3-8FC46F69CF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8E3FF9-787A-40CB-9510-EF245F9011AA}" type="datetimeFigureOut">
              <a:rPr lang="en-US" smtClean="0"/>
              <a:pPr/>
              <a:t>11/11/2012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36F5D-0741-45D5-9ED3-8FC46F69CF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E3FF9-787A-40CB-9510-EF245F9011AA}" type="datetimeFigureOut">
              <a:rPr lang="en-US" smtClean="0"/>
              <a:pPr/>
              <a:t>11/11/2012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36F5D-0741-45D5-9ED3-8FC46F69CF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8E3FF9-787A-40CB-9510-EF245F9011AA}" type="datetimeFigureOut">
              <a:rPr lang="en-US" smtClean="0"/>
              <a:pPr/>
              <a:t>11/11/2012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36F5D-0741-45D5-9ED3-8FC46F69CF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8E3FF9-787A-40CB-9510-EF245F9011AA}" type="datetimeFigureOut">
              <a:rPr lang="en-US" smtClean="0"/>
              <a:pPr/>
              <a:t>11/11/2012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3936F5D-0741-45D5-9ED3-8FC46F69CF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8E3FF9-787A-40CB-9510-EF245F9011AA}" type="datetimeFigureOut">
              <a:rPr lang="en-US" smtClean="0"/>
              <a:pPr/>
              <a:t>11/11/2012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3936F5D-0741-45D5-9ED3-8FC46F69CF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5943600"/>
          </a:xfrm>
        </p:spPr>
        <p:txBody>
          <a:bodyPr>
            <a:normAutofit/>
          </a:bodyPr>
          <a:lstStyle/>
          <a:p>
            <a:pPr algn="ctr">
              <a:buNone/>
            </a:pPr>
            <a:endParaRPr lang="en-US" sz="4400" dirty="0" smtClean="0">
              <a:latin typeface="Times New Roman" pitchFamily="18" charset="0"/>
              <a:cs typeface="Times New Roman" pitchFamily="18" charset="0"/>
            </a:endParaRPr>
          </a:p>
          <a:p>
            <a:pPr algn="ctr">
              <a:buNone/>
            </a:pPr>
            <a:endParaRPr lang="en-US" sz="4400" b="1" dirty="0" smtClean="0">
              <a:latin typeface="Times New Roman" pitchFamily="18" charset="0"/>
              <a:cs typeface="Times New Roman" pitchFamily="18" charset="0"/>
            </a:endParaRPr>
          </a:p>
          <a:p>
            <a:pPr algn="ctr">
              <a:buNone/>
            </a:pPr>
            <a:r>
              <a:rPr lang="en-US" sz="4400" b="1" dirty="0" smtClean="0">
                <a:latin typeface="Times New Roman" pitchFamily="18" charset="0"/>
                <a:cs typeface="Times New Roman" pitchFamily="18" charset="0"/>
              </a:rPr>
              <a:t>Synchronization: </a:t>
            </a:r>
            <a:br>
              <a:rPr lang="en-US" sz="4400" b="1" dirty="0" smtClean="0">
                <a:latin typeface="Times New Roman" pitchFamily="18" charset="0"/>
                <a:cs typeface="Times New Roman" pitchFamily="18" charset="0"/>
              </a:rPr>
            </a:br>
            <a:r>
              <a:rPr lang="en-US" sz="4400" b="1" dirty="0" smtClean="0">
                <a:latin typeface="Times New Roman" pitchFamily="18" charset="0"/>
                <a:cs typeface="Times New Roman" pitchFamily="18" charset="0"/>
              </a:rPr>
              <a:t>Theoretical Foundation</a:t>
            </a:r>
            <a:br>
              <a:rPr lang="en-US" sz="4400" b="1" dirty="0" smtClean="0">
                <a:latin typeface="Times New Roman" pitchFamily="18" charset="0"/>
                <a:cs typeface="Times New Roman" pitchFamily="18" charset="0"/>
              </a:rPr>
            </a:br>
            <a:r>
              <a:rPr lang="en-US" sz="4400" b="1" dirty="0" smtClean="0">
                <a:latin typeface="Times New Roman" pitchFamily="18" charset="0"/>
                <a:cs typeface="Times New Roman" pitchFamily="18" charset="0"/>
              </a:rPr>
              <a:t>(Week: 5)</a:t>
            </a:r>
          </a:p>
          <a:p>
            <a:pPr algn="ctr">
              <a:buNone/>
            </a:pPr>
            <a:endParaRPr lang="en-US" sz="4400" dirty="0"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err="1" smtClean="0">
                <a:latin typeface="Times New Roman" pitchFamily="18" charset="0"/>
                <a:cs typeface="Times New Roman" pitchFamily="18" charset="0"/>
              </a:rPr>
              <a:t>Lamport’s</a:t>
            </a:r>
            <a:r>
              <a:rPr lang="en-US" sz="4400" b="1" u="sng" dirty="0" smtClean="0">
                <a:latin typeface="Times New Roman" pitchFamily="18" charset="0"/>
                <a:cs typeface="Times New Roman" pitchFamily="18" charset="0"/>
              </a:rPr>
              <a:t> Logical Clock: Events</a:t>
            </a:r>
            <a:endParaRPr lang="en-US" sz="4400" dirty="0"/>
          </a:p>
        </p:txBody>
      </p:sp>
      <p:sp>
        <p:nvSpPr>
          <p:cNvPr id="3" name="Rectangle 37"/>
          <p:cNvSpPr>
            <a:spLocks noChangeArrowheads="1"/>
          </p:cNvSpPr>
          <p:nvPr/>
        </p:nvSpPr>
        <p:spPr bwMode="auto">
          <a:xfrm rot="16200000" flipH="1">
            <a:off x="80962" y="3576638"/>
            <a:ext cx="746125" cy="298450"/>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Space</a:t>
            </a:r>
            <a:endParaRPr lang="en-US" dirty="0"/>
          </a:p>
        </p:txBody>
      </p:sp>
      <p:sp>
        <p:nvSpPr>
          <p:cNvPr id="4" name="Line 36"/>
          <p:cNvSpPr>
            <a:spLocks noChangeShapeType="1"/>
          </p:cNvSpPr>
          <p:nvPr/>
        </p:nvSpPr>
        <p:spPr bwMode="auto">
          <a:xfrm>
            <a:off x="454025" y="5937250"/>
            <a:ext cx="5181600" cy="0"/>
          </a:xfrm>
          <a:prstGeom prst="line">
            <a:avLst/>
          </a:prstGeom>
          <a:noFill/>
          <a:ln w="12700">
            <a:solidFill>
              <a:srgbClr val="FFFFFF"/>
            </a:solidFill>
            <a:round/>
            <a:headEnd type="none" w="sm" len="sm"/>
            <a:tailEnd type="stealth" w="med" len="med"/>
          </a:ln>
          <a:effectLst/>
        </p:spPr>
        <p:txBody>
          <a:bodyPr wrap="none" anchor="ctr"/>
          <a:lstStyle/>
          <a:p>
            <a:endParaRPr lang="en-US" dirty="0"/>
          </a:p>
        </p:txBody>
      </p:sp>
      <p:sp>
        <p:nvSpPr>
          <p:cNvPr id="5" name="Rectangle 35"/>
          <p:cNvSpPr>
            <a:spLocks noChangeArrowheads="1"/>
          </p:cNvSpPr>
          <p:nvPr/>
        </p:nvSpPr>
        <p:spPr bwMode="auto">
          <a:xfrm flipH="1">
            <a:off x="4038600" y="5486400"/>
            <a:ext cx="1219200" cy="298450"/>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Global time</a:t>
            </a:r>
            <a:endParaRPr lang="en-US" dirty="0"/>
          </a:p>
        </p:txBody>
      </p:sp>
      <p:sp>
        <p:nvSpPr>
          <p:cNvPr id="6" name="Rectangle 34"/>
          <p:cNvSpPr>
            <a:spLocks noChangeArrowheads="1"/>
          </p:cNvSpPr>
          <p:nvPr/>
        </p:nvSpPr>
        <p:spPr bwMode="auto">
          <a:xfrm>
            <a:off x="819150" y="2941638"/>
            <a:ext cx="420688" cy="339725"/>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P</a:t>
            </a:r>
            <a:r>
              <a:rPr lang="en-US" baseline="-25000" dirty="0">
                <a:cs typeface="Arial" pitchFamily="34" charset="0"/>
              </a:rPr>
              <a:t>1</a:t>
            </a:r>
            <a:endParaRPr lang="en-US" dirty="0"/>
          </a:p>
        </p:txBody>
      </p:sp>
      <p:sp>
        <p:nvSpPr>
          <p:cNvPr id="7" name="Line 33"/>
          <p:cNvSpPr>
            <a:spLocks noChangeShapeType="1"/>
          </p:cNvSpPr>
          <p:nvPr/>
        </p:nvSpPr>
        <p:spPr bwMode="auto">
          <a:xfrm>
            <a:off x="1673225" y="3117850"/>
            <a:ext cx="6248400" cy="0"/>
          </a:xfrm>
          <a:prstGeom prst="line">
            <a:avLst/>
          </a:prstGeom>
          <a:noFill/>
          <a:ln w="12700">
            <a:solidFill>
              <a:srgbClr val="FFFFFF"/>
            </a:solidFill>
            <a:round/>
            <a:headEnd type="none" w="sm" len="sm"/>
            <a:tailEnd type="none" w="sm" len="sm"/>
          </a:ln>
          <a:effectLst/>
        </p:spPr>
        <p:txBody>
          <a:bodyPr wrap="none" anchor="ctr"/>
          <a:lstStyle/>
          <a:p>
            <a:endParaRPr lang="en-US" dirty="0"/>
          </a:p>
        </p:txBody>
      </p:sp>
      <p:grpSp>
        <p:nvGrpSpPr>
          <p:cNvPr id="8" name="Group 30"/>
          <p:cNvGrpSpPr>
            <a:grpSpLocks/>
          </p:cNvGrpSpPr>
          <p:nvPr/>
        </p:nvGrpSpPr>
        <p:grpSpPr bwMode="auto">
          <a:xfrm>
            <a:off x="1962150" y="2636838"/>
            <a:ext cx="479425" cy="550862"/>
            <a:chOff x="1478" y="1713"/>
            <a:chExt cx="302" cy="347"/>
          </a:xfrm>
        </p:grpSpPr>
        <p:sp>
          <p:nvSpPr>
            <p:cNvPr id="9" name="Oval 32"/>
            <p:cNvSpPr>
              <a:spLocks noChangeArrowheads="1"/>
            </p:cNvSpPr>
            <p:nvPr/>
          </p:nvSpPr>
          <p:spPr bwMode="auto">
            <a:xfrm>
              <a:off x="1540" y="1924"/>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10" name="Rectangle 31"/>
            <p:cNvSpPr>
              <a:spLocks noChangeArrowheads="1"/>
            </p:cNvSpPr>
            <p:nvPr/>
          </p:nvSpPr>
          <p:spPr bwMode="auto">
            <a:xfrm>
              <a:off x="1478" y="1713"/>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11</a:t>
              </a:r>
              <a:endParaRPr lang="en-US" dirty="0"/>
            </a:p>
          </p:txBody>
        </p:sp>
      </p:grpSp>
      <p:grpSp>
        <p:nvGrpSpPr>
          <p:cNvPr id="11" name="Group 27"/>
          <p:cNvGrpSpPr>
            <a:grpSpLocks/>
          </p:cNvGrpSpPr>
          <p:nvPr/>
        </p:nvGrpSpPr>
        <p:grpSpPr bwMode="auto">
          <a:xfrm>
            <a:off x="3181350" y="2636838"/>
            <a:ext cx="479425" cy="550862"/>
            <a:chOff x="2246" y="1713"/>
            <a:chExt cx="302" cy="347"/>
          </a:xfrm>
        </p:grpSpPr>
        <p:sp>
          <p:nvSpPr>
            <p:cNvPr id="12" name="Oval 29"/>
            <p:cNvSpPr>
              <a:spLocks noChangeArrowheads="1"/>
            </p:cNvSpPr>
            <p:nvPr/>
          </p:nvSpPr>
          <p:spPr bwMode="auto">
            <a:xfrm>
              <a:off x="2308" y="1924"/>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13" name="Rectangle 28"/>
            <p:cNvSpPr>
              <a:spLocks noChangeArrowheads="1"/>
            </p:cNvSpPr>
            <p:nvPr/>
          </p:nvSpPr>
          <p:spPr bwMode="auto">
            <a:xfrm>
              <a:off x="2246" y="1713"/>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12</a:t>
              </a:r>
              <a:endParaRPr lang="en-US" dirty="0"/>
            </a:p>
          </p:txBody>
        </p:sp>
      </p:grpSp>
      <p:grpSp>
        <p:nvGrpSpPr>
          <p:cNvPr id="14" name="Group 24"/>
          <p:cNvGrpSpPr>
            <a:grpSpLocks/>
          </p:cNvGrpSpPr>
          <p:nvPr/>
        </p:nvGrpSpPr>
        <p:grpSpPr bwMode="auto">
          <a:xfrm>
            <a:off x="5010150" y="2636838"/>
            <a:ext cx="479425" cy="550862"/>
            <a:chOff x="3398" y="1713"/>
            <a:chExt cx="302" cy="347"/>
          </a:xfrm>
        </p:grpSpPr>
        <p:sp>
          <p:nvSpPr>
            <p:cNvPr id="15" name="Oval 26"/>
            <p:cNvSpPr>
              <a:spLocks noChangeArrowheads="1"/>
            </p:cNvSpPr>
            <p:nvPr/>
          </p:nvSpPr>
          <p:spPr bwMode="auto">
            <a:xfrm>
              <a:off x="3460" y="1924"/>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16" name="Rectangle 25"/>
            <p:cNvSpPr>
              <a:spLocks noChangeArrowheads="1"/>
            </p:cNvSpPr>
            <p:nvPr/>
          </p:nvSpPr>
          <p:spPr bwMode="auto">
            <a:xfrm>
              <a:off x="3398" y="1713"/>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13</a:t>
              </a:r>
              <a:endParaRPr lang="en-US" dirty="0"/>
            </a:p>
          </p:txBody>
        </p:sp>
      </p:grpSp>
      <p:grpSp>
        <p:nvGrpSpPr>
          <p:cNvPr id="17" name="Group 21"/>
          <p:cNvGrpSpPr>
            <a:grpSpLocks/>
          </p:cNvGrpSpPr>
          <p:nvPr/>
        </p:nvGrpSpPr>
        <p:grpSpPr bwMode="auto">
          <a:xfrm>
            <a:off x="6686550" y="2636838"/>
            <a:ext cx="479425" cy="550862"/>
            <a:chOff x="4454" y="1713"/>
            <a:chExt cx="302" cy="347"/>
          </a:xfrm>
        </p:grpSpPr>
        <p:sp>
          <p:nvSpPr>
            <p:cNvPr id="18" name="Oval 23"/>
            <p:cNvSpPr>
              <a:spLocks noChangeArrowheads="1"/>
            </p:cNvSpPr>
            <p:nvPr/>
          </p:nvSpPr>
          <p:spPr bwMode="auto">
            <a:xfrm>
              <a:off x="4516" y="1924"/>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19" name="Rectangle 22"/>
            <p:cNvSpPr>
              <a:spLocks noChangeArrowheads="1"/>
            </p:cNvSpPr>
            <p:nvPr/>
          </p:nvSpPr>
          <p:spPr bwMode="auto">
            <a:xfrm>
              <a:off x="4454" y="1713"/>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14</a:t>
              </a:r>
              <a:endParaRPr lang="en-US" dirty="0"/>
            </a:p>
          </p:txBody>
        </p:sp>
      </p:grpSp>
      <p:sp>
        <p:nvSpPr>
          <p:cNvPr id="20" name="Rectangle 20"/>
          <p:cNvSpPr>
            <a:spLocks noChangeArrowheads="1"/>
          </p:cNvSpPr>
          <p:nvPr/>
        </p:nvSpPr>
        <p:spPr bwMode="auto">
          <a:xfrm>
            <a:off x="895350" y="5151438"/>
            <a:ext cx="420688" cy="339725"/>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P</a:t>
            </a:r>
            <a:r>
              <a:rPr lang="en-US" baseline="-25000" dirty="0">
                <a:cs typeface="Arial" pitchFamily="34" charset="0"/>
              </a:rPr>
              <a:t>2</a:t>
            </a:r>
            <a:endParaRPr lang="en-US" dirty="0"/>
          </a:p>
        </p:txBody>
      </p:sp>
      <p:sp>
        <p:nvSpPr>
          <p:cNvPr id="21" name="Line 19"/>
          <p:cNvSpPr>
            <a:spLocks noChangeShapeType="1"/>
          </p:cNvSpPr>
          <p:nvPr/>
        </p:nvSpPr>
        <p:spPr bwMode="auto">
          <a:xfrm>
            <a:off x="1749425" y="5327650"/>
            <a:ext cx="6248400" cy="0"/>
          </a:xfrm>
          <a:prstGeom prst="line">
            <a:avLst/>
          </a:prstGeom>
          <a:noFill/>
          <a:ln w="12700">
            <a:solidFill>
              <a:srgbClr val="FFFFFF"/>
            </a:solidFill>
            <a:round/>
            <a:headEnd type="none" w="sm" len="sm"/>
            <a:tailEnd type="none" w="sm" len="sm"/>
          </a:ln>
          <a:effectLst/>
        </p:spPr>
        <p:txBody>
          <a:bodyPr wrap="none" anchor="ctr"/>
          <a:lstStyle/>
          <a:p>
            <a:endParaRPr lang="en-US" dirty="0"/>
          </a:p>
        </p:txBody>
      </p:sp>
      <p:grpSp>
        <p:nvGrpSpPr>
          <p:cNvPr id="22" name="Group 16"/>
          <p:cNvGrpSpPr>
            <a:grpSpLocks/>
          </p:cNvGrpSpPr>
          <p:nvPr/>
        </p:nvGrpSpPr>
        <p:grpSpPr bwMode="auto">
          <a:xfrm>
            <a:off x="2419350" y="4846638"/>
            <a:ext cx="479425" cy="550862"/>
            <a:chOff x="1766" y="3105"/>
            <a:chExt cx="302" cy="347"/>
          </a:xfrm>
        </p:grpSpPr>
        <p:sp>
          <p:nvSpPr>
            <p:cNvPr id="23" name="Oval 18"/>
            <p:cNvSpPr>
              <a:spLocks noChangeArrowheads="1"/>
            </p:cNvSpPr>
            <p:nvPr/>
          </p:nvSpPr>
          <p:spPr bwMode="auto">
            <a:xfrm>
              <a:off x="1828" y="3316"/>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24" name="Rectangle 17"/>
            <p:cNvSpPr>
              <a:spLocks noChangeArrowheads="1"/>
            </p:cNvSpPr>
            <p:nvPr/>
          </p:nvSpPr>
          <p:spPr bwMode="auto">
            <a:xfrm>
              <a:off x="1766" y="3105"/>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21</a:t>
              </a:r>
              <a:endParaRPr lang="en-US" dirty="0"/>
            </a:p>
          </p:txBody>
        </p:sp>
      </p:grpSp>
      <p:grpSp>
        <p:nvGrpSpPr>
          <p:cNvPr id="25" name="Group 13"/>
          <p:cNvGrpSpPr>
            <a:grpSpLocks/>
          </p:cNvGrpSpPr>
          <p:nvPr/>
        </p:nvGrpSpPr>
        <p:grpSpPr bwMode="auto">
          <a:xfrm>
            <a:off x="3257550" y="4846638"/>
            <a:ext cx="479425" cy="550862"/>
            <a:chOff x="2294" y="3105"/>
            <a:chExt cx="302" cy="347"/>
          </a:xfrm>
        </p:grpSpPr>
        <p:sp>
          <p:nvSpPr>
            <p:cNvPr id="26" name="Oval 15"/>
            <p:cNvSpPr>
              <a:spLocks noChangeArrowheads="1"/>
            </p:cNvSpPr>
            <p:nvPr/>
          </p:nvSpPr>
          <p:spPr bwMode="auto">
            <a:xfrm>
              <a:off x="2356" y="3316"/>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27" name="Rectangle 14"/>
            <p:cNvSpPr>
              <a:spLocks noChangeArrowheads="1"/>
            </p:cNvSpPr>
            <p:nvPr/>
          </p:nvSpPr>
          <p:spPr bwMode="auto">
            <a:xfrm>
              <a:off x="2294" y="3105"/>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22</a:t>
              </a:r>
              <a:endParaRPr lang="en-US" dirty="0"/>
            </a:p>
          </p:txBody>
        </p:sp>
      </p:grpSp>
      <p:grpSp>
        <p:nvGrpSpPr>
          <p:cNvPr id="28" name="Group 10"/>
          <p:cNvGrpSpPr>
            <a:grpSpLocks/>
          </p:cNvGrpSpPr>
          <p:nvPr/>
        </p:nvGrpSpPr>
        <p:grpSpPr bwMode="auto">
          <a:xfrm>
            <a:off x="4400550" y="4846638"/>
            <a:ext cx="479425" cy="550862"/>
            <a:chOff x="3014" y="3105"/>
            <a:chExt cx="302" cy="347"/>
          </a:xfrm>
        </p:grpSpPr>
        <p:sp>
          <p:nvSpPr>
            <p:cNvPr id="29" name="Oval 12"/>
            <p:cNvSpPr>
              <a:spLocks noChangeArrowheads="1"/>
            </p:cNvSpPr>
            <p:nvPr/>
          </p:nvSpPr>
          <p:spPr bwMode="auto">
            <a:xfrm>
              <a:off x="3076" y="3316"/>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30" name="Rectangle 11"/>
            <p:cNvSpPr>
              <a:spLocks noChangeArrowheads="1"/>
            </p:cNvSpPr>
            <p:nvPr/>
          </p:nvSpPr>
          <p:spPr bwMode="auto">
            <a:xfrm>
              <a:off x="3014" y="3105"/>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23</a:t>
              </a:r>
              <a:endParaRPr lang="en-US" dirty="0"/>
            </a:p>
          </p:txBody>
        </p:sp>
      </p:grpSp>
      <p:grpSp>
        <p:nvGrpSpPr>
          <p:cNvPr id="31" name="Group 7"/>
          <p:cNvGrpSpPr>
            <a:grpSpLocks/>
          </p:cNvGrpSpPr>
          <p:nvPr/>
        </p:nvGrpSpPr>
        <p:grpSpPr bwMode="auto">
          <a:xfrm>
            <a:off x="6153150" y="4846638"/>
            <a:ext cx="479425" cy="550862"/>
            <a:chOff x="4118" y="3105"/>
            <a:chExt cx="302" cy="347"/>
          </a:xfrm>
        </p:grpSpPr>
        <p:sp>
          <p:nvSpPr>
            <p:cNvPr id="32" name="Oval 9"/>
            <p:cNvSpPr>
              <a:spLocks noChangeArrowheads="1"/>
            </p:cNvSpPr>
            <p:nvPr/>
          </p:nvSpPr>
          <p:spPr bwMode="auto">
            <a:xfrm>
              <a:off x="4180" y="3316"/>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33" name="Rectangle 8"/>
            <p:cNvSpPr>
              <a:spLocks noChangeArrowheads="1"/>
            </p:cNvSpPr>
            <p:nvPr/>
          </p:nvSpPr>
          <p:spPr bwMode="auto">
            <a:xfrm>
              <a:off x="4118" y="3105"/>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24</a:t>
              </a:r>
              <a:endParaRPr lang="en-US" dirty="0"/>
            </a:p>
          </p:txBody>
        </p:sp>
      </p:grpSp>
      <p:sp>
        <p:nvSpPr>
          <p:cNvPr id="34" name="Line 6"/>
          <p:cNvSpPr>
            <a:spLocks noChangeShapeType="1"/>
          </p:cNvSpPr>
          <p:nvPr/>
        </p:nvSpPr>
        <p:spPr bwMode="auto">
          <a:xfrm>
            <a:off x="3425825" y="3194050"/>
            <a:ext cx="1066800" cy="1981200"/>
          </a:xfrm>
          <a:prstGeom prst="line">
            <a:avLst/>
          </a:prstGeom>
          <a:noFill/>
          <a:ln w="12700">
            <a:solidFill>
              <a:srgbClr val="FFFFFF"/>
            </a:solidFill>
            <a:round/>
            <a:headEnd type="none" w="sm" len="sm"/>
            <a:tailEnd type="stealth" w="med" len="med"/>
          </a:ln>
          <a:effectLst/>
        </p:spPr>
        <p:txBody>
          <a:bodyPr wrap="none" anchor="ctr"/>
          <a:lstStyle/>
          <a:p>
            <a:endParaRPr lang="en-US" dirty="0"/>
          </a:p>
        </p:txBody>
      </p:sp>
      <p:sp>
        <p:nvSpPr>
          <p:cNvPr id="35" name="Line 5"/>
          <p:cNvSpPr>
            <a:spLocks noChangeShapeType="1"/>
          </p:cNvSpPr>
          <p:nvPr/>
        </p:nvSpPr>
        <p:spPr bwMode="auto">
          <a:xfrm flipV="1">
            <a:off x="3578225" y="3194050"/>
            <a:ext cx="1676400" cy="2057400"/>
          </a:xfrm>
          <a:prstGeom prst="line">
            <a:avLst/>
          </a:prstGeom>
          <a:noFill/>
          <a:ln w="12700">
            <a:solidFill>
              <a:srgbClr val="FFFFFF"/>
            </a:solidFill>
            <a:round/>
            <a:headEnd type="none" w="sm" len="sm"/>
            <a:tailEnd type="stealth" w="med" len="med"/>
          </a:ln>
          <a:effectLst/>
        </p:spPr>
        <p:txBody>
          <a:bodyPr wrap="none" anchor="ctr"/>
          <a:lstStyle/>
          <a:p>
            <a:endParaRPr lang="en-US" dirty="0"/>
          </a:p>
        </p:txBody>
      </p:sp>
      <p:sp>
        <p:nvSpPr>
          <p:cNvPr id="36" name="Line 49"/>
          <p:cNvSpPr>
            <a:spLocks noChangeShapeType="1"/>
          </p:cNvSpPr>
          <p:nvPr/>
        </p:nvSpPr>
        <p:spPr bwMode="auto">
          <a:xfrm>
            <a:off x="1828800" y="3048000"/>
            <a:ext cx="5791200" cy="0"/>
          </a:xfrm>
          <a:prstGeom prst="line">
            <a:avLst/>
          </a:prstGeom>
          <a:noFill/>
          <a:ln w="9525">
            <a:solidFill>
              <a:schemeClr val="tx1"/>
            </a:solidFill>
            <a:round/>
            <a:headEnd/>
            <a:tailEnd/>
          </a:ln>
          <a:effectLst/>
        </p:spPr>
        <p:txBody>
          <a:bodyPr/>
          <a:lstStyle/>
          <a:p>
            <a:endParaRPr lang="en-US" dirty="0"/>
          </a:p>
        </p:txBody>
      </p:sp>
      <p:sp>
        <p:nvSpPr>
          <p:cNvPr id="37" name="Line 50"/>
          <p:cNvSpPr>
            <a:spLocks noChangeShapeType="1"/>
          </p:cNvSpPr>
          <p:nvPr/>
        </p:nvSpPr>
        <p:spPr bwMode="auto">
          <a:xfrm>
            <a:off x="2133600" y="5334000"/>
            <a:ext cx="5715000" cy="0"/>
          </a:xfrm>
          <a:prstGeom prst="line">
            <a:avLst/>
          </a:prstGeom>
          <a:noFill/>
          <a:ln w="9525">
            <a:solidFill>
              <a:schemeClr val="tx1"/>
            </a:solidFill>
            <a:round/>
            <a:headEnd/>
            <a:tailEnd/>
          </a:ln>
          <a:effectLst/>
        </p:spPr>
        <p:txBody>
          <a:bodyPr/>
          <a:lstStyle/>
          <a:p>
            <a:endParaRPr lang="en-US" dirty="0"/>
          </a:p>
        </p:txBody>
      </p:sp>
      <p:sp>
        <p:nvSpPr>
          <p:cNvPr id="38" name="Line 51"/>
          <p:cNvSpPr>
            <a:spLocks noChangeShapeType="1"/>
          </p:cNvSpPr>
          <p:nvPr/>
        </p:nvSpPr>
        <p:spPr bwMode="auto">
          <a:xfrm>
            <a:off x="3429000" y="3124200"/>
            <a:ext cx="1066800" cy="2057400"/>
          </a:xfrm>
          <a:prstGeom prst="line">
            <a:avLst/>
          </a:prstGeom>
          <a:noFill/>
          <a:ln w="9525">
            <a:solidFill>
              <a:schemeClr val="tx1"/>
            </a:solidFill>
            <a:round/>
            <a:headEnd/>
            <a:tailEnd type="triangle" w="med" len="med"/>
          </a:ln>
          <a:effectLst/>
        </p:spPr>
        <p:txBody>
          <a:bodyPr/>
          <a:lstStyle/>
          <a:p>
            <a:endParaRPr lang="en-US" dirty="0"/>
          </a:p>
        </p:txBody>
      </p:sp>
      <p:sp>
        <p:nvSpPr>
          <p:cNvPr id="39" name="Line 52"/>
          <p:cNvSpPr>
            <a:spLocks noChangeShapeType="1"/>
          </p:cNvSpPr>
          <p:nvPr/>
        </p:nvSpPr>
        <p:spPr bwMode="auto">
          <a:xfrm flipV="1">
            <a:off x="3505200" y="3200400"/>
            <a:ext cx="1600200" cy="2057400"/>
          </a:xfrm>
          <a:prstGeom prst="line">
            <a:avLst/>
          </a:prstGeom>
          <a:noFill/>
          <a:ln w="9525">
            <a:solidFill>
              <a:schemeClr val="tx1"/>
            </a:solidFill>
            <a:round/>
            <a:headEnd/>
            <a:tailEnd type="triangle" w="med" len="med"/>
          </a:ln>
          <a:effectLst/>
        </p:spPr>
        <p:txBody>
          <a:bodyPr/>
          <a:lstStyle/>
          <a:p>
            <a:endParaRPr lang="en-US" dirty="0"/>
          </a:p>
        </p:txBody>
      </p:sp>
      <p:sp>
        <p:nvSpPr>
          <p:cNvPr id="40" name="Line 54"/>
          <p:cNvSpPr>
            <a:spLocks noChangeShapeType="1"/>
          </p:cNvSpPr>
          <p:nvPr/>
        </p:nvSpPr>
        <p:spPr bwMode="auto">
          <a:xfrm>
            <a:off x="2209800" y="5867400"/>
            <a:ext cx="3733800" cy="0"/>
          </a:xfrm>
          <a:prstGeom prst="line">
            <a:avLst/>
          </a:prstGeom>
          <a:noFill/>
          <a:ln w="9525">
            <a:solidFill>
              <a:schemeClr val="tx1"/>
            </a:solidFill>
            <a:round/>
            <a:headEnd/>
            <a:tailEnd type="triangle" w="med" len="med"/>
          </a:ln>
          <a:effectLst/>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sz="4400" dirty="0" smtClean="0"/>
              <a:t>Limitation of </a:t>
            </a:r>
            <a:r>
              <a:rPr lang="en-US" sz="4400" dirty="0" err="1" smtClean="0"/>
              <a:t>Lamport’s</a:t>
            </a:r>
            <a:r>
              <a:rPr lang="en-US" sz="4400" dirty="0" smtClean="0"/>
              <a:t> clock example 5.4</a:t>
            </a:r>
            <a:endParaRPr lang="en-US" sz="440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609600" y="2057400"/>
            <a:ext cx="8001000" cy="4114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t>Vector clock</a:t>
            </a:r>
            <a:endParaRPr lang="en-US" sz="4400" b="1" dirty="0"/>
          </a:p>
        </p:txBody>
      </p:sp>
      <p:sp>
        <p:nvSpPr>
          <p:cNvPr id="3" name="Content Placeholder 2"/>
          <p:cNvSpPr>
            <a:spLocks noGrp="1"/>
          </p:cNvSpPr>
          <p:nvPr>
            <p:ph idx="1"/>
          </p:nvPr>
        </p:nvSpPr>
        <p:spPr/>
        <p:txBody>
          <a:bodyPr>
            <a:normAutofit fontScale="92500" lnSpcReduction="10000"/>
          </a:bodyPr>
          <a:lstStyle/>
          <a:p>
            <a:pPr>
              <a:lnSpc>
                <a:spcPct val="80000"/>
              </a:lnSpc>
              <a:buFont typeface="Arial" pitchFamily="34" charset="0"/>
              <a:buChar char="•"/>
            </a:pPr>
            <a:r>
              <a:rPr lang="en-US" sz="2400" dirty="0" smtClean="0">
                <a:latin typeface="Times New Roman" pitchFamily="18" charset="0"/>
                <a:cs typeface="Times New Roman" pitchFamily="18" charset="0"/>
              </a:rPr>
              <a:t>The system of vector clocks was independently proposed by </a:t>
            </a:r>
            <a:r>
              <a:rPr lang="en-US" sz="2400" dirty="0" err="1" smtClean="0">
                <a:latin typeface="Times New Roman" pitchFamily="18" charset="0"/>
                <a:cs typeface="Times New Roman" pitchFamily="18" charset="0"/>
              </a:rPr>
              <a:t>Fidge</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Mattern</a:t>
            </a:r>
            <a:r>
              <a:rPr lang="en-US" sz="2400" dirty="0" smtClean="0">
                <a:latin typeface="Times New Roman" pitchFamily="18" charset="0"/>
                <a:cs typeface="Times New Roman" pitchFamily="18" charset="0"/>
              </a:rPr>
              <a:t>:</a:t>
            </a:r>
          </a:p>
          <a:p>
            <a:pPr lvl="1">
              <a:lnSpc>
                <a:spcPct val="80000"/>
              </a:lnSpc>
            </a:pPr>
            <a:r>
              <a:rPr lang="en-US" dirty="0" smtClean="0">
                <a:latin typeface="Times New Roman" pitchFamily="18" charset="0"/>
                <a:cs typeface="Times New Roman" pitchFamily="18" charset="0"/>
              </a:rPr>
              <a:t>Let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be the number of processes in a distributed system</a:t>
            </a:r>
          </a:p>
          <a:p>
            <a:pPr lvl="1">
              <a:lnSpc>
                <a:spcPct val="80000"/>
              </a:lnSpc>
            </a:pPr>
            <a:r>
              <a:rPr lang="en-US" dirty="0" smtClean="0">
                <a:latin typeface="Times New Roman" pitchFamily="18" charset="0"/>
                <a:cs typeface="Times New Roman" pitchFamily="18" charset="0"/>
              </a:rPr>
              <a:t> Each process Pi is equipped with a clock </a:t>
            </a:r>
            <a:r>
              <a:rPr lang="en-US" i="1" dirty="0" err="1"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which is an integer vector of length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a:t>
            </a:r>
          </a:p>
          <a:p>
            <a:pPr lvl="1">
              <a:lnSpc>
                <a:spcPct val="80000"/>
              </a:lnSpc>
            </a:pPr>
            <a:r>
              <a:rPr lang="en-US" dirty="0" smtClean="0">
                <a:latin typeface="Times New Roman" pitchFamily="18" charset="0"/>
                <a:cs typeface="Times New Roman" pitchFamily="18" charset="0"/>
              </a:rPr>
              <a:t>The clock </a:t>
            </a:r>
            <a:r>
              <a:rPr lang="en-US" i="1" dirty="0" err="1"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can be thought of as a function that assigns a vector </a:t>
            </a:r>
            <a:r>
              <a:rPr lang="en-US" i="1" dirty="0" err="1"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to any event </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a:t>
            </a:r>
          </a:p>
          <a:p>
            <a:pPr lvl="1">
              <a:lnSpc>
                <a:spcPct val="80000"/>
              </a:lnSpc>
            </a:pPr>
            <a:r>
              <a:rPr lang="en-US" i="1" dirty="0" err="1"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is referred to as the timestamp of event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1 at </a:t>
            </a:r>
            <a:r>
              <a:rPr lang="en-US" i="1" dirty="0" smtClean="0">
                <a:latin typeface="Times New Roman" pitchFamily="18" charset="0"/>
                <a:cs typeface="Times New Roman" pitchFamily="18" charset="0"/>
              </a:rPr>
              <a:t>Pi. </a:t>
            </a:r>
            <a:r>
              <a:rPr lang="en-US" i="1" dirty="0" err="1"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the </a:t>
            </a:r>
            <a:r>
              <a:rPr lang="en-US" i="1" dirty="0" err="1" smtClean="0">
                <a:latin typeface="Times New Roman" pitchFamily="18" charset="0"/>
                <a:cs typeface="Times New Roman" pitchFamily="18" charset="0"/>
              </a:rPr>
              <a:t>i</a:t>
            </a:r>
            <a:r>
              <a:rPr lang="en-US" dirty="0" err="1" smtClean="0">
                <a:latin typeface="Times New Roman" pitchFamily="18" charset="0"/>
                <a:cs typeface="Times New Roman" pitchFamily="18" charset="0"/>
              </a:rPr>
              <a:t>th</a:t>
            </a:r>
            <a:r>
              <a:rPr lang="en-US" dirty="0" smtClean="0">
                <a:latin typeface="Times New Roman" pitchFamily="18" charset="0"/>
                <a:cs typeface="Times New Roman" pitchFamily="18" charset="0"/>
              </a:rPr>
              <a:t> entry of </a:t>
            </a:r>
            <a:r>
              <a:rPr lang="en-US" dirty="0" err="1" smtClean="0">
                <a:latin typeface="Times New Roman" pitchFamily="18" charset="0"/>
                <a:cs typeface="Times New Roman" pitchFamily="18" charset="0"/>
              </a:rPr>
              <a:t>Ci</a:t>
            </a:r>
            <a:r>
              <a:rPr lang="en-US" dirty="0" smtClean="0">
                <a:latin typeface="Times New Roman" pitchFamily="18" charset="0"/>
                <a:cs typeface="Times New Roman" pitchFamily="18" charset="0"/>
              </a:rPr>
              <a:t>, corresponds to Pi's own logical time</a:t>
            </a:r>
          </a:p>
          <a:p>
            <a:pPr lvl="1">
              <a:lnSpc>
                <a:spcPct val="80000"/>
              </a:lnSpc>
            </a:pPr>
            <a:r>
              <a:rPr lang="en-US" i="1" dirty="0" err="1"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j</a:t>
            </a:r>
            <a:r>
              <a:rPr lang="en-US" dirty="0" smtClean="0">
                <a:latin typeface="Times New Roman" pitchFamily="18" charset="0"/>
                <a:cs typeface="Times New Roman" pitchFamily="18" charset="0"/>
              </a:rPr>
              <a:t>] is Pi's best guess of the logical time at </a:t>
            </a:r>
            <a:r>
              <a:rPr lang="en-US" dirty="0" err="1" smtClean="0">
                <a:latin typeface="Times New Roman" pitchFamily="18" charset="0"/>
                <a:cs typeface="Times New Roman" pitchFamily="18" charset="0"/>
              </a:rPr>
              <a:t>Pj</a:t>
            </a:r>
            <a:r>
              <a:rPr lang="en-US" dirty="0" smtClean="0">
                <a:latin typeface="Times New Roman" pitchFamily="18" charset="0"/>
                <a:cs typeface="Times New Roman" pitchFamily="18" charset="0"/>
              </a:rPr>
              <a:t>. More specifically, at any point in time, the </a:t>
            </a:r>
            <a:r>
              <a:rPr lang="en-US" i="1" dirty="0" err="1" smtClean="0">
                <a:latin typeface="Times New Roman" pitchFamily="18" charset="0"/>
                <a:cs typeface="Times New Roman" pitchFamily="18" charset="0"/>
              </a:rPr>
              <a:t>j</a:t>
            </a:r>
            <a:r>
              <a:rPr lang="en-US" dirty="0" err="1" smtClean="0">
                <a:latin typeface="Times New Roman" pitchFamily="18" charset="0"/>
                <a:cs typeface="Times New Roman" pitchFamily="18" charset="0"/>
              </a:rPr>
              <a:t>th</a:t>
            </a:r>
            <a:r>
              <a:rPr lang="en-US" dirty="0" smtClean="0">
                <a:latin typeface="Times New Roman" pitchFamily="18" charset="0"/>
                <a:cs typeface="Times New Roman" pitchFamily="18" charset="0"/>
              </a:rPr>
              <a:t> entry of </a:t>
            </a:r>
            <a:r>
              <a:rPr lang="en-US" i="1" dirty="0" err="1" smtClean="0">
                <a:latin typeface="Times New Roman" pitchFamily="18" charset="0"/>
                <a:cs typeface="Times New Roman" pitchFamily="18" charset="0"/>
              </a:rPr>
              <a:t>C</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indicates the time of occurrence of the last event at </a:t>
            </a:r>
            <a:r>
              <a:rPr lang="en-US" dirty="0" err="1" smtClean="0">
                <a:latin typeface="Times New Roman" pitchFamily="18" charset="0"/>
                <a:cs typeface="Times New Roman" pitchFamily="18" charset="0"/>
              </a:rPr>
              <a:t>Pj</a:t>
            </a:r>
            <a:r>
              <a:rPr lang="en-US" dirty="0" smtClean="0">
                <a:latin typeface="Times New Roman" pitchFamily="18" charset="0"/>
                <a:cs typeface="Times New Roman" pitchFamily="18" charset="0"/>
              </a:rPr>
              <a:t> which "happened before" the current point in time at Pi</a:t>
            </a:r>
          </a:p>
          <a:p>
            <a:pPr lvl="1">
              <a:lnSpc>
                <a:spcPct val="80000"/>
              </a:lnSpc>
            </a:pPr>
            <a:r>
              <a:rPr lang="en-US" dirty="0" smtClean="0">
                <a:latin typeface="Times New Roman" pitchFamily="18" charset="0"/>
                <a:cs typeface="Times New Roman" pitchFamily="18" charset="0"/>
              </a:rPr>
              <a:t>This "happened before" relationship could be established directly by communication from </a:t>
            </a:r>
            <a:r>
              <a:rPr lang="en-US" dirty="0" err="1" smtClean="0">
                <a:latin typeface="Times New Roman" pitchFamily="18" charset="0"/>
                <a:cs typeface="Times New Roman" pitchFamily="18" charset="0"/>
              </a:rPr>
              <a:t>Pj</a:t>
            </a:r>
            <a:r>
              <a:rPr lang="en-US" dirty="0" smtClean="0">
                <a:latin typeface="Times New Roman" pitchFamily="18" charset="0"/>
                <a:cs typeface="Times New Roman" pitchFamily="18" charset="0"/>
              </a:rPr>
              <a:t> to Pi or indirectly through communication with other processes.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Vector clock…</a:t>
            </a:r>
            <a:endParaRPr lang="en-US" sz="4400" dirty="0"/>
          </a:p>
        </p:txBody>
      </p:sp>
      <p:sp>
        <p:nvSpPr>
          <p:cNvPr id="3" name="Content Placeholder 2"/>
          <p:cNvSpPr>
            <a:spLocks noGrp="1"/>
          </p:cNvSpPr>
          <p:nvPr>
            <p:ph idx="1"/>
          </p:nvPr>
        </p:nvSpPr>
        <p:spPr/>
        <p:txBody>
          <a:bodyPr>
            <a:normAutofit/>
          </a:bodyPr>
          <a:lstStyle/>
          <a:p>
            <a:pPr>
              <a:lnSpc>
                <a:spcPct val="90000"/>
              </a:lnSpc>
              <a:buFont typeface="Arial" pitchFamily="34" charset="0"/>
              <a:buChar char="•"/>
            </a:pPr>
            <a:r>
              <a:rPr lang="en-US" sz="2800" dirty="0" smtClean="0">
                <a:latin typeface="Times New Roman" pitchFamily="18" charset="0"/>
                <a:cs typeface="Times New Roman" pitchFamily="18" charset="0"/>
              </a:rPr>
              <a:t>The figure illustrates an example of how clocks advance and the dissemination of time occurs in a system using vector clocks </a:t>
            </a:r>
            <a:r>
              <a:rPr lang="en-US" sz="2800" i="1" dirty="0" smtClean="0">
                <a:latin typeface="Times New Roman" pitchFamily="18" charset="0"/>
                <a:cs typeface="Times New Roman" pitchFamily="18" charset="0"/>
              </a:rPr>
              <a:t>(d is </a:t>
            </a:r>
            <a:r>
              <a:rPr lang="en-US" sz="2800" dirty="0" smtClean="0">
                <a:latin typeface="Times New Roman" pitchFamily="18" charset="0"/>
                <a:cs typeface="Times New Roman" pitchFamily="18" charset="0"/>
              </a:rPr>
              <a:t>assumed to be 1 and all clock values are initially zero)</a:t>
            </a:r>
          </a:p>
          <a:p>
            <a:pPr>
              <a:lnSpc>
                <a:spcPct val="90000"/>
              </a:lnSpc>
              <a:buFont typeface="Arial" pitchFamily="34" charset="0"/>
              <a:buChar char="•"/>
            </a:pPr>
            <a:r>
              <a:rPr lang="en-US" sz="2800" dirty="0" smtClean="0">
                <a:latin typeface="Times New Roman" pitchFamily="18" charset="0"/>
                <a:cs typeface="Times New Roman" pitchFamily="18" charset="0"/>
              </a:rPr>
              <a:t> Thus, the system of vector clocks allows us to order events and decide whether two events are causally related or not by simply looking at the timestamps of the events</a:t>
            </a:r>
          </a:p>
          <a:p>
            <a:pPr>
              <a:lnSpc>
                <a:spcPct val="90000"/>
              </a:lnSpc>
              <a:buFont typeface="Arial" pitchFamily="34" charset="0"/>
              <a:buChar char="•"/>
            </a:pPr>
            <a:r>
              <a:rPr lang="en-US" sz="2800" dirty="0" smtClean="0">
                <a:latin typeface="Times New Roman" pitchFamily="18" charset="0"/>
                <a:cs typeface="Times New Roman" pitchFamily="18" charset="0"/>
              </a:rPr>
              <a:t> If we know the processes where the events occur, the above test can be further simplified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Vector clock event example</a:t>
            </a:r>
            <a:endParaRPr lang="en-US" sz="4400" dirty="0"/>
          </a:p>
        </p:txBody>
      </p:sp>
      <p:grpSp>
        <p:nvGrpSpPr>
          <p:cNvPr id="4" name="Group 61"/>
          <p:cNvGrpSpPr>
            <a:grpSpLocks noGrp="1"/>
          </p:cNvGrpSpPr>
          <p:nvPr>
            <p:ph idx="1"/>
          </p:nvPr>
        </p:nvGrpSpPr>
        <p:grpSpPr bwMode="auto">
          <a:xfrm>
            <a:off x="457200" y="1935163"/>
            <a:ext cx="8229600" cy="4389437"/>
            <a:chOff x="240" y="1791"/>
            <a:chExt cx="5043" cy="2141"/>
          </a:xfrm>
        </p:grpSpPr>
        <p:sp>
          <p:nvSpPr>
            <p:cNvPr id="5" name="Line 46"/>
            <p:cNvSpPr>
              <a:spLocks noChangeShapeType="1"/>
            </p:cNvSpPr>
            <p:nvPr/>
          </p:nvSpPr>
          <p:spPr bwMode="auto">
            <a:xfrm>
              <a:off x="1347" y="2692"/>
              <a:ext cx="3936" cy="0"/>
            </a:xfrm>
            <a:prstGeom prst="line">
              <a:avLst/>
            </a:prstGeom>
            <a:noFill/>
            <a:ln w="12700">
              <a:solidFill>
                <a:srgbClr val="FFFFFF"/>
              </a:solidFill>
              <a:round/>
              <a:headEnd type="none" w="sm" len="sm"/>
              <a:tailEnd type="none" w="sm" len="sm"/>
            </a:ln>
            <a:effectLst/>
          </p:spPr>
          <p:txBody>
            <a:bodyPr wrap="none" anchor="ctr"/>
            <a:lstStyle/>
            <a:p>
              <a:endParaRPr lang="en-US" dirty="0"/>
            </a:p>
          </p:txBody>
        </p:sp>
        <p:sp>
          <p:nvSpPr>
            <p:cNvPr id="6" name="Line 45"/>
            <p:cNvSpPr>
              <a:spLocks noChangeShapeType="1"/>
            </p:cNvSpPr>
            <p:nvPr/>
          </p:nvSpPr>
          <p:spPr bwMode="auto">
            <a:xfrm flipV="1">
              <a:off x="339" y="1972"/>
              <a:ext cx="0" cy="960"/>
            </a:xfrm>
            <a:prstGeom prst="line">
              <a:avLst/>
            </a:prstGeom>
            <a:noFill/>
            <a:ln w="12700">
              <a:solidFill>
                <a:srgbClr val="FFFFFF"/>
              </a:solidFill>
              <a:round/>
              <a:headEnd type="none" w="sm" len="sm"/>
              <a:tailEnd type="stealth" w="med" len="med"/>
            </a:ln>
            <a:effectLst/>
          </p:spPr>
          <p:txBody>
            <a:bodyPr wrap="none" anchor="ctr"/>
            <a:lstStyle/>
            <a:p>
              <a:endParaRPr lang="en-US" dirty="0"/>
            </a:p>
          </p:txBody>
        </p:sp>
        <p:sp>
          <p:nvSpPr>
            <p:cNvPr id="7" name="Rectangle 44"/>
            <p:cNvSpPr>
              <a:spLocks noChangeArrowheads="1"/>
            </p:cNvSpPr>
            <p:nvPr/>
          </p:nvSpPr>
          <p:spPr bwMode="auto">
            <a:xfrm rot="16200000" flipH="1">
              <a:off x="195" y="2589"/>
              <a:ext cx="470" cy="188"/>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Space</a:t>
              </a:r>
              <a:endParaRPr lang="en-US" dirty="0"/>
            </a:p>
          </p:txBody>
        </p:sp>
        <p:sp>
          <p:nvSpPr>
            <p:cNvPr id="8" name="Line 43"/>
            <p:cNvSpPr>
              <a:spLocks noChangeShapeType="1"/>
            </p:cNvSpPr>
            <p:nvPr/>
          </p:nvSpPr>
          <p:spPr bwMode="auto">
            <a:xfrm>
              <a:off x="531" y="3604"/>
              <a:ext cx="3264" cy="0"/>
            </a:xfrm>
            <a:prstGeom prst="line">
              <a:avLst/>
            </a:prstGeom>
            <a:noFill/>
            <a:ln w="12700">
              <a:solidFill>
                <a:srgbClr val="FFFFFF"/>
              </a:solidFill>
              <a:round/>
              <a:headEnd type="none" w="sm" len="sm"/>
              <a:tailEnd type="stealth" w="med" len="med"/>
            </a:ln>
            <a:effectLst/>
          </p:spPr>
          <p:txBody>
            <a:bodyPr wrap="none" anchor="ctr"/>
            <a:lstStyle/>
            <a:p>
              <a:endParaRPr lang="en-US" dirty="0"/>
            </a:p>
          </p:txBody>
        </p:sp>
        <p:sp>
          <p:nvSpPr>
            <p:cNvPr id="9" name="Rectangle 42"/>
            <p:cNvSpPr>
              <a:spLocks noChangeArrowheads="1"/>
            </p:cNvSpPr>
            <p:nvPr/>
          </p:nvSpPr>
          <p:spPr bwMode="auto">
            <a:xfrm flipH="1">
              <a:off x="2448" y="3744"/>
              <a:ext cx="768" cy="188"/>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Global time</a:t>
              </a:r>
              <a:endParaRPr lang="en-US" dirty="0"/>
            </a:p>
          </p:txBody>
        </p:sp>
        <p:sp>
          <p:nvSpPr>
            <p:cNvPr id="10" name="Rectangle 41"/>
            <p:cNvSpPr>
              <a:spLocks noChangeArrowheads="1"/>
            </p:cNvSpPr>
            <p:nvPr/>
          </p:nvSpPr>
          <p:spPr bwMode="auto">
            <a:xfrm>
              <a:off x="761" y="2005"/>
              <a:ext cx="265"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P</a:t>
              </a:r>
              <a:r>
                <a:rPr lang="en-US" baseline="-25000" dirty="0">
                  <a:cs typeface="Arial" pitchFamily="34" charset="0"/>
                </a:rPr>
                <a:t>1</a:t>
              </a:r>
              <a:endParaRPr lang="en-US" dirty="0"/>
            </a:p>
          </p:txBody>
        </p:sp>
        <p:sp>
          <p:nvSpPr>
            <p:cNvPr id="11" name="Line 40"/>
            <p:cNvSpPr>
              <a:spLocks noChangeShapeType="1"/>
            </p:cNvSpPr>
            <p:nvPr/>
          </p:nvSpPr>
          <p:spPr bwMode="auto">
            <a:xfrm>
              <a:off x="1299" y="2116"/>
              <a:ext cx="3936" cy="0"/>
            </a:xfrm>
            <a:prstGeom prst="line">
              <a:avLst/>
            </a:prstGeom>
            <a:noFill/>
            <a:ln w="12700">
              <a:solidFill>
                <a:srgbClr val="FFFFFF"/>
              </a:solidFill>
              <a:round/>
              <a:headEnd type="none" w="sm" len="sm"/>
              <a:tailEnd type="none" w="sm" len="sm"/>
            </a:ln>
            <a:effectLst/>
          </p:spPr>
          <p:txBody>
            <a:bodyPr wrap="none" anchor="ctr"/>
            <a:lstStyle/>
            <a:p>
              <a:endParaRPr lang="en-US" dirty="0"/>
            </a:p>
          </p:txBody>
        </p:sp>
        <p:sp>
          <p:nvSpPr>
            <p:cNvPr id="12" name="Oval 39"/>
            <p:cNvSpPr>
              <a:spLocks noChangeArrowheads="1"/>
            </p:cNvSpPr>
            <p:nvPr/>
          </p:nvSpPr>
          <p:spPr bwMode="auto">
            <a:xfrm>
              <a:off x="1543" y="2024"/>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13" name="Rectangle 38"/>
            <p:cNvSpPr>
              <a:spLocks noChangeArrowheads="1"/>
            </p:cNvSpPr>
            <p:nvPr/>
          </p:nvSpPr>
          <p:spPr bwMode="auto">
            <a:xfrm>
              <a:off x="1481" y="2149"/>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11</a:t>
              </a:r>
              <a:endParaRPr lang="en-US" dirty="0"/>
            </a:p>
          </p:txBody>
        </p:sp>
        <p:sp>
          <p:nvSpPr>
            <p:cNvPr id="14" name="Oval 37"/>
            <p:cNvSpPr>
              <a:spLocks noChangeArrowheads="1"/>
            </p:cNvSpPr>
            <p:nvPr/>
          </p:nvSpPr>
          <p:spPr bwMode="auto">
            <a:xfrm>
              <a:off x="2599" y="2024"/>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15" name="Rectangle 36"/>
            <p:cNvSpPr>
              <a:spLocks noChangeArrowheads="1"/>
            </p:cNvSpPr>
            <p:nvPr/>
          </p:nvSpPr>
          <p:spPr bwMode="auto">
            <a:xfrm>
              <a:off x="2489" y="2149"/>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12</a:t>
              </a:r>
              <a:endParaRPr lang="en-US" dirty="0"/>
            </a:p>
          </p:txBody>
        </p:sp>
        <p:sp>
          <p:nvSpPr>
            <p:cNvPr id="16" name="Rectangle 35"/>
            <p:cNvSpPr>
              <a:spLocks noChangeArrowheads="1"/>
            </p:cNvSpPr>
            <p:nvPr/>
          </p:nvSpPr>
          <p:spPr bwMode="auto">
            <a:xfrm>
              <a:off x="761" y="2533"/>
              <a:ext cx="265"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P</a:t>
              </a:r>
              <a:r>
                <a:rPr lang="en-US" baseline="-25000" dirty="0">
                  <a:cs typeface="Arial" pitchFamily="34" charset="0"/>
                </a:rPr>
                <a:t>2</a:t>
              </a:r>
              <a:endParaRPr lang="en-US" dirty="0"/>
            </a:p>
          </p:txBody>
        </p:sp>
        <p:sp>
          <p:nvSpPr>
            <p:cNvPr id="17" name="Line 34"/>
            <p:cNvSpPr>
              <a:spLocks noChangeShapeType="1"/>
            </p:cNvSpPr>
            <p:nvPr/>
          </p:nvSpPr>
          <p:spPr bwMode="auto">
            <a:xfrm>
              <a:off x="1347" y="3220"/>
              <a:ext cx="3936" cy="0"/>
            </a:xfrm>
            <a:prstGeom prst="line">
              <a:avLst/>
            </a:prstGeom>
            <a:noFill/>
            <a:ln w="12700">
              <a:solidFill>
                <a:srgbClr val="FFFFFF"/>
              </a:solidFill>
              <a:round/>
              <a:headEnd type="none" w="sm" len="sm"/>
              <a:tailEnd type="none" w="sm" len="sm"/>
            </a:ln>
            <a:effectLst/>
          </p:spPr>
          <p:txBody>
            <a:bodyPr wrap="none" anchor="ctr"/>
            <a:lstStyle/>
            <a:p>
              <a:endParaRPr lang="en-US" dirty="0"/>
            </a:p>
          </p:txBody>
        </p:sp>
        <p:sp>
          <p:nvSpPr>
            <p:cNvPr id="18" name="Oval 33"/>
            <p:cNvSpPr>
              <a:spLocks noChangeArrowheads="1"/>
            </p:cNvSpPr>
            <p:nvPr/>
          </p:nvSpPr>
          <p:spPr bwMode="auto">
            <a:xfrm>
              <a:off x="1831" y="2600"/>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19" name="Rectangle 32"/>
            <p:cNvSpPr>
              <a:spLocks noChangeArrowheads="1"/>
            </p:cNvSpPr>
            <p:nvPr/>
          </p:nvSpPr>
          <p:spPr bwMode="auto">
            <a:xfrm>
              <a:off x="1817" y="2725"/>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21</a:t>
              </a:r>
              <a:endParaRPr lang="en-US" dirty="0"/>
            </a:p>
          </p:txBody>
        </p:sp>
        <p:sp>
          <p:nvSpPr>
            <p:cNvPr id="20" name="Oval 31"/>
            <p:cNvSpPr>
              <a:spLocks noChangeArrowheads="1"/>
            </p:cNvSpPr>
            <p:nvPr/>
          </p:nvSpPr>
          <p:spPr bwMode="auto">
            <a:xfrm>
              <a:off x="2983" y="2600"/>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21" name="Rectangle 30"/>
            <p:cNvSpPr>
              <a:spLocks noChangeArrowheads="1"/>
            </p:cNvSpPr>
            <p:nvPr/>
          </p:nvSpPr>
          <p:spPr bwMode="auto">
            <a:xfrm>
              <a:off x="3017" y="2725"/>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22</a:t>
              </a:r>
              <a:endParaRPr lang="en-US" dirty="0"/>
            </a:p>
          </p:txBody>
        </p:sp>
        <p:sp>
          <p:nvSpPr>
            <p:cNvPr id="22" name="Oval 29"/>
            <p:cNvSpPr>
              <a:spLocks noChangeArrowheads="1"/>
            </p:cNvSpPr>
            <p:nvPr/>
          </p:nvSpPr>
          <p:spPr bwMode="auto">
            <a:xfrm>
              <a:off x="2647" y="3128"/>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23" name="Rectangle 28"/>
            <p:cNvSpPr>
              <a:spLocks noChangeArrowheads="1"/>
            </p:cNvSpPr>
            <p:nvPr/>
          </p:nvSpPr>
          <p:spPr bwMode="auto">
            <a:xfrm>
              <a:off x="2585" y="3253"/>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31</a:t>
              </a:r>
              <a:endParaRPr lang="en-US" dirty="0"/>
            </a:p>
          </p:txBody>
        </p:sp>
        <p:sp>
          <p:nvSpPr>
            <p:cNvPr id="24" name="Oval 27"/>
            <p:cNvSpPr>
              <a:spLocks noChangeArrowheads="1"/>
            </p:cNvSpPr>
            <p:nvPr/>
          </p:nvSpPr>
          <p:spPr bwMode="auto">
            <a:xfrm>
              <a:off x="4039" y="3128"/>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25" name="Rectangle 26"/>
            <p:cNvSpPr>
              <a:spLocks noChangeArrowheads="1"/>
            </p:cNvSpPr>
            <p:nvPr/>
          </p:nvSpPr>
          <p:spPr bwMode="auto">
            <a:xfrm>
              <a:off x="3977" y="3253"/>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32</a:t>
              </a:r>
              <a:endParaRPr lang="en-US" dirty="0"/>
            </a:p>
          </p:txBody>
        </p:sp>
        <p:sp>
          <p:nvSpPr>
            <p:cNvPr id="26" name="Rectangle 25"/>
            <p:cNvSpPr>
              <a:spLocks noChangeArrowheads="1"/>
            </p:cNvSpPr>
            <p:nvPr/>
          </p:nvSpPr>
          <p:spPr bwMode="auto">
            <a:xfrm>
              <a:off x="809" y="3061"/>
              <a:ext cx="265"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P</a:t>
              </a:r>
              <a:r>
                <a:rPr lang="en-US" baseline="-25000" dirty="0">
                  <a:cs typeface="Arial" pitchFamily="34" charset="0"/>
                </a:rPr>
                <a:t>3</a:t>
              </a:r>
              <a:endParaRPr lang="en-US" dirty="0"/>
            </a:p>
          </p:txBody>
        </p:sp>
        <p:sp>
          <p:nvSpPr>
            <p:cNvPr id="27" name="Rectangle 24"/>
            <p:cNvSpPr>
              <a:spLocks noChangeArrowheads="1"/>
            </p:cNvSpPr>
            <p:nvPr/>
          </p:nvSpPr>
          <p:spPr bwMode="auto">
            <a:xfrm>
              <a:off x="1385" y="1791"/>
              <a:ext cx="463" cy="188"/>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(1,0,0)</a:t>
              </a:r>
              <a:endParaRPr lang="en-US" dirty="0"/>
            </a:p>
          </p:txBody>
        </p:sp>
        <p:sp>
          <p:nvSpPr>
            <p:cNvPr id="28" name="Rectangle 23"/>
            <p:cNvSpPr>
              <a:spLocks noChangeArrowheads="1"/>
            </p:cNvSpPr>
            <p:nvPr/>
          </p:nvSpPr>
          <p:spPr bwMode="auto">
            <a:xfrm>
              <a:off x="2489" y="1791"/>
              <a:ext cx="463" cy="188"/>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(2,0,0)</a:t>
              </a:r>
              <a:endParaRPr lang="en-US" dirty="0"/>
            </a:p>
          </p:txBody>
        </p:sp>
        <p:sp>
          <p:nvSpPr>
            <p:cNvPr id="29" name="Oval 22"/>
            <p:cNvSpPr>
              <a:spLocks noChangeArrowheads="1"/>
            </p:cNvSpPr>
            <p:nvPr/>
          </p:nvSpPr>
          <p:spPr bwMode="auto">
            <a:xfrm>
              <a:off x="4519" y="2024"/>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30" name="Rectangle 21"/>
            <p:cNvSpPr>
              <a:spLocks noChangeArrowheads="1"/>
            </p:cNvSpPr>
            <p:nvPr/>
          </p:nvSpPr>
          <p:spPr bwMode="auto">
            <a:xfrm>
              <a:off x="4553" y="2197"/>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13</a:t>
              </a:r>
              <a:endParaRPr lang="en-US" dirty="0"/>
            </a:p>
          </p:txBody>
        </p:sp>
        <p:sp>
          <p:nvSpPr>
            <p:cNvPr id="31" name="Rectangle 20"/>
            <p:cNvSpPr>
              <a:spLocks noChangeArrowheads="1"/>
            </p:cNvSpPr>
            <p:nvPr/>
          </p:nvSpPr>
          <p:spPr bwMode="auto">
            <a:xfrm>
              <a:off x="4313" y="1791"/>
              <a:ext cx="463" cy="188"/>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(3,4,1)</a:t>
              </a:r>
              <a:endParaRPr lang="en-US" dirty="0"/>
            </a:p>
          </p:txBody>
        </p:sp>
        <p:sp>
          <p:nvSpPr>
            <p:cNvPr id="32" name="Rectangle 19"/>
            <p:cNvSpPr>
              <a:spLocks noChangeArrowheads="1"/>
            </p:cNvSpPr>
            <p:nvPr/>
          </p:nvSpPr>
          <p:spPr bwMode="auto">
            <a:xfrm>
              <a:off x="1625" y="2367"/>
              <a:ext cx="463" cy="188"/>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(0,1,0)</a:t>
              </a:r>
              <a:endParaRPr lang="en-US" dirty="0"/>
            </a:p>
          </p:txBody>
        </p:sp>
        <p:sp>
          <p:nvSpPr>
            <p:cNvPr id="33" name="Rectangle 18"/>
            <p:cNvSpPr>
              <a:spLocks noChangeArrowheads="1"/>
            </p:cNvSpPr>
            <p:nvPr/>
          </p:nvSpPr>
          <p:spPr bwMode="auto">
            <a:xfrm>
              <a:off x="2969" y="2415"/>
              <a:ext cx="463" cy="188"/>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(2,2,0)</a:t>
              </a:r>
              <a:endParaRPr lang="en-US" dirty="0"/>
            </a:p>
          </p:txBody>
        </p:sp>
        <p:sp>
          <p:nvSpPr>
            <p:cNvPr id="34" name="Rectangle 17"/>
            <p:cNvSpPr>
              <a:spLocks noChangeArrowheads="1"/>
            </p:cNvSpPr>
            <p:nvPr/>
          </p:nvSpPr>
          <p:spPr bwMode="auto">
            <a:xfrm>
              <a:off x="4457" y="2415"/>
              <a:ext cx="463" cy="188"/>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(2,4,1)</a:t>
              </a:r>
              <a:endParaRPr lang="en-US" dirty="0"/>
            </a:p>
          </p:txBody>
        </p:sp>
        <p:sp>
          <p:nvSpPr>
            <p:cNvPr id="35" name="Oval 16"/>
            <p:cNvSpPr>
              <a:spLocks noChangeArrowheads="1"/>
            </p:cNvSpPr>
            <p:nvPr/>
          </p:nvSpPr>
          <p:spPr bwMode="auto">
            <a:xfrm>
              <a:off x="4375" y="2600"/>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36" name="Rectangle 15"/>
            <p:cNvSpPr>
              <a:spLocks noChangeArrowheads="1"/>
            </p:cNvSpPr>
            <p:nvPr/>
          </p:nvSpPr>
          <p:spPr bwMode="auto">
            <a:xfrm>
              <a:off x="3737" y="2725"/>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23</a:t>
              </a:r>
              <a:endParaRPr lang="en-US" dirty="0"/>
            </a:p>
          </p:txBody>
        </p:sp>
        <p:sp>
          <p:nvSpPr>
            <p:cNvPr id="37" name="Oval 14"/>
            <p:cNvSpPr>
              <a:spLocks noChangeArrowheads="1"/>
            </p:cNvSpPr>
            <p:nvPr/>
          </p:nvSpPr>
          <p:spPr bwMode="auto">
            <a:xfrm>
              <a:off x="3751" y="2600"/>
              <a:ext cx="136" cy="136"/>
            </a:xfrm>
            <a:prstGeom prst="ellipse">
              <a:avLst/>
            </a:prstGeom>
            <a:solidFill>
              <a:srgbClr val="000000"/>
            </a:solidFill>
            <a:ln w="12700">
              <a:solidFill>
                <a:srgbClr val="FFFFFF"/>
              </a:solidFill>
              <a:round/>
              <a:headEnd/>
              <a:tailEnd/>
            </a:ln>
            <a:effectLst/>
          </p:spPr>
          <p:txBody>
            <a:bodyPr wrap="none" anchor="ctr"/>
            <a:lstStyle/>
            <a:p>
              <a:endParaRPr lang="en-US" dirty="0"/>
            </a:p>
          </p:txBody>
        </p:sp>
        <p:sp>
          <p:nvSpPr>
            <p:cNvPr id="38" name="Rectangle 13"/>
            <p:cNvSpPr>
              <a:spLocks noChangeArrowheads="1"/>
            </p:cNvSpPr>
            <p:nvPr/>
          </p:nvSpPr>
          <p:spPr bwMode="auto">
            <a:xfrm>
              <a:off x="4457" y="2725"/>
              <a:ext cx="302" cy="214"/>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i="1" dirty="0">
                  <a:cs typeface="Arial" pitchFamily="34" charset="0"/>
                </a:rPr>
                <a:t>e</a:t>
              </a:r>
              <a:r>
                <a:rPr lang="en-US" baseline="-25000" dirty="0">
                  <a:cs typeface="Arial" pitchFamily="34" charset="0"/>
                </a:rPr>
                <a:t>24</a:t>
              </a:r>
              <a:endParaRPr lang="en-US" dirty="0"/>
            </a:p>
          </p:txBody>
        </p:sp>
        <p:sp>
          <p:nvSpPr>
            <p:cNvPr id="39" name="Rectangle 12"/>
            <p:cNvSpPr>
              <a:spLocks noChangeArrowheads="1"/>
            </p:cNvSpPr>
            <p:nvPr/>
          </p:nvSpPr>
          <p:spPr bwMode="auto">
            <a:xfrm>
              <a:off x="3641" y="2415"/>
              <a:ext cx="463" cy="188"/>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(2,3,1)</a:t>
              </a:r>
              <a:endParaRPr lang="en-US" dirty="0"/>
            </a:p>
          </p:txBody>
        </p:sp>
        <p:sp>
          <p:nvSpPr>
            <p:cNvPr id="40" name="Rectangle 11"/>
            <p:cNvSpPr>
              <a:spLocks noChangeArrowheads="1"/>
            </p:cNvSpPr>
            <p:nvPr/>
          </p:nvSpPr>
          <p:spPr bwMode="auto">
            <a:xfrm>
              <a:off x="2345" y="2943"/>
              <a:ext cx="463" cy="188"/>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(0,0,1)</a:t>
              </a:r>
              <a:endParaRPr lang="en-US" dirty="0"/>
            </a:p>
          </p:txBody>
        </p:sp>
        <p:sp>
          <p:nvSpPr>
            <p:cNvPr id="41" name="Rectangle 10"/>
            <p:cNvSpPr>
              <a:spLocks noChangeArrowheads="1"/>
            </p:cNvSpPr>
            <p:nvPr/>
          </p:nvSpPr>
          <p:spPr bwMode="auto">
            <a:xfrm>
              <a:off x="4073" y="2991"/>
              <a:ext cx="463" cy="188"/>
            </a:xfrm>
            <a:prstGeom prst="rect">
              <a:avLst/>
            </a:prstGeom>
            <a:noFill/>
            <a:ln w="9525">
              <a:noFill/>
              <a:miter lim="800000"/>
              <a:headEnd/>
              <a:tailEnd/>
            </a:ln>
            <a:effectLst/>
          </p:spPr>
          <p:txBody>
            <a:bodyPr wrap="none" lIns="92075" tIns="46038" rIns="92075" bIns="46038">
              <a:spAutoFit/>
            </a:bodyPr>
            <a:lstStyle/>
            <a:p>
              <a:pPr marL="285750" indent="-285750" eaLnBrk="0" hangingPunct="0">
                <a:lnSpc>
                  <a:spcPct val="90000"/>
                </a:lnSpc>
                <a:spcBef>
                  <a:spcPct val="30000"/>
                </a:spcBef>
              </a:pPr>
              <a:r>
                <a:rPr lang="en-US" sz="1500" b="1" dirty="0">
                  <a:cs typeface="Arial" pitchFamily="34" charset="0"/>
                </a:rPr>
                <a:t>(0,0,2)</a:t>
              </a:r>
              <a:endParaRPr lang="en-US" dirty="0"/>
            </a:p>
          </p:txBody>
        </p:sp>
        <p:sp>
          <p:nvSpPr>
            <p:cNvPr id="42" name="Line 9"/>
            <p:cNvSpPr>
              <a:spLocks noChangeShapeType="1"/>
            </p:cNvSpPr>
            <p:nvPr/>
          </p:nvSpPr>
          <p:spPr bwMode="auto">
            <a:xfrm>
              <a:off x="2739" y="2164"/>
              <a:ext cx="288" cy="432"/>
            </a:xfrm>
            <a:prstGeom prst="line">
              <a:avLst/>
            </a:prstGeom>
            <a:noFill/>
            <a:ln w="12700">
              <a:solidFill>
                <a:srgbClr val="FFFFFF"/>
              </a:solidFill>
              <a:round/>
              <a:headEnd type="none" w="sm" len="sm"/>
              <a:tailEnd type="stealth" w="med" len="med"/>
            </a:ln>
            <a:effectLst/>
          </p:spPr>
          <p:txBody>
            <a:bodyPr wrap="none" anchor="ctr"/>
            <a:lstStyle/>
            <a:p>
              <a:endParaRPr lang="en-US" dirty="0"/>
            </a:p>
          </p:txBody>
        </p:sp>
        <p:sp>
          <p:nvSpPr>
            <p:cNvPr id="43" name="Line 8"/>
            <p:cNvSpPr>
              <a:spLocks noChangeShapeType="1"/>
            </p:cNvSpPr>
            <p:nvPr/>
          </p:nvSpPr>
          <p:spPr bwMode="auto">
            <a:xfrm flipV="1">
              <a:off x="2787" y="2740"/>
              <a:ext cx="960" cy="432"/>
            </a:xfrm>
            <a:prstGeom prst="line">
              <a:avLst/>
            </a:prstGeom>
            <a:noFill/>
            <a:ln w="12700">
              <a:solidFill>
                <a:srgbClr val="FFFFFF"/>
              </a:solidFill>
              <a:round/>
              <a:headEnd type="none" w="sm" len="sm"/>
              <a:tailEnd type="stealth" w="med" len="med"/>
            </a:ln>
            <a:effectLst/>
          </p:spPr>
          <p:txBody>
            <a:bodyPr wrap="none" anchor="ctr"/>
            <a:lstStyle/>
            <a:p>
              <a:endParaRPr lang="en-US" dirty="0"/>
            </a:p>
          </p:txBody>
        </p:sp>
        <p:sp>
          <p:nvSpPr>
            <p:cNvPr id="44" name="Line 7"/>
            <p:cNvSpPr>
              <a:spLocks noChangeShapeType="1"/>
            </p:cNvSpPr>
            <p:nvPr/>
          </p:nvSpPr>
          <p:spPr bwMode="auto">
            <a:xfrm flipV="1">
              <a:off x="4419" y="2164"/>
              <a:ext cx="144" cy="432"/>
            </a:xfrm>
            <a:prstGeom prst="line">
              <a:avLst/>
            </a:prstGeom>
            <a:noFill/>
            <a:ln w="12700">
              <a:solidFill>
                <a:srgbClr val="FFFFFF"/>
              </a:solidFill>
              <a:round/>
              <a:headEnd type="none" w="sm" len="sm"/>
              <a:tailEnd type="stealth" w="med" len="med"/>
            </a:ln>
            <a:effectLst/>
          </p:spPr>
          <p:txBody>
            <a:bodyPr wrap="none" anchor="ctr"/>
            <a:lstStyle/>
            <a:p>
              <a:endParaRPr lang="en-US" dirty="0"/>
            </a:p>
          </p:txBody>
        </p:sp>
        <p:sp>
          <p:nvSpPr>
            <p:cNvPr id="45" name="Line 53"/>
            <p:cNvSpPr>
              <a:spLocks noChangeShapeType="1"/>
            </p:cNvSpPr>
            <p:nvPr/>
          </p:nvSpPr>
          <p:spPr bwMode="auto">
            <a:xfrm>
              <a:off x="1200" y="2112"/>
              <a:ext cx="3888" cy="0"/>
            </a:xfrm>
            <a:prstGeom prst="line">
              <a:avLst/>
            </a:prstGeom>
            <a:noFill/>
            <a:ln w="9525">
              <a:solidFill>
                <a:schemeClr val="tx1"/>
              </a:solidFill>
              <a:round/>
              <a:headEnd/>
              <a:tailEnd/>
            </a:ln>
            <a:effectLst/>
          </p:spPr>
          <p:txBody>
            <a:bodyPr/>
            <a:lstStyle/>
            <a:p>
              <a:endParaRPr lang="en-US" dirty="0"/>
            </a:p>
          </p:txBody>
        </p:sp>
        <p:sp>
          <p:nvSpPr>
            <p:cNvPr id="46" name="Line 54"/>
            <p:cNvSpPr>
              <a:spLocks noChangeShapeType="1"/>
            </p:cNvSpPr>
            <p:nvPr/>
          </p:nvSpPr>
          <p:spPr bwMode="auto">
            <a:xfrm>
              <a:off x="1152" y="2688"/>
              <a:ext cx="3936" cy="0"/>
            </a:xfrm>
            <a:prstGeom prst="line">
              <a:avLst/>
            </a:prstGeom>
            <a:noFill/>
            <a:ln w="9525">
              <a:solidFill>
                <a:schemeClr val="tx1"/>
              </a:solidFill>
              <a:round/>
              <a:headEnd/>
              <a:tailEnd/>
            </a:ln>
            <a:effectLst/>
          </p:spPr>
          <p:txBody>
            <a:bodyPr/>
            <a:lstStyle/>
            <a:p>
              <a:endParaRPr lang="en-US" dirty="0"/>
            </a:p>
          </p:txBody>
        </p:sp>
        <p:sp>
          <p:nvSpPr>
            <p:cNvPr id="47" name="Line 55"/>
            <p:cNvSpPr>
              <a:spLocks noChangeShapeType="1"/>
            </p:cNvSpPr>
            <p:nvPr/>
          </p:nvSpPr>
          <p:spPr bwMode="auto">
            <a:xfrm flipV="1">
              <a:off x="1200" y="3216"/>
              <a:ext cx="3744" cy="0"/>
            </a:xfrm>
            <a:prstGeom prst="line">
              <a:avLst/>
            </a:prstGeom>
            <a:noFill/>
            <a:ln w="9525">
              <a:solidFill>
                <a:schemeClr val="tx1"/>
              </a:solidFill>
              <a:round/>
              <a:headEnd/>
              <a:tailEnd/>
            </a:ln>
            <a:effectLst/>
          </p:spPr>
          <p:txBody>
            <a:bodyPr/>
            <a:lstStyle/>
            <a:p>
              <a:endParaRPr lang="en-US" dirty="0"/>
            </a:p>
          </p:txBody>
        </p:sp>
        <p:sp>
          <p:nvSpPr>
            <p:cNvPr id="48" name="Line 56"/>
            <p:cNvSpPr>
              <a:spLocks noChangeShapeType="1"/>
            </p:cNvSpPr>
            <p:nvPr/>
          </p:nvSpPr>
          <p:spPr bwMode="auto">
            <a:xfrm>
              <a:off x="2688" y="2112"/>
              <a:ext cx="288" cy="480"/>
            </a:xfrm>
            <a:prstGeom prst="line">
              <a:avLst/>
            </a:prstGeom>
            <a:noFill/>
            <a:ln w="9525">
              <a:solidFill>
                <a:schemeClr val="tx1"/>
              </a:solidFill>
              <a:round/>
              <a:headEnd/>
              <a:tailEnd type="triangle" w="med" len="med"/>
            </a:ln>
            <a:effectLst/>
          </p:spPr>
          <p:txBody>
            <a:bodyPr/>
            <a:lstStyle/>
            <a:p>
              <a:endParaRPr lang="en-US" dirty="0"/>
            </a:p>
          </p:txBody>
        </p:sp>
        <p:sp>
          <p:nvSpPr>
            <p:cNvPr id="49" name="Line 57"/>
            <p:cNvSpPr>
              <a:spLocks noChangeShapeType="1"/>
            </p:cNvSpPr>
            <p:nvPr/>
          </p:nvSpPr>
          <p:spPr bwMode="auto">
            <a:xfrm flipV="1">
              <a:off x="2784" y="2688"/>
              <a:ext cx="1008" cy="480"/>
            </a:xfrm>
            <a:prstGeom prst="line">
              <a:avLst/>
            </a:prstGeom>
            <a:noFill/>
            <a:ln w="9525">
              <a:solidFill>
                <a:schemeClr val="tx1"/>
              </a:solidFill>
              <a:round/>
              <a:headEnd/>
              <a:tailEnd type="triangle" w="med" len="med"/>
            </a:ln>
            <a:effectLst/>
          </p:spPr>
          <p:txBody>
            <a:bodyPr/>
            <a:lstStyle/>
            <a:p>
              <a:endParaRPr lang="en-US" dirty="0"/>
            </a:p>
          </p:txBody>
        </p:sp>
        <p:sp>
          <p:nvSpPr>
            <p:cNvPr id="50" name="Line 58"/>
            <p:cNvSpPr>
              <a:spLocks noChangeShapeType="1"/>
            </p:cNvSpPr>
            <p:nvPr/>
          </p:nvSpPr>
          <p:spPr bwMode="auto">
            <a:xfrm flipV="1">
              <a:off x="4464" y="2160"/>
              <a:ext cx="96" cy="480"/>
            </a:xfrm>
            <a:prstGeom prst="line">
              <a:avLst/>
            </a:prstGeom>
            <a:noFill/>
            <a:ln w="9525">
              <a:solidFill>
                <a:schemeClr val="tx1"/>
              </a:solidFill>
              <a:round/>
              <a:headEnd/>
              <a:tailEnd type="triangle" w="med" len="med"/>
            </a:ln>
            <a:effectLst/>
          </p:spPr>
          <p:txBody>
            <a:bodyPr/>
            <a:lstStyle/>
            <a:p>
              <a:endParaRPr lang="en-US" dirty="0"/>
            </a:p>
          </p:txBody>
        </p:sp>
        <p:sp>
          <p:nvSpPr>
            <p:cNvPr id="51" name="Line 59"/>
            <p:cNvSpPr>
              <a:spLocks noChangeShapeType="1"/>
            </p:cNvSpPr>
            <p:nvPr/>
          </p:nvSpPr>
          <p:spPr bwMode="auto">
            <a:xfrm>
              <a:off x="1728" y="3648"/>
              <a:ext cx="2160" cy="0"/>
            </a:xfrm>
            <a:prstGeom prst="line">
              <a:avLst/>
            </a:prstGeom>
            <a:noFill/>
            <a:ln w="9525">
              <a:solidFill>
                <a:schemeClr val="tx1"/>
              </a:solidFill>
              <a:round/>
              <a:headEnd/>
              <a:tailEnd type="triangle" w="med" len="med"/>
            </a:ln>
            <a:effectLst/>
          </p:spPr>
          <p:txBody>
            <a:bodyPr/>
            <a:lstStyle/>
            <a:p>
              <a:endParaRPr lang="en-US" dirty="0"/>
            </a:p>
          </p:txBody>
        </p:sp>
        <p:sp>
          <p:nvSpPr>
            <p:cNvPr id="52" name="Line 60"/>
            <p:cNvSpPr>
              <a:spLocks noChangeShapeType="1"/>
            </p:cNvSpPr>
            <p:nvPr/>
          </p:nvSpPr>
          <p:spPr bwMode="auto">
            <a:xfrm flipV="1">
              <a:off x="240" y="2112"/>
              <a:ext cx="0" cy="1200"/>
            </a:xfrm>
            <a:prstGeom prst="line">
              <a:avLst/>
            </a:prstGeom>
            <a:noFill/>
            <a:ln w="9525">
              <a:solidFill>
                <a:schemeClr val="tx1"/>
              </a:solidFill>
              <a:round/>
              <a:headEnd/>
              <a:tailEnd type="triangle" w="med" len="med"/>
            </a:ln>
            <a:effectLst/>
          </p:spPr>
          <p:txBody>
            <a:bodyPr/>
            <a:lstStyle/>
            <a:p>
              <a:endParaRPr lang="en-US"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t>Chandy-Lamport’s Global State Recording Algorithm basics</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Note: The same algorithm with its example  is given on page no.595 of the book by William Stalling</a:t>
            </a:r>
          </a:p>
          <a:p>
            <a:r>
              <a:rPr lang="en-US" dirty="0" err="1" smtClean="0"/>
              <a:t>Chandy</a:t>
            </a:r>
            <a:r>
              <a:rPr lang="en-US" dirty="0" smtClean="0"/>
              <a:t> and </a:t>
            </a:r>
            <a:r>
              <a:rPr lang="en-US" dirty="0" err="1" smtClean="0"/>
              <a:t>Lamport</a:t>
            </a:r>
            <a:r>
              <a:rPr lang="en-US" dirty="0" smtClean="0"/>
              <a:t> were the first to propose distributed algorithm, which </a:t>
            </a:r>
            <a:r>
              <a:rPr lang="en-US" u="sng" dirty="0" smtClean="0"/>
              <a:t>capture a consistent global </a:t>
            </a:r>
            <a:r>
              <a:rPr lang="en-US" u="sng" dirty="0" smtClean="0"/>
              <a:t>state (combined state of all processes)</a:t>
            </a:r>
            <a:r>
              <a:rPr lang="en-US" dirty="0" smtClean="0"/>
              <a:t>.</a:t>
            </a:r>
          </a:p>
          <a:p>
            <a:r>
              <a:rPr lang="en-US" dirty="0" smtClean="0"/>
              <a:t>Algorithm assumes that messages are delivered in the order  that they are sent and no messages are lost.</a:t>
            </a:r>
            <a:endParaRPr lang="en-US" dirty="0" smtClean="0"/>
          </a:p>
          <a:p>
            <a:r>
              <a:rPr lang="en-US" dirty="0" smtClean="0"/>
              <a:t>The algorithm uses a </a:t>
            </a:r>
            <a:r>
              <a:rPr lang="en-US" u="sng" dirty="0" smtClean="0"/>
              <a:t>marker</a:t>
            </a:r>
            <a:r>
              <a:rPr lang="en-US" dirty="0" smtClean="0"/>
              <a:t> (a special control message) to initiate the algorithm.</a:t>
            </a:r>
          </a:p>
          <a:p>
            <a:r>
              <a:rPr lang="en-US" dirty="0" smtClean="0"/>
              <a:t>The communication </a:t>
            </a:r>
            <a:r>
              <a:rPr lang="en-US" u="sng" dirty="0" smtClean="0"/>
              <a:t>channel are assumed to be FIFO.</a:t>
            </a:r>
          </a:p>
          <a:p>
            <a:r>
              <a:rPr lang="en-US" dirty="0" smtClean="0"/>
              <a:t>The recorded </a:t>
            </a:r>
            <a:r>
              <a:rPr lang="en-US" u="sng" dirty="0" smtClean="0"/>
              <a:t>global state is also referred as a </a:t>
            </a:r>
            <a:r>
              <a:rPr lang="en-US" u="sng" dirty="0" smtClean="0"/>
              <a:t>snapshot (record of all messages sent and received on all channels since the last snapshot) </a:t>
            </a:r>
            <a:r>
              <a:rPr lang="en-US" dirty="0" smtClean="0"/>
              <a:t>of the system </a:t>
            </a:r>
            <a:r>
              <a:rPr lang="en-US" dirty="0" smtClean="0"/>
              <a:t>state (sequence of messages that have been sent and received).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t>Chandy-Lamport’s Global State Recording Algorithm…</a:t>
            </a:r>
            <a:endParaRPr lang="en-US" sz="4000" dirty="0"/>
          </a:p>
        </p:txBody>
      </p:sp>
      <p:sp>
        <p:nvSpPr>
          <p:cNvPr id="3" name="Content Placeholder 2"/>
          <p:cNvSpPr>
            <a:spLocks noGrp="1"/>
          </p:cNvSpPr>
          <p:nvPr>
            <p:ph idx="1"/>
          </p:nvPr>
        </p:nvSpPr>
        <p:spPr/>
        <p:txBody>
          <a:bodyPr/>
          <a:lstStyle/>
          <a:p>
            <a:r>
              <a:rPr lang="en-US" dirty="0" smtClean="0"/>
              <a:t>Algorithm</a:t>
            </a:r>
          </a:p>
          <a:p>
            <a:r>
              <a:rPr lang="en-US" dirty="0" smtClean="0"/>
              <a:t>Marker sending rule for a process P</a:t>
            </a:r>
          </a:p>
          <a:p>
            <a:pPr lvl="1"/>
            <a:r>
              <a:rPr lang="en-US" dirty="0" smtClean="0"/>
              <a:t>P record its state</a:t>
            </a:r>
          </a:p>
          <a:p>
            <a:pPr lvl="1"/>
            <a:r>
              <a:rPr lang="en-US" dirty="0" smtClean="0"/>
              <a:t>For each outgoing channel C from P on which a marker has not been already sent,</a:t>
            </a:r>
          </a:p>
          <a:p>
            <a:pPr lvl="1"/>
            <a:r>
              <a:rPr lang="en-US" dirty="0" smtClean="0"/>
              <a:t>P sends a marker along C before P sends further messages along C</a:t>
            </a:r>
          </a:p>
          <a:p>
            <a:r>
              <a:rPr lang="en-US" dirty="0" smtClean="0"/>
              <a:t>Marker receiving rule for a process Q</a:t>
            </a:r>
          </a:p>
          <a:p>
            <a:pPr lvl="1"/>
            <a:r>
              <a:rPr lang="en-US" dirty="0" smtClean="0"/>
              <a:t>On receipt of a marker along a channel C:</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Autofit/>
          </a:bodyPr>
          <a:lstStyle/>
          <a:p>
            <a:pPr algn="ctr"/>
            <a:r>
              <a:rPr lang="en-US" sz="4000" dirty="0" smtClean="0"/>
              <a:t>Chandy-Lamport’s Global State Recording Algorithm …</a:t>
            </a:r>
            <a:endParaRPr lang="en-US" sz="4000" dirty="0"/>
          </a:p>
        </p:txBody>
      </p:sp>
      <p:sp>
        <p:nvSpPr>
          <p:cNvPr id="3" name="Content Placeholder 2"/>
          <p:cNvSpPr>
            <a:spLocks noGrp="1"/>
          </p:cNvSpPr>
          <p:nvPr>
            <p:ph idx="1"/>
          </p:nvPr>
        </p:nvSpPr>
        <p:spPr/>
        <p:txBody>
          <a:bodyPr/>
          <a:lstStyle/>
          <a:p>
            <a:pPr lvl="1"/>
            <a:r>
              <a:rPr lang="en-US" dirty="0" smtClean="0"/>
              <a:t>If Q has not recorded its state</a:t>
            </a:r>
          </a:p>
          <a:p>
            <a:pPr lvl="2"/>
            <a:r>
              <a:rPr lang="en-US" dirty="0" smtClean="0"/>
              <a:t>Then</a:t>
            </a:r>
          </a:p>
          <a:p>
            <a:pPr lvl="3"/>
            <a:r>
              <a:rPr lang="en-US" dirty="0" smtClean="0"/>
              <a:t>Begin </a:t>
            </a:r>
          </a:p>
          <a:p>
            <a:pPr lvl="4"/>
            <a:r>
              <a:rPr lang="en-US" dirty="0" smtClean="0"/>
              <a:t>Record the state of C as an empty sequence</a:t>
            </a:r>
          </a:p>
          <a:p>
            <a:pPr lvl="4"/>
            <a:r>
              <a:rPr lang="en-US" dirty="0" smtClean="0"/>
              <a:t>Follow the “marker sending rule”</a:t>
            </a:r>
          </a:p>
          <a:p>
            <a:pPr lvl="3"/>
            <a:r>
              <a:rPr lang="en-US" dirty="0" smtClean="0"/>
              <a:t>End</a:t>
            </a:r>
          </a:p>
          <a:p>
            <a:pPr lvl="2"/>
            <a:r>
              <a:rPr lang="en-US" dirty="0" smtClean="0"/>
              <a:t>Else</a:t>
            </a:r>
          </a:p>
          <a:p>
            <a:pPr lvl="3"/>
            <a:r>
              <a:rPr lang="en-US" dirty="0" smtClean="0"/>
              <a:t>Record the state of C as the sequence of messages received</a:t>
            </a:r>
          </a:p>
          <a:p>
            <a:pPr lvl="3"/>
            <a:r>
              <a:rPr lang="en-US" dirty="0" smtClean="0"/>
              <a:t>Along C after Q’s state was recorded and before Q received the marker  along C</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362200"/>
            <a:ext cx="7543800" cy="2123658"/>
          </a:xfrm>
          <a:prstGeom prst="rect">
            <a:avLst/>
          </a:prstGeom>
        </p:spPr>
        <p:txBody>
          <a:bodyPr wrap="square">
            <a:spAutoFit/>
          </a:bodyPr>
          <a:lstStyle/>
          <a:p>
            <a:pPr algn="ctr">
              <a:buNone/>
            </a:pPr>
            <a:r>
              <a:rPr lang="en-US" sz="4400" b="1" dirty="0" smtClean="0">
                <a:latin typeface="Times New Roman" pitchFamily="18" charset="0"/>
                <a:cs typeface="Times New Roman" pitchFamily="18" charset="0"/>
              </a:rPr>
              <a:t>Synchronization: </a:t>
            </a:r>
            <a:br>
              <a:rPr lang="en-US" sz="4400" b="1" dirty="0" smtClean="0">
                <a:latin typeface="Times New Roman" pitchFamily="18" charset="0"/>
                <a:cs typeface="Times New Roman" pitchFamily="18" charset="0"/>
              </a:rPr>
            </a:br>
            <a:r>
              <a:rPr lang="en-US" sz="4400" b="1" dirty="0" smtClean="0">
                <a:latin typeface="Times New Roman" pitchFamily="18" charset="0"/>
                <a:cs typeface="Times New Roman" pitchFamily="18" charset="0"/>
              </a:rPr>
              <a:t>Distributed Mutual Exclusion</a:t>
            </a:r>
          </a:p>
          <a:p>
            <a:pPr algn="ctr">
              <a:buNone/>
            </a:pPr>
            <a:r>
              <a:rPr lang="en-US" sz="4400" b="1" dirty="0" smtClean="0">
                <a:latin typeface="Times New Roman" pitchFamily="18" charset="0"/>
                <a:cs typeface="Times New Roman" pitchFamily="18" charset="0"/>
              </a:rPr>
              <a:t>(Week:6)</a:t>
            </a:r>
            <a:endParaRPr lang="en-US" sz="4400"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5702491"/>
          </a:xfrm>
        </p:spPr>
        <p:txBody>
          <a:bodyPr>
            <a:normAutofit/>
          </a:bodyPr>
          <a:lstStyle/>
          <a:p>
            <a:r>
              <a:rPr lang="en-US" sz="2800" b="1" u="sng" dirty="0" smtClean="0">
                <a:latin typeface="Times New Roman" pitchFamily="18" charset="0"/>
                <a:cs typeface="Times New Roman" pitchFamily="18" charset="0"/>
              </a:rPr>
              <a:t>Introduction</a:t>
            </a:r>
          </a:p>
          <a:p>
            <a:pPr>
              <a:lnSpc>
                <a:spcPct val="90000"/>
              </a:lnSpc>
              <a:buFont typeface="Arial" pitchFamily="34" charset="0"/>
              <a:buChar char="•"/>
            </a:pPr>
            <a:r>
              <a:rPr lang="en-US" sz="2400" dirty="0" smtClean="0">
                <a:latin typeface="Times New Roman" pitchFamily="18" charset="0"/>
                <a:cs typeface="Times New Roman" pitchFamily="18" charset="0"/>
              </a:rPr>
              <a:t>In the problem of mutual exclusion, concurrent access to a shared resource by several uncoordinated user-requests is serialized to secure the integrity of the shared resource</a:t>
            </a:r>
          </a:p>
          <a:p>
            <a:pPr>
              <a:lnSpc>
                <a:spcPct val="90000"/>
              </a:lnSpc>
              <a:buFont typeface="Arial" pitchFamily="34" charset="0"/>
              <a:buChar char="•"/>
            </a:pPr>
            <a:r>
              <a:rPr lang="en-US" sz="2400" dirty="0" smtClean="0">
                <a:latin typeface="Times New Roman" pitchFamily="18" charset="0"/>
                <a:cs typeface="Times New Roman" pitchFamily="18" charset="0"/>
              </a:rPr>
              <a:t> It requires that the actions performed by a user on a shared resource must be atomic. </a:t>
            </a:r>
          </a:p>
          <a:p>
            <a:pPr>
              <a:lnSpc>
                <a:spcPct val="90000"/>
              </a:lnSpc>
              <a:buFont typeface="Arial" pitchFamily="34" charset="0"/>
              <a:buChar char="•"/>
            </a:pPr>
            <a:r>
              <a:rPr lang="en-US" sz="2400" dirty="0" smtClean="0">
                <a:latin typeface="Times New Roman" pitchFamily="18" charset="0"/>
                <a:cs typeface="Times New Roman" pitchFamily="18" charset="0"/>
              </a:rPr>
              <a:t>For correctness, it is necessary that the shared resource be accessed by a single site (or process) at a time. </a:t>
            </a:r>
          </a:p>
          <a:p>
            <a:pPr>
              <a:lnSpc>
                <a:spcPct val="90000"/>
              </a:lnSpc>
              <a:buFont typeface="Arial" pitchFamily="34" charset="0"/>
              <a:buChar char="•"/>
            </a:pPr>
            <a:r>
              <a:rPr lang="en-US" sz="2400" dirty="0" smtClean="0">
                <a:latin typeface="Times New Roman" pitchFamily="18" charset="0"/>
                <a:cs typeface="Times New Roman" pitchFamily="18" charset="0"/>
              </a:rPr>
              <a:t>Mutual exclusion is a fundamental issue in the design of distributed systems and an efficient and robust technique for mutual exclusion is essential to the viable design of distributed systems. </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endParaRPr lang="en-US" sz="2800" b="1" u="sng" dirty="0" smtClean="0">
              <a:latin typeface="Times New Roman" pitchFamily="18" charset="0"/>
              <a:cs typeface="Times New Roman" pitchFamily="18" charset="0"/>
            </a:endParaRPr>
          </a:p>
          <a:p>
            <a:pPr lvl="1">
              <a:lnSpc>
                <a:spcPct val="80000"/>
              </a:lnSpc>
            </a:pPr>
            <a:r>
              <a:rPr lang="en-US" dirty="0" smtClean="0">
                <a:latin typeface="Times New Roman" pitchFamily="18" charset="0"/>
                <a:cs typeface="Times New Roman" pitchFamily="18" charset="0"/>
              </a:rPr>
              <a:t>A DS is a collection of computers that are spatially separated and do not share a common memory</a:t>
            </a:r>
          </a:p>
          <a:p>
            <a:pPr lvl="1">
              <a:lnSpc>
                <a:spcPct val="80000"/>
              </a:lnSpc>
              <a:buNone/>
            </a:pPr>
            <a:endParaRPr lang="en-US" dirty="0" smtClean="0">
              <a:latin typeface="Times New Roman" pitchFamily="18" charset="0"/>
              <a:cs typeface="Times New Roman" pitchFamily="18" charset="0"/>
            </a:endParaRPr>
          </a:p>
          <a:p>
            <a:pPr lvl="1">
              <a:lnSpc>
                <a:spcPct val="80000"/>
              </a:lnSpc>
            </a:pPr>
            <a:r>
              <a:rPr lang="en-US" dirty="0" smtClean="0">
                <a:latin typeface="Times New Roman" pitchFamily="18" charset="0"/>
                <a:cs typeface="Times New Roman" pitchFamily="18" charset="0"/>
              </a:rPr>
              <a:t>Processes communicate by exchanging messages over communication channel</a:t>
            </a:r>
          </a:p>
          <a:p>
            <a:pPr lvl="1">
              <a:lnSpc>
                <a:spcPct val="80000"/>
              </a:lnSpc>
              <a:buNone/>
            </a:pPr>
            <a:endParaRPr lang="en-US" dirty="0" smtClean="0">
              <a:latin typeface="Times New Roman" pitchFamily="18" charset="0"/>
              <a:cs typeface="Times New Roman" pitchFamily="18" charset="0"/>
            </a:endParaRPr>
          </a:p>
          <a:p>
            <a:pPr lvl="1">
              <a:lnSpc>
                <a:spcPct val="80000"/>
              </a:lnSpc>
            </a:pPr>
            <a:r>
              <a:rPr lang="en-US" dirty="0" smtClean="0">
                <a:latin typeface="Times New Roman" pitchFamily="18" charset="0"/>
                <a:cs typeface="Times New Roman" pitchFamily="18" charset="0"/>
              </a:rPr>
              <a:t>Messages are delivered after an arbitrary transmission delay</a:t>
            </a:r>
          </a:p>
          <a:p>
            <a:pPr lvl="1">
              <a:lnSpc>
                <a:spcPct val="80000"/>
              </a:lnSpc>
              <a:buNone/>
            </a:pPr>
            <a:endParaRPr lang="en-US" dirty="0" smtClean="0">
              <a:latin typeface="Times New Roman" pitchFamily="18" charset="0"/>
              <a:cs typeface="Times New Roman" pitchFamily="18" charset="0"/>
            </a:endParaRPr>
          </a:p>
          <a:p>
            <a:pPr lvl="1">
              <a:lnSpc>
                <a:spcPct val="80000"/>
              </a:lnSpc>
            </a:pPr>
            <a:r>
              <a:rPr lang="en-US" dirty="0" smtClean="0">
                <a:latin typeface="Times New Roman" pitchFamily="18" charset="0"/>
                <a:cs typeface="Times New Roman" pitchFamily="18" charset="0"/>
              </a:rPr>
              <a:t>DS suffers some inherent limitations because of lack of common memory and a system wide common clock</a:t>
            </a:r>
          </a:p>
          <a:p>
            <a:pPr lvl="1">
              <a:lnSpc>
                <a:spcPct val="80000"/>
              </a:lnSpc>
              <a:buNone/>
            </a:pPr>
            <a:endParaRPr lang="en-US" dirty="0" smtClean="0">
              <a:latin typeface="Times New Roman" pitchFamily="18" charset="0"/>
              <a:cs typeface="Times New Roman" pitchFamily="18" charset="0"/>
            </a:endParaRPr>
          </a:p>
          <a:p>
            <a:pPr lvl="1">
              <a:lnSpc>
                <a:spcPct val="80000"/>
              </a:lnSpc>
            </a:pPr>
            <a:r>
              <a:rPr lang="en-US" dirty="0" smtClean="0">
                <a:latin typeface="Times New Roman" pitchFamily="18" charset="0"/>
                <a:cs typeface="Times New Roman" pitchFamily="18" charset="0"/>
              </a:rPr>
              <a:t>How these limitations can be overcome?</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10000"/>
          </a:bodyPr>
          <a:lstStyle/>
          <a:p>
            <a:r>
              <a:rPr lang="en-US" sz="3000" b="1" u="sng" dirty="0" smtClean="0">
                <a:latin typeface="Times New Roman" pitchFamily="18" charset="0"/>
                <a:cs typeface="Times New Roman" pitchFamily="18" charset="0"/>
              </a:rPr>
              <a:t>Mutual exclusion in single-computer vs. distributed systems</a:t>
            </a:r>
            <a:endParaRPr lang="en-US" sz="3000"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 single computer system, the status of a shared resource and the status of users is readily available in the shared memory, and the solutions to the mutual exclusion problem can be easily implemented using shared variable(e.g. semaphores)</a:t>
            </a:r>
          </a:p>
          <a:p>
            <a:r>
              <a:rPr lang="en-US" dirty="0" smtClean="0">
                <a:latin typeface="Times New Roman" pitchFamily="18" charset="0"/>
                <a:cs typeface="Times New Roman" pitchFamily="18" charset="0"/>
              </a:rPr>
              <a:t>In DS both shared resources and the users may be distributed  and shared memory does not exist.</a:t>
            </a:r>
          </a:p>
          <a:p>
            <a:r>
              <a:rPr lang="en-US" dirty="0" smtClean="0">
                <a:latin typeface="Times New Roman" pitchFamily="18" charset="0"/>
                <a:cs typeface="Times New Roman" pitchFamily="18" charset="0"/>
              </a:rPr>
              <a:t>Consequently, approaches based on shared variable are not applicable to DS and approaches based on message passing must be used.</a:t>
            </a:r>
          </a:p>
          <a:p>
            <a:r>
              <a:rPr lang="en-US" dirty="0" smtClean="0">
                <a:latin typeface="Times New Roman" pitchFamily="18" charset="0"/>
                <a:cs typeface="Times New Roman" pitchFamily="18" charset="0"/>
              </a:rPr>
              <a:t>The problem of mutual exclusion becomes much more complex in DS because of the lack of both shared memory &amp; a common physical clock &amp;because of unpredictable message delays.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10600" cy="5778691"/>
          </a:xfrm>
        </p:spPr>
        <p:txBody>
          <a:bodyPr>
            <a:normAutofit lnSpcReduction="10000"/>
          </a:bodyPr>
          <a:lstStyle/>
          <a:p>
            <a:r>
              <a:rPr lang="en-US" b="1" u="sng" dirty="0" smtClean="0">
                <a:latin typeface="Times New Roman" pitchFamily="18" charset="0"/>
                <a:cs typeface="Times New Roman" pitchFamily="18" charset="0"/>
              </a:rPr>
              <a:t>Classification of DME Algorithms</a:t>
            </a:r>
          </a:p>
          <a:p>
            <a:pPr lvl="1">
              <a:lnSpc>
                <a:spcPct val="80000"/>
              </a:lnSpc>
            </a:pPr>
            <a:r>
              <a:rPr lang="en-US" sz="2400" dirty="0" smtClean="0">
                <a:latin typeface="Times New Roman" pitchFamily="18" charset="0"/>
                <a:cs typeface="Times New Roman" pitchFamily="18" charset="0"/>
              </a:rPr>
              <a:t>Mutual exclusion algorithms can be grouped into two classes. </a:t>
            </a:r>
          </a:p>
          <a:p>
            <a:pPr lvl="1">
              <a:lnSpc>
                <a:spcPct val="80000"/>
              </a:lnSpc>
            </a:pPr>
            <a:r>
              <a:rPr lang="en-US" sz="2400" dirty="0" smtClean="0">
                <a:latin typeface="Times New Roman" pitchFamily="18" charset="0"/>
                <a:cs typeface="Times New Roman" pitchFamily="18" charset="0"/>
              </a:rPr>
              <a:t>The algorithms in the first class are nontoken-based</a:t>
            </a:r>
          </a:p>
          <a:p>
            <a:pPr lvl="2">
              <a:lnSpc>
                <a:spcPct val="80000"/>
              </a:lnSpc>
            </a:pPr>
            <a:r>
              <a:rPr lang="en-US" sz="2400" dirty="0" smtClean="0">
                <a:latin typeface="Times New Roman" pitchFamily="18" charset="0"/>
                <a:cs typeface="Times New Roman" pitchFamily="18" charset="0"/>
              </a:rPr>
              <a:t>These algorithms require two or more successive rounds of message exchanges among the sites</a:t>
            </a:r>
          </a:p>
          <a:p>
            <a:pPr lvl="2">
              <a:lnSpc>
                <a:spcPct val="80000"/>
              </a:lnSpc>
            </a:pPr>
            <a:r>
              <a:rPr lang="en-US" sz="2400" dirty="0" smtClean="0">
                <a:latin typeface="Times New Roman" pitchFamily="18" charset="0"/>
                <a:cs typeface="Times New Roman" pitchFamily="18" charset="0"/>
              </a:rPr>
              <a:t>These algorithms are assertion based because a site can enter its critical section (CS) when an assertion defined on its local variables becomes true</a:t>
            </a:r>
          </a:p>
          <a:p>
            <a:pPr lvl="2">
              <a:lnSpc>
                <a:spcPct val="80000"/>
              </a:lnSpc>
            </a:pPr>
            <a:r>
              <a:rPr lang="en-US" sz="2400" dirty="0" smtClean="0">
                <a:latin typeface="Times New Roman" pitchFamily="18" charset="0"/>
                <a:cs typeface="Times New Roman" pitchFamily="18" charset="0"/>
              </a:rPr>
              <a:t> Mutual exclusion is enforced because the assertion becomes true only at one site at any given time. </a:t>
            </a:r>
          </a:p>
          <a:p>
            <a:pPr lvl="1">
              <a:lnSpc>
                <a:spcPct val="80000"/>
              </a:lnSpc>
            </a:pPr>
            <a:r>
              <a:rPr lang="en-US" sz="2400" dirty="0" smtClean="0">
                <a:latin typeface="Times New Roman" pitchFamily="18" charset="0"/>
                <a:cs typeface="Times New Roman" pitchFamily="18" charset="0"/>
              </a:rPr>
              <a:t>The algorithms in the second class are token-based</a:t>
            </a:r>
          </a:p>
          <a:p>
            <a:pPr lvl="2">
              <a:lnSpc>
                <a:spcPct val="80000"/>
              </a:lnSpc>
            </a:pPr>
            <a:r>
              <a:rPr lang="en-US" sz="2400" dirty="0" smtClean="0">
                <a:latin typeface="Times New Roman" pitchFamily="18" charset="0"/>
                <a:cs typeface="Times New Roman" pitchFamily="18" charset="0"/>
              </a:rPr>
              <a:t>In these algorithms, a unique token (also known as the PRIVILEGE message) is shared among the sites</a:t>
            </a:r>
          </a:p>
          <a:p>
            <a:pPr lvl="2">
              <a:lnSpc>
                <a:spcPct val="80000"/>
              </a:lnSpc>
            </a:pPr>
            <a:r>
              <a:rPr lang="en-US" sz="2400" dirty="0" smtClean="0">
                <a:latin typeface="Times New Roman" pitchFamily="18" charset="0"/>
                <a:cs typeface="Times New Roman" pitchFamily="18" charset="0"/>
              </a:rPr>
              <a:t>A site is allowed to enter its CS if it possesses the token and it continues to hold the token until the execution of the CS is over</a:t>
            </a:r>
          </a:p>
          <a:p>
            <a:pPr lvl="2">
              <a:lnSpc>
                <a:spcPct val="80000"/>
              </a:lnSpc>
            </a:pPr>
            <a:r>
              <a:rPr lang="en-US" sz="2400" dirty="0" smtClean="0">
                <a:latin typeface="Times New Roman" pitchFamily="18" charset="0"/>
                <a:cs typeface="Times New Roman" pitchFamily="18" charset="0"/>
              </a:rPr>
              <a:t>These algorithms essentially differ in the way a site carries out the search for the token.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r>
              <a:rPr lang="en-US" sz="2800" b="1" u="sng" dirty="0" smtClean="0">
                <a:latin typeface="Times New Roman" pitchFamily="18" charset="0"/>
                <a:cs typeface="Times New Roman" pitchFamily="18" charset="0"/>
              </a:rPr>
              <a:t>System Model</a:t>
            </a:r>
          </a:p>
          <a:p>
            <a:r>
              <a:rPr lang="en-US" sz="2400" dirty="0" smtClean="0">
                <a:latin typeface="Times New Roman" pitchFamily="18" charset="0"/>
                <a:cs typeface="Times New Roman" pitchFamily="18" charset="0"/>
              </a:rPr>
              <a:t>At any instant, a site may have several request for CS.A site queues up these requests and serves them one at a time. A site can be in one of the following three states.</a:t>
            </a:r>
          </a:p>
          <a:p>
            <a:pPr lvl="1"/>
            <a:r>
              <a:rPr lang="en-US" dirty="0" smtClean="0">
                <a:latin typeface="Times New Roman" pitchFamily="18" charset="0"/>
                <a:cs typeface="Times New Roman" pitchFamily="18" charset="0"/>
              </a:rPr>
              <a:t>Requesting CS, executing CS, or neither requesting nor executing CS(i.e., idle).</a:t>
            </a:r>
          </a:p>
          <a:p>
            <a:pPr lvl="1"/>
            <a:r>
              <a:rPr lang="en-US" dirty="0" smtClean="0">
                <a:latin typeface="Times New Roman" pitchFamily="18" charset="0"/>
                <a:cs typeface="Times New Roman" pitchFamily="18" charset="0"/>
              </a:rPr>
              <a:t>In requesting CS state, the site is blocked and cannot make further request for CS.</a:t>
            </a:r>
          </a:p>
          <a:p>
            <a:pPr lvl="1"/>
            <a:r>
              <a:rPr lang="en-US" dirty="0" smtClean="0">
                <a:latin typeface="Times New Roman" pitchFamily="18" charset="0"/>
                <a:cs typeface="Times New Roman" pitchFamily="18" charset="0"/>
              </a:rPr>
              <a:t>In the idle state, the site is executing outside its CS.</a:t>
            </a:r>
          </a:p>
          <a:p>
            <a:pPr lvl="1"/>
            <a:r>
              <a:rPr lang="en-US" dirty="0" smtClean="0">
                <a:latin typeface="Times New Roman" pitchFamily="18" charset="0"/>
                <a:cs typeface="Times New Roman" pitchFamily="18" charset="0"/>
              </a:rPr>
              <a:t>In the token-based algorithms, a site can also be in a state where a site holding the token is executing outside the CS.</a:t>
            </a:r>
          </a:p>
          <a:p>
            <a:pPr lvl="1"/>
            <a:r>
              <a:rPr lang="en-US" dirty="0" smtClean="0">
                <a:latin typeface="Times New Roman" pitchFamily="18" charset="0"/>
                <a:cs typeface="Times New Roman" pitchFamily="18" charset="0"/>
              </a:rPr>
              <a:t>Such a state is referred to as an idle token state.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fontScale="92500"/>
          </a:bodyPr>
          <a:lstStyle/>
          <a:p>
            <a:r>
              <a:rPr lang="en-US" sz="2800" dirty="0" smtClean="0">
                <a:latin typeface="Times New Roman" pitchFamily="18" charset="0"/>
                <a:cs typeface="Times New Roman" pitchFamily="18" charset="0"/>
              </a:rPr>
              <a:t>Requirement of mutual exclusion</a:t>
            </a:r>
          </a:p>
          <a:p>
            <a:pPr lvl="1"/>
            <a:r>
              <a:rPr lang="en-US" dirty="0" smtClean="0">
                <a:latin typeface="Times New Roman" pitchFamily="18" charset="0"/>
                <a:cs typeface="Times New Roman" pitchFamily="18" charset="0"/>
              </a:rPr>
              <a:t>Freedom from Deadlock:</a:t>
            </a:r>
          </a:p>
          <a:p>
            <a:pPr lvl="2"/>
            <a:r>
              <a:rPr lang="en-US" sz="2400" dirty="0" smtClean="0">
                <a:latin typeface="Times New Roman" pitchFamily="18" charset="0"/>
                <a:cs typeface="Times New Roman" pitchFamily="18" charset="0"/>
              </a:rPr>
              <a:t>Two or more sites should not endlessly wait for messages that will never arrive.</a:t>
            </a:r>
          </a:p>
          <a:p>
            <a:pPr lvl="1"/>
            <a:r>
              <a:rPr lang="en-US" dirty="0" smtClean="0">
                <a:latin typeface="Times New Roman" pitchFamily="18" charset="0"/>
                <a:cs typeface="Times New Roman" pitchFamily="18" charset="0"/>
              </a:rPr>
              <a:t>Freedom from Starvation:</a:t>
            </a:r>
          </a:p>
          <a:p>
            <a:pPr lvl="2"/>
            <a:r>
              <a:rPr lang="en-US" sz="2400" dirty="0" smtClean="0">
                <a:latin typeface="Times New Roman" pitchFamily="18" charset="0"/>
                <a:cs typeface="Times New Roman" pitchFamily="18" charset="0"/>
              </a:rPr>
              <a:t>A site should not be forced to wait indefinitely to execute CS while other sites are repeatedly executing CS. that is, every requesting site should get an opportunity to execute CS in a finite time.</a:t>
            </a:r>
          </a:p>
          <a:p>
            <a:pPr lvl="1"/>
            <a:r>
              <a:rPr lang="en-US" dirty="0" smtClean="0">
                <a:latin typeface="Times New Roman" pitchFamily="18" charset="0"/>
                <a:cs typeface="Times New Roman" pitchFamily="18" charset="0"/>
              </a:rPr>
              <a:t>Fairness:</a:t>
            </a:r>
          </a:p>
          <a:p>
            <a:pPr lvl="2"/>
            <a:r>
              <a:rPr lang="en-US" sz="2400" dirty="0" smtClean="0">
                <a:latin typeface="Times New Roman" pitchFamily="18" charset="0"/>
                <a:cs typeface="Times New Roman" pitchFamily="18" charset="0"/>
              </a:rPr>
              <a:t>Fairness dictates that requests must be executed in the order they are made(or the order in which they arrive in the system).</a:t>
            </a:r>
          </a:p>
          <a:p>
            <a:pPr lvl="2"/>
            <a:r>
              <a:rPr lang="en-US" sz="2400" dirty="0" smtClean="0">
                <a:latin typeface="Times New Roman" pitchFamily="18" charset="0"/>
                <a:cs typeface="Times New Roman" pitchFamily="18" charset="0"/>
              </a:rPr>
              <a:t>Fairness implies freedom from starvation. </a:t>
            </a:r>
          </a:p>
          <a:p>
            <a:pPr lvl="1"/>
            <a:r>
              <a:rPr lang="en-US" dirty="0" smtClean="0">
                <a:latin typeface="Times New Roman" pitchFamily="18" charset="0"/>
                <a:cs typeface="Times New Roman" pitchFamily="18" charset="0"/>
              </a:rPr>
              <a:t>Fault Tolerance:</a:t>
            </a:r>
          </a:p>
          <a:p>
            <a:pPr lvl="2"/>
            <a:r>
              <a:rPr lang="en-US" sz="2400" dirty="0" smtClean="0">
                <a:latin typeface="Times New Roman" pitchFamily="18" charset="0"/>
                <a:cs typeface="Times New Roman" pitchFamily="18" charset="0"/>
              </a:rPr>
              <a:t>A mutual exclusion algorithm is fault-tolerate if in the wake of a failure, it can reorganize itself so that it continues to function without any (prolonged) disruptions.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5702491"/>
          </a:xfrm>
        </p:spPr>
        <p:txBody>
          <a:bodyPr>
            <a:normAutofit/>
          </a:bodyPr>
          <a:lstStyle/>
          <a:p>
            <a:r>
              <a:rPr lang="en-US" sz="2800" b="1" dirty="0" smtClean="0">
                <a:latin typeface="Times New Roman" pitchFamily="18" charset="0"/>
                <a:cs typeface="Times New Roman" pitchFamily="18" charset="0"/>
              </a:rPr>
              <a:t>Performance of </a:t>
            </a:r>
            <a:r>
              <a:rPr lang="en-US" sz="2800" b="1" dirty="0" smtClean="0"/>
              <a:t> DME </a:t>
            </a:r>
            <a:endParaRPr lang="en-US" sz="2800" b="1" dirty="0" smtClean="0">
              <a:latin typeface="Times New Roman" pitchFamily="18" charset="0"/>
              <a:cs typeface="Times New Roman" pitchFamily="18" charset="0"/>
            </a:endParaRPr>
          </a:p>
          <a:p>
            <a:pPr>
              <a:lnSpc>
                <a:spcPct val="90000"/>
              </a:lnSpc>
              <a:buFont typeface="Arial" pitchFamily="34" charset="0"/>
              <a:buChar char="•"/>
            </a:pPr>
            <a:r>
              <a:rPr lang="en-US" sz="2400" dirty="0" smtClean="0">
                <a:latin typeface="Times New Roman" pitchFamily="18" charset="0"/>
                <a:cs typeface="Times New Roman" pitchFamily="18" charset="0"/>
              </a:rPr>
              <a:t>The performance of mutual exclusion algorithms is generally measured by the following four metrics: </a:t>
            </a:r>
          </a:p>
          <a:p>
            <a:pPr lvl="1">
              <a:lnSpc>
                <a:spcPct val="90000"/>
              </a:lnSpc>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number of messages necessary per CS invocation</a:t>
            </a:r>
            <a:r>
              <a:rPr lang="en-US" dirty="0" smtClean="0">
                <a:latin typeface="Times New Roman" pitchFamily="18" charset="0"/>
                <a:cs typeface="Times New Roman" pitchFamily="18" charset="0"/>
              </a:rPr>
              <a:t> </a:t>
            </a:r>
          </a:p>
          <a:p>
            <a:pPr lvl="1">
              <a:lnSpc>
                <a:spcPct val="90000"/>
              </a:lnSpc>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synchronization delay</a:t>
            </a:r>
            <a:r>
              <a:rPr lang="en-US" dirty="0" smtClean="0">
                <a:latin typeface="Times New Roman" pitchFamily="18" charset="0"/>
                <a:cs typeface="Times New Roman" pitchFamily="18" charset="0"/>
              </a:rPr>
              <a:t>, which is the time required after a site leaves the CS and before the next site enters the CS </a:t>
            </a:r>
          </a:p>
          <a:p>
            <a:pPr lvl="1">
              <a:lnSpc>
                <a:spcPct val="90000"/>
              </a:lnSpc>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response time</a:t>
            </a:r>
            <a:r>
              <a:rPr lang="en-US" dirty="0" smtClean="0">
                <a:latin typeface="Times New Roman" pitchFamily="18" charset="0"/>
                <a:cs typeface="Times New Roman" pitchFamily="18" charset="0"/>
              </a:rPr>
              <a:t>, which is the time interval a request waits for its CS execution to be over after its request messages have been sent out </a:t>
            </a:r>
          </a:p>
          <a:p>
            <a:pPr lvl="1">
              <a:lnSpc>
                <a:spcPct val="90000"/>
              </a:lnSpc>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system throughput</a:t>
            </a:r>
            <a:r>
              <a:rPr lang="en-US" dirty="0" smtClean="0">
                <a:latin typeface="Times New Roman" pitchFamily="18" charset="0"/>
                <a:cs typeface="Times New Roman" pitchFamily="18" charset="0"/>
              </a:rPr>
              <a:t>, which is the rate at which the system executes requests for the CS. </a:t>
            </a:r>
          </a:p>
          <a:p>
            <a:pPr lvl="1">
              <a:lnSpc>
                <a:spcPct val="90000"/>
              </a:lnSpc>
              <a:buFontTx/>
              <a:buNone/>
            </a:pPr>
            <a:r>
              <a:rPr lang="en-US" dirty="0" smtClean="0">
                <a:latin typeface="Times New Roman" pitchFamily="18" charset="0"/>
                <a:cs typeface="Times New Roman" pitchFamily="18" charset="0"/>
              </a:rPr>
              <a:t>			system throughput = 1/ (</a:t>
            </a:r>
            <a:r>
              <a:rPr lang="en-US" i="1" dirty="0" smtClean="0">
                <a:latin typeface="Times New Roman" pitchFamily="18" charset="0"/>
                <a:cs typeface="Times New Roman" pitchFamily="18" charset="0"/>
              </a:rPr>
              <a:t>sd</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E</a:t>
            </a:r>
            <a:r>
              <a:rPr lang="en-US" dirty="0" smtClean="0">
                <a:latin typeface="Times New Roman" pitchFamily="18" charset="0"/>
                <a:cs typeface="Times New Roman" pitchFamily="18" charset="0"/>
              </a:rPr>
              <a:t>) </a:t>
            </a:r>
          </a:p>
          <a:p>
            <a:pPr lvl="1">
              <a:lnSpc>
                <a:spcPct val="90000"/>
              </a:lnSpc>
              <a:buFontTx/>
              <a:buNone/>
            </a:pPr>
            <a:r>
              <a:rPr lang="en-US" dirty="0" smtClean="0">
                <a:latin typeface="Times New Roman" pitchFamily="18" charset="0"/>
                <a:cs typeface="Times New Roman" pitchFamily="18" charset="0"/>
              </a:rPr>
              <a:t>	where </a:t>
            </a:r>
            <a:r>
              <a:rPr lang="en-US" i="1" dirty="0" smtClean="0">
                <a:latin typeface="Times New Roman" pitchFamily="18" charset="0"/>
                <a:cs typeface="Times New Roman" pitchFamily="18" charset="0"/>
              </a:rPr>
              <a:t>sd</a:t>
            </a:r>
            <a:r>
              <a:rPr lang="en-US" dirty="0" smtClean="0">
                <a:latin typeface="Times New Roman" pitchFamily="18" charset="0"/>
                <a:cs typeface="Times New Roman" pitchFamily="18" charset="0"/>
              </a:rPr>
              <a:t> is the synchronization delay and </a:t>
            </a:r>
            <a:r>
              <a:rPr lang="en-US" i="1" dirty="0" smtClean="0">
                <a:latin typeface="Times New Roman" pitchFamily="18" charset="0"/>
                <a:cs typeface="Times New Roman" pitchFamily="18" charset="0"/>
              </a:rPr>
              <a:t>E is the average critical section execution time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rmAutofit/>
          </a:bodyPr>
          <a:lstStyle/>
          <a:p>
            <a:r>
              <a:rPr lang="en-US" sz="2800" dirty="0" smtClean="0">
                <a:latin typeface="Times New Roman" pitchFamily="18" charset="0"/>
                <a:cs typeface="Times New Roman" pitchFamily="18" charset="0"/>
              </a:rPr>
              <a:t>Performance</a:t>
            </a:r>
          </a:p>
          <a:p>
            <a:pPr lvl="1"/>
            <a:r>
              <a:rPr lang="en-US" dirty="0" smtClean="0">
                <a:latin typeface="Times New Roman" pitchFamily="18" charset="0"/>
                <a:cs typeface="Times New Roman" pitchFamily="18" charset="0"/>
              </a:rPr>
              <a:t>Low and high load performance</a:t>
            </a:r>
          </a:p>
          <a:p>
            <a:pPr lvl="1"/>
            <a:r>
              <a:rPr lang="en-US" dirty="0" smtClean="0">
                <a:latin typeface="Times New Roman" pitchFamily="18" charset="0"/>
                <a:cs typeface="Times New Roman" pitchFamily="18" charset="0"/>
              </a:rPr>
              <a:t>Under low load, there is seldom more than one request for mutual exclusion simultaneously in the system.</a:t>
            </a:r>
          </a:p>
          <a:p>
            <a:pPr lvl="1"/>
            <a:r>
              <a:rPr lang="en-US" dirty="0" smtClean="0">
                <a:latin typeface="Times New Roman" pitchFamily="18" charset="0"/>
                <a:cs typeface="Times New Roman" pitchFamily="18" charset="0"/>
              </a:rPr>
              <a:t>Under high load there is always a pending request for mutual exclusion at site. A site is seldom in an idle state under high load conditions.</a:t>
            </a:r>
          </a:p>
          <a:p>
            <a:pPr lvl="1"/>
            <a:r>
              <a:rPr lang="en-US" dirty="0" smtClean="0">
                <a:latin typeface="Times New Roman" pitchFamily="18" charset="0"/>
                <a:cs typeface="Times New Roman" pitchFamily="18" charset="0"/>
              </a:rPr>
              <a:t>Best and worst case performance</a:t>
            </a:r>
          </a:p>
          <a:p>
            <a:pPr lvl="1"/>
            <a:r>
              <a:rPr lang="en-US" dirty="0" smtClean="0">
                <a:latin typeface="Times New Roman" pitchFamily="18" charset="0"/>
                <a:cs typeface="Times New Roman" pitchFamily="18" charset="0"/>
              </a:rPr>
              <a:t>Performance attains the best possible value.</a:t>
            </a:r>
          </a:p>
          <a:p>
            <a:pPr lvl="1"/>
            <a:r>
              <a:rPr lang="en-US" dirty="0" smtClean="0">
                <a:latin typeface="Times New Roman" pitchFamily="18" charset="0"/>
                <a:cs typeface="Times New Roman" pitchFamily="18" charset="0"/>
              </a:rPr>
              <a:t>For example the best value of the response time is the round trip message delay plus CS execution time, </a:t>
            </a:r>
            <a:r>
              <a:rPr lang="en-US" i="1" dirty="0" smtClean="0">
                <a:latin typeface="Times New Roman" pitchFamily="18" charset="0"/>
                <a:cs typeface="Times New Roman" pitchFamily="18" charset="0"/>
              </a:rPr>
              <a:t>2T+E</a:t>
            </a:r>
            <a:r>
              <a:rPr lang="en-US" dirty="0" smtClean="0">
                <a:latin typeface="Times New Roman" pitchFamily="18" charset="0"/>
                <a:cs typeface="Times New Roman" pitchFamily="18" charset="0"/>
              </a:rPr>
              <a:t> (where “T” is the average message delay and “E” is the average critical section execution time).</a:t>
            </a:r>
          </a:p>
          <a:p>
            <a:pPr lvl="1"/>
            <a:r>
              <a:rPr lang="en-US" dirty="0" smtClean="0">
                <a:latin typeface="Times New Roman" pitchFamily="18" charset="0"/>
                <a:cs typeface="Times New Roman" pitchFamily="18" charset="0"/>
              </a:rPr>
              <a:t>Worst performance occurs under heavy load. </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5702491"/>
          </a:xfrm>
        </p:spPr>
        <p:txBody>
          <a:bodyPr/>
          <a:lstStyle/>
          <a:p>
            <a:endParaRPr lang="en-US" sz="3200" b="1" u="sng" dirty="0" smtClean="0">
              <a:latin typeface="Times New Roman" pitchFamily="18" charset="0"/>
              <a:cs typeface="Times New Roman" pitchFamily="18" charset="0"/>
            </a:endParaRPr>
          </a:p>
          <a:p>
            <a:r>
              <a:rPr lang="en-US" sz="3200" b="1" u="sng" dirty="0" smtClean="0">
                <a:latin typeface="Times New Roman" pitchFamily="18" charset="0"/>
                <a:cs typeface="Times New Roman" pitchFamily="18" charset="0"/>
              </a:rPr>
              <a:t>Performance of DME </a:t>
            </a:r>
          </a:p>
          <a:p>
            <a:pPr>
              <a:buNone/>
            </a:pPr>
            <a:endParaRPr lang="en-US" dirty="0"/>
          </a:p>
        </p:txBody>
      </p:sp>
      <p:grpSp>
        <p:nvGrpSpPr>
          <p:cNvPr id="3" name="Group 20"/>
          <p:cNvGrpSpPr>
            <a:grpSpLocks/>
          </p:cNvGrpSpPr>
          <p:nvPr/>
        </p:nvGrpSpPr>
        <p:grpSpPr bwMode="auto">
          <a:xfrm>
            <a:off x="1219200" y="3276600"/>
            <a:ext cx="6400800" cy="1752600"/>
            <a:chOff x="768" y="1920"/>
            <a:chExt cx="4032" cy="1104"/>
          </a:xfrm>
        </p:grpSpPr>
        <p:sp>
          <p:nvSpPr>
            <p:cNvPr id="23" name="Line 4"/>
            <p:cNvSpPr>
              <a:spLocks noChangeShapeType="1"/>
            </p:cNvSpPr>
            <p:nvPr/>
          </p:nvSpPr>
          <p:spPr bwMode="auto">
            <a:xfrm>
              <a:off x="768" y="2400"/>
              <a:ext cx="4032" cy="0"/>
            </a:xfrm>
            <a:prstGeom prst="line">
              <a:avLst/>
            </a:prstGeom>
            <a:noFill/>
            <a:ln w="9525">
              <a:solidFill>
                <a:schemeClr val="tx1"/>
              </a:solidFill>
              <a:round/>
              <a:headEnd/>
              <a:tailEnd type="triangle" w="med" len="med"/>
            </a:ln>
            <a:effectLst/>
          </p:spPr>
          <p:txBody>
            <a:bodyPr/>
            <a:lstStyle/>
            <a:p>
              <a:endParaRPr lang="en-US" dirty="0"/>
            </a:p>
          </p:txBody>
        </p:sp>
        <p:grpSp>
          <p:nvGrpSpPr>
            <p:cNvPr id="4" name="Group 19"/>
            <p:cNvGrpSpPr>
              <a:grpSpLocks/>
            </p:cNvGrpSpPr>
            <p:nvPr/>
          </p:nvGrpSpPr>
          <p:grpSpPr bwMode="auto">
            <a:xfrm>
              <a:off x="912" y="1920"/>
              <a:ext cx="3312" cy="1104"/>
              <a:chOff x="912" y="1920"/>
              <a:chExt cx="3312" cy="1104"/>
            </a:xfrm>
          </p:grpSpPr>
          <p:sp>
            <p:nvSpPr>
              <p:cNvPr id="25" name="Line 5"/>
              <p:cNvSpPr>
                <a:spLocks noChangeShapeType="1"/>
              </p:cNvSpPr>
              <p:nvPr/>
            </p:nvSpPr>
            <p:spPr bwMode="auto">
              <a:xfrm>
                <a:off x="912" y="1920"/>
                <a:ext cx="240" cy="480"/>
              </a:xfrm>
              <a:prstGeom prst="line">
                <a:avLst/>
              </a:prstGeom>
              <a:noFill/>
              <a:ln w="9525">
                <a:solidFill>
                  <a:schemeClr val="tx1"/>
                </a:solidFill>
                <a:round/>
                <a:headEnd/>
                <a:tailEnd type="triangle" w="med" len="med"/>
              </a:ln>
              <a:effectLst/>
            </p:spPr>
            <p:txBody>
              <a:bodyPr/>
              <a:lstStyle/>
              <a:p>
                <a:endParaRPr lang="en-US" dirty="0"/>
              </a:p>
            </p:txBody>
          </p:sp>
          <p:sp>
            <p:nvSpPr>
              <p:cNvPr id="26" name="Line 6"/>
              <p:cNvSpPr>
                <a:spLocks noChangeShapeType="1"/>
              </p:cNvSpPr>
              <p:nvPr/>
            </p:nvSpPr>
            <p:spPr bwMode="auto">
              <a:xfrm>
                <a:off x="1584" y="1920"/>
                <a:ext cx="240" cy="480"/>
              </a:xfrm>
              <a:prstGeom prst="line">
                <a:avLst/>
              </a:prstGeom>
              <a:noFill/>
              <a:ln w="9525">
                <a:solidFill>
                  <a:schemeClr val="tx1"/>
                </a:solidFill>
                <a:round/>
                <a:headEnd/>
                <a:tailEnd type="triangle" w="med" len="med"/>
              </a:ln>
              <a:effectLst/>
            </p:spPr>
            <p:txBody>
              <a:bodyPr/>
              <a:lstStyle/>
              <a:p>
                <a:endParaRPr lang="en-US" dirty="0"/>
              </a:p>
            </p:txBody>
          </p:sp>
          <p:sp>
            <p:nvSpPr>
              <p:cNvPr id="27" name="Line 7"/>
              <p:cNvSpPr>
                <a:spLocks noChangeShapeType="1"/>
              </p:cNvSpPr>
              <p:nvPr/>
            </p:nvSpPr>
            <p:spPr bwMode="auto">
              <a:xfrm flipH="1">
                <a:off x="2448" y="1968"/>
                <a:ext cx="336" cy="432"/>
              </a:xfrm>
              <a:prstGeom prst="line">
                <a:avLst/>
              </a:prstGeom>
              <a:noFill/>
              <a:ln w="9525">
                <a:solidFill>
                  <a:schemeClr val="tx1"/>
                </a:solidFill>
                <a:round/>
                <a:headEnd/>
                <a:tailEnd type="triangle" w="med" len="med"/>
              </a:ln>
              <a:effectLst/>
            </p:spPr>
            <p:txBody>
              <a:bodyPr/>
              <a:lstStyle/>
              <a:p>
                <a:endParaRPr lang="en-US" dirty="0"/>
              </a:p>
            </p:txBody>
          </p:sp>
          <p:sp>
            <p:nvSpPr>
              <p:cNvPr id="28" name="Line 8"/>
              <p:cNvSpPr>
                <a:spLocks noChangeShapeType="1"/>
              </p:cNvSpPr>
              <p:nvPr/>
            </p:nvSpPr>
            <p:spPr bwMode="auto">
              <a:xfrm>
                <a:off x="3936" y="1968"/>
                <a:ext cx="288" cy="432"/>
              </a:xfrm>
              <a:prstGeom prst="line">
                <a:avLst/>
              </a:prstGeom>
              <a:noFill/>
              <a:ln w="9525">
                <a:solidFill>
                  <a:schemeClr val="tx1"/>
                </a:solidFill>
                <a:round/>
                <a:headEnd/>
                <a:tailEnd type="triangle" w="med" len="med"/>
              </a:ln>
              <a:effectLst/>
            </p:spPr>
            <p:txBody>
              <a:bodyPr/>
              <a:lstStyle/>
              <a:p>
                <a:endParaRPr lang="en-US" dirty="0"/>
              </a:p>
            </p:txBody>
          </p:sp>
          <p:sp>
            <p:nvSpPr>
              <p:cNvPr id="29" name="Line 9"/>
              <p:cNvSpPr>
                <a:spLocks noChangeShapeType="1"/>
              </p:cNvSpPr>
              <p:nvPr/>
            </p:nvSpPr>
            <p:spPr bwMode="auto">
              <a:xfrm>
                <a:off x="2448" y="2400"/>
                <a:ext cx="0" cy="192"/>
              </a:xfrm>
              <a:prstGeom prst="line">
                <a:avLst/>
              </a:prstGeom>
              <a:noFill/>
              <a:ln w="9525">
                <a:solidFill>
                  <a:schemeClr val="tx1"/>
                </a:solidFill>
                <a:round/>
                <a:headEnd/>
                <a:tailEnd/>
              </a:ln>
              <a:effectLst/>
            </p:spPr>
            <p:txBody>
              <a:bodyPr/>
              <a:lstStyle/>
              <a:p>
                <a:endParaRPr lang="en-US" dirty="0"/>
              </a:p>
            </p:txBody>
          </p:sp>
          <p:sp>
            <p:nvSpPr>
              <p:cNvPr id="30" name="Line 10"/>
              <p:cNvSpPr>
                <a:spLocks noChangeShapeType="1"/>
              </p:cNvSpPr>
              <p:nvPr/>
            </p:nvSpPr>
            <p:spPr bwMode="auto">
              <a:xfrm>
                <a:off x="4224" y="2400"/>
                <a:ext cx="0" cy="624"/>
              </a:xfrm>
              <a:prstGeom prst="line">
                <a:avLst/>
              </a:prstGeom>
              <a:noFill/>
              <a:ln w="9525">
                <a:solidFill>
                  <a:schemeClr val="tx1"/>
                </a:solidFill>
                <a:round/>
                <a:headEnd/>
                <a:tailEnd/>
              </a:ln>
              <a:effectLst/>
            </p:spPr>
            <p:txBody>
              <a:bodyPr/>
              <a:lstStyle/>
              <a:p>
                <a:endParaRPr lang="en-US" dirty="0"/>
              </a:p>
            </p:txBody>
          </p:sp>
          <p:sp>
            <p:nvSpPr>
              <p:cNvPr id="31" name="Line 11"/>
              <p:cNvSpPr>
                <a:spLocks noChangeShapeType="1"/>
              </p:cNvSpPr>
              <p:nvPr/>
            </p:nvSpPr>
            <p:spPr bwMode="auto">
              <a:xfrm flipH="1" flipV="1">
                <a:off x="2448" y="2544"/>
                <a:ext cx="192" cy="0"/>
              </a:xfrm>
              <a:prstGeom prst="line">
                <a:avLst/>
              </a:prstGeom>
              <a:noFill/>
              <a:ln w="9525">
                <a:solidFill>
                  <a:schemeClr val="tx1"/>
                </a:solidFill>
                <a:round/>
                <a:headEnd/>
                <a:tailEnd type="triangle" w="med" len="med"/>
              </a:ln>
              <a:effectLst/>
            </p:spPr>
            <p:txBody>
              <a:bodyPr/>
              <a:lstStyle/>
              <a:p>
                <a:endParaRPr lang="en-US" dirty="0"/>
              </a:p>
            </p:txBody>
          </p:sp>
          <p:sp>
            <p:nvSpPr>
              <p:cNvPr id="32" name="Line 12"/>
              <p:cNvSpPr>
                <a:spLocks noChangeShapeType="1"/>
              </p:cNvSpPr>
              <p:nvPr/>
            </p:nvSpPr>
            <p:spPr bwMode="auto">
              <a:xfrm flipV="1">
                <a:off x="3792" y="2544"/>
                <a:ext cx="432" cy="0"/>
              </a:xfrm>
              <a:prstGeom prst="line">
                <a:avLst/>
              </a:prstGeom>
              <a:noFill/>
              <a:ln w="9525">
                <a:solidFill>
                  <a:schemeClr val="tx1"/>
                </a:solidFill>
                <a:round/>
                <a:headEnd/>
                <a:tailEnd type="triangle" w="med" len="med"/>
              </a:ln>
              <a:effectLst/>
            </p:spPr>
            <p:txBody>
              <a:bodyPr/>
              <a:lstStyle/>
              <a:p>
                <a:endParaRPr lang="en-US" dirty="0"/>
              </a:p>
            </p:txBody>
          </p:sp>
          <p:sp>
            <p:nvSpPr>
              <p:cNvPr id="33" name="Line 13"/>
              <p:cNvSpPr>
                <a:spLocks noChangeShapeType="1"/>
              </p:cNvSpPr>
              <p:nvPr/>
            </p:nvSpPr>
            <p:spPr bwMode="auto">
              <a:xfrm>
                <a:off x="1824" y="2400"/>
                <a:ext cx="0" cy="624"/>
              </a:xfrm>
              <a:prstGeom prst="line">
                <a:avLst/>
              </a:prstGeom>
              <a:noFill/>
              <a:ln w="9525">
                <a:solidFill>
                  <a:schemeClr val="tx1"/>
                </a:solidFill>
                <a:round/>
                <a:headEnd/>
                <a:tailEnd/>
              </a:ln>
              <a:effectLst/>
            </p:spPr>
            <p:txBody>
              <a:bodyPr/>
              <a:lstStyle/>
              <a:p>
                <a:endParaRPr lang="en-US" dirty="0"/>
              </a:p>
            </p:txBody>
          </p:sp>
          <p:sp>
            <p:nvSpPr>
              <p:cNvPr id="34" name="Line 15"/>
              <p:cNvSpPr>
                <a:spLocks noChangeShapeType="1"/>
              </p:cNvSpPr>
              <p:nvPr/>
            </p:nvSpPr>
            <p:spPr bwMode="auto">
              <a:xfrm flipH="1">
                <a:off x="1824" y="2832"/>
                <a:ext cx="576" cy="0"/>
              </a:xfrm>
              <a:prstGeom prst="line">
                <a:avLst/>
              </a:prstGeom>
              <a:noFill/>
              <a:ln w="9525">
                <a:solidFill>
                  <a:schemeClr val="tx1"/>
                </a:solidFill>
                <a:round/>
                <a:headEnd/>
                <a:tailEnd type="triangle" w="med" len="med"/>
              </a:ln>
              <a:effectLst/>
            </p:spPr>
            <p:txBody>
              <a:bodyPr/>
              <a:lstStyle/>
              <a:p>
                <a:endParaRPr lang="en-US" dirty="0"/>
              </a:p>
            </p:txBody>
          </p:sp>
          <p:sp>
            <p:nvSpPr>
              <p:cNvPr id="35" name="Line 16"/>
              <p:cNvSpPr>
                <a:spLocks noChangeShapeType="1"/>
              </p:cNvSpPr>
              <p:nvPr/>
            </p:nvSpPr>
            <p:spPr bwMode="auto">
              <a:xfrm>
                <a:off x="3504" y="2832"/>
                <a:ext cx="720" cy="0"/>
              </a:xfrm>
              <a:prstGeom prst="line">
                <a:avLst/>
              </a:prstGeom>
              <a:noFill/>
              <a:ln w="9525">
                <a:solidFill>
                  <a:schemeClr val="tx1"/>
                </a:solidFill>
                <a:round/>
                <a:headEnd/>
                <a:tailEnd type="triangle" w="med" len="med"/>
              </a:ln>
              <a:effectLst/>
            </p:spPr>
            <p:txBody>
              <a:bodyPr/>
              <a:lstStyle/>
              <a:p>
                <a:endParaRPr lang="en-US" dirty="0"/>
              </a:p>
            </p:txBody>
          </p:sp>
          <p:sp>
            <p:nvSpPr>
              <p:cNvPr id="36" name="Text Box 17"/>
              <p:cNvSpPr txBox="1">
                <a:spLocks noChangeArrowheads="1"/>
              </p:cNvSpPr>
              <p:nvPr/>
            </p:nvSpPr>
            <p:spPr bwMode="auto">
              <a:xfrm>
                <a:off x="2400" y="2736"/>
                <a:ext cx="1200" cy="231"/>
              </a:xfrm>
              <a:prstGeom prst="rect">
                <a:avLst/>
              </a:prstGeom>
              <a:noFill/>
              <a:ln w="9525">
                <a:noFill/>
                <a:miter lim="800000"/>
                <a:headEnd/>
                <a:tailEnd/>
              </a:ln>
              <a:effectLst/>
            </p:spPr>
            <p:txBody>
              <a:bodyPr>
                <a:spAutoFit/>
              </a:bodyPr>
              <a:lstStyle/>
              <a:p>
                <a:pPr>
                  <a:spcBef>
                    <a:spcPct val="50000"/>
                  </a:spcBef>
                </a:pPr>
                <a:r>
                  <a:rPr lang="en-US" baseline="0" dirty="0"/>
                  <a:t>Response Time</a:t>
                </a:r>
              </a:p>
            </p:txBody>
          </p:sp>
          <p:sp>
            <p:nvSpPr>
              <p:cNvPr id="37" name="Text Box 18"/>
              <p:cNvSpPr txBox="1">
                <a:spLocks noChangeArrowheads="1"/>
              </p:cNvSpPr>
              <p:nvPr/>
            </p:nvSpPr>
            <p:spPr bwMode="auto">
              <a:xfrm>
                <a:off x="2784" y="2352"/>
                <a:ext cx="1104" cy="404"/>
              </a:xfrm>
              <a:prstGeom prst="rect">
                <a:avLst/>
              </a:prstGeom>
              <a:noFill/>
              <a:ln w="9525">
                <a:noFill/>
                <a:miter lim="800000"/>
                <a:headEnd/>
                <a:tailEnd/>
              </a:ln>
              <a:effectLst/>
            </p:spPr>
            <p:txBody>
              <a:bodyPr>
                <a:spAutoFit/>
              </a:bodyPr>
              <a:lstStyle/>
              <a:p>
                <a:pPr>
                  <a:spcBef>
                    <a:spcPct val="50000"/>
                  </a:spcBef>
                </a:pPr>
                <a:r>
                  <a:rPr lang="en-US" baseline="0" dirty="0"/>
                  <a:t>CS execution time</a:t>
                </a:r>
              </a:p>
            </p:txBody>
          </p:sp>
        </p:grpSp>
      </p:grpSp>
      <p:sp>
        <p:nvSpPr>
          <p:cNvPr id="38" name="Rectangle 37"/>
          <p:cNvSpPr/>
          <p:nvPr/>
        </p:nvSpPr>
        <p:spPr>
          <a:xfrm>
            <a:off x="304800" y="2057400"/>
            <a:ext cx="8458200" cy="923330"/>
          </a:xfrm>
          <a:prstGeom prst="rect">
            <a:avLst/>
          </a:prstGeom>
        </p:spPr>
        <p:txBody>
          <a:bodyPr wrap="square">
            <a:spAutoFit/>
          </a:bodyPr>
          <a:lstStyle/>
          <a:p>
            <a:endParaRPr lang="en-US" dirty="0" smtClean="0">
              <a:latin typeface="Times New Roman" pitchFamily="18" charset="0"/>
              <a:cs typeface="Times New Roman" pitchFamily="18" charset="0"/>
            </a:endParaRPr>
          </a:p>
          <a:p>
            <a:pPr>
              <a:buFontTx/>
              <a:buNone/>
            </a:pPr>
            <a:r>
              <a:rPr lang="en-US" dirty="0" smtClean="0">
                <a:latin typeface="Times New Roman" pitchFamily="18" charset="0"/>
                <a:cs typeface="Times New Roman" pitchFamily="18" charset="0"/>
              </a:rPr>
              <a:t>CS Request 	 Its Request	The site enters 	The site exits</a:t>
            </a:r>
          </a:p>
          <a:p>
            <a:pPr>
              <a:buFontTx/>
              <a:buNone/>
            </a:pPr>
            <a:r>
              <a:rPr lang="en-US" dirty="0" smtClean="0">
                <a:latin typeface="Times New Roman" pitchFamily="18" charset="0"/>
                <a:cs typeface="Times New Roman" pitchFamily="18" charset="0"/>
              </a:rPr>
              <a:t>Arrives		 message  sent out	    the CS		the CS</a:t>
            </a: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81000"/>
            <a:ext cx="8458200" cy="6324600"/>
          </a:xfrm>
        </p:spPr>
        <p:txBody>
          <a:bodyPr>
            <a:normAutofit fontScale="70000" lnSpcReduction="20000"/>
          </a:bodyPr>
          <a:lstStyle/>
          <a:p>
            <a:r>
              <a:rPr lang="en-US" sz="3400" b="1" u="sng" dirty="0" smtClean="0">
                <a:latin typeface="Times New Roman" pitchFamily="18" charset="0"/>
                <a:cs typeface="Times New Roman" pitchFamily="18" charset="0"/>
              </a:rPr>
              <a:t>A Simple Solution</a:t>
            </a:r>
          </a:p>
          <a:p>
            <a:endParaRPr lang="en-US" sz="2800" b="1" u="sng" dirty="0" smtClean="0">
              <a:latin typeface="Times New Roman" pitchFamily="18" charset="0"/>
              <a:cs typeface="Times New Roman" pitchFamily="18" charset="0"/>
            </a:endParaRPr>
          </a:p>
          <a:p>
            <a:pPr>
              <a:buFont typeface="Arial" pitchFamily="34" charset="0"/>
              <a:buChar char="•"/>
            </a:pPr>
            <a:r>
              <a:rPr lang="en-US" sz="3400" dirty="0" smtClean="0">
                <a:latin typeface="Times New Roman" pitchFamily="18" charset="0"/>
                <a:cs typeface="Times New Roman" pitchFamily="18" charset="0"/>
              </a:rPr>
              <a:t>In a simple solution to distributed mutual exclusion, a site, called the </a:t>
            </a:r>
            <a:r>
              <a:rPr lang="en-US" sz="3400" b="1" dirty="0" smtClean="0">
                <a:latin typeface="Times New Roman" pitchFamily="18" charset="0"/>
                <a:cs typeface="Times New Roman" pitchFamily="18" charset="0"/>
              </a:rPr>
              <a:t>control site</a:t>
            </a:r>
            <a:r>
              <a:rPr lang="en-US" sz="3400" dirty="0" smtClean="0">
                <a:latin typeface="Times New Roman" pitchFamily="18" charset="0"/>
                <a:cs typeface="Times New Roman" pitchFamily="18" charset="0"/>
              </a:rPr>
              <a:t>, is assigned the task of granting permission for the CS execution</a:t>
            </a:r>
          </a:p>
          <a:p>
            <a:pPr>
              <a:lnSpc>
                <a:spcPct val="80000"/>
              </a:lnSpc>
              <a:buFont typeface="Arial" pitchFamily="34" charset="0"/>
              <a:buChar char="•"/>
            </a:pPr>
            <a:r>
              <a:rPr lang="en-US" sz="3400" dirty="0" smtClean="0">
                <a:latin typeface="Times New Roman" pitchFamily="18" charset="0"/>
                <a:cs typeface="Times New Roman" pitchFamily="18" charset="0"/>
              </a:rPr>
              <a:t>To request the CS, a site sends a REQUEST message to the control site</a:t>
            </a:r>
          </a:p>
          <a:p>
            <a:pPr>
              <a:lnSpc>
                <a:spcPct val="80000"/>
              </a:lnSpc>
              <a:buFont typeface="Arial" pitchFamily="34" charset="0"/>
              <a:buChar char="•"/>
            </a:pPr>
            <a:r>
              <a:rPr lang="en-US" sz="3400" dirty="0" smtClean="0">
                <a:latin typeface="Times New Roman" pitchFamily="18" charset="0"/>
                <a:cs typeface="Times New Roman" pitchFamily="18" charset="0"/>
              </a:rPr>
              <a:t> The control site queues up the requests for the CS and grants them permission, one by one</a:t>
            </a:r>
          </a:p>
          <a:p>
            <a:pPr>
              <a:lnSpc>
                <a:spcPct val="80000"/>
              </a:lnSpc>
              <a:buFont typeface="Arial" pitchFamily="34" charset="0"/>
              <a:buChar char="•"/>
            </a:pPr>
            <a:r>
              <a:rPr lang="en-US" sz="3400" dirty="0" smtClean="0">
                <a:latin typeface="Times New Roman" pitchFamily="18" charset="0"/>
                <a:cs typeface="Times New Roman" pitchFamily="18" charset="0"/>
              </a:rPr>
              <a:t> This method to achieve mutual exclusion in distributed systems requires only three messages per CS execution</a:t>
            </a:r>
          </a:p>
          <a:p>
            <a:pPr>
              <a:lnSpc>
                <a:spcPct val="90000"/>
              </a:lnSpc>
            </a:pPr>
            <a:r>
              <a:rPr lang="en-US" sz="3400" dirty="0" smtClean="0">
                <a:latin typeface="Times New Roman" pitchFamily="18" charset="0"/>
                <a:cs typeface="Times New Roman" pitchFamily="18" charset="0"/>
              </a:rPr>
              <a:t>This naive, centralized solution has several drawbacks. </a:t>
            </a:r>
          </a:p>
          <a:p>
            <a:pPr lvl="1">
              <a:lnSpc>
                <a:spcPct val="90000"/>
              </a:lnSpc>
            </a:pPr>
            <a:r>
              <a:rPr lang="en-US" sz="3400" dirty="0" smtClean="0">
                <a:latin typeface="Times New Roman" pitchFamily="18" charset="0"/>
                <a:cs typeface="Times New Roman" pitchFamily="18" charset="0"/>
              </a:rPr>
              <a:t>First, there is a single point of failure, the control site. </a:t>
            </a:r>
          </a:p>
          <a:p>
            <a:pPr lvl="1">
              <a:lnSpc>
                <a:spcPct val="90000"/>
              </a:lnSpc>
            </a:pPr>
            <a:r>
              <a:rPr lang="en-US" sz="3400" dirty="0" smtClean="0">
                <a:latin typeface="Times New Roman" pitchFamily="18" charset="0"/>
                <a:cs typeface="Times New Roman" pitchFamily="18" charset="0"/>
              </a:rPr>
              <a:t>Second, the control site is likely to be swamped with extra work. Also, the communication links near the control site are likely to be congested and become a bottleneck. </a:t>
            </a:r>
          </a:p>
          <a:p>
            <a:pPr lvl="1">
              <a:lnSpc>
                <a:spcPct val="90000"/>
              </a:lnSpc>
            </a:pPr>
            <a:r>
              <a:rPr lang="en-US" sz="3400" dirty="0" smtClean="0">
                <a:latin typeface="Times New Roman" pitchFamily="18" charset="0"/>
                <a:cs typeface="Times New Roman" pitchFamily="18" charset="0"/>
              </a:rPr>
              <a:t>Third, the synchronization delay of this algorithm is 2T because a site should first release permission to the control site and then the control site should grant permission to the next site to execute the CS</a:t>
            </a:r>
          </a:p>
          <a:p>
            <a:pPr lvl="2">
              <a:lnSpc>
                <a:spcPct val="90000"/>
              </a:lnSpc>
              <a:buFontTx/>
              <a:buNone/>
            </a:pPr>
            <a:r>
              <a:rPr lang="en-US" sz="3400" dirty="0" smtClean="0">
                <a:latin typeface="Times New Roman" pitchFamily="18" charset="0"/>
                <a:cs typeface="Times New Roman" pitchFamily="18" charset="0"/>
              </a:rPr>
              <a:t>	Throughput = 1 / 2T + 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txBody>
          <a:bodyPr>
            <a:normAutofit/>
          </a:bodyPr>
          <a:lstStyle/>
          <a:p>
            <a:r>
              <a:rPr lang="en-US" sz="2800" b="1" u="sng" dirty="0" smtClean="0">
                <a:latin typeface="Times New Roman" pitchFamily="18" charset="0"/>
                <a:cs typeface="Times New Roman" pitchFamily="18" charset="0"/>
              </a:rPr>
              <a:t>NON-TOKEN-BASED ALGORITHMS</a:t>
            </a:r>
          </a:p>
          <a:p>
            <a:pPr>
              <a:buNone/>
            </a:pPr>
            <a:endParaRPr lang="en-US" sz="2800" b="1" u="sng"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 site communicates with a set of other sites to arbitrate who should execute the CS next.</a:t>
            </a:r>
          </a:p>
          <a:p>
            <a:pPr lvl="1"/>
            <a:r>
              <a:rPr lang="en-US" dirty="0" smtClean="0">
                <a:latin typeface="Times New Roman" pitchFamily="18" charset="0"/>
                <a:cs typeface="Times New Roman" pitchFamily="18" charset="0"/>
              </a:rPr>
              <a:t>For a site Si, request set </a:t>
            </a:r>
            <a:r>
              <a:rPr lang="en-US" dirty="0" err="1" smtClean="0">
                <a:latin typeface="Times New Roman" pitchFamily="18" charset="0"/>
                <a:cs typeface="Times New Roman" pitchFamily="18" charset="0"/>
              </a:rPr>
              <a:t>Ri</a:t>
            </a:r>
            <a:r>
              <a:rPr lang="en-US" dirty="0" smtClean="0">
                <a:latin typeface="Times New Roman" pitchFamily="18" charset="0"/>
                <a:cs typeface="Times New Roman" pitchFamily="18" charset="0"/>
              </a:rPr>
              <a:t> contains ids of all those sites from which site Si must acquire permission before entering the CS.</a:t>
            </a:r>
          </a:p>
          <a:p>
            <a:pPr lvl="1"/>
            <a:r>
              <a:rPr lang="en-US" u="sng" dirty="0" smtClean="0">
                <a:latin typeface="Times New Roman" pitchFamily="18" charset="0"/>
                <a:cs typeface="Times New Roman" pitchFamily="18" charset="0"/>
              </a:rPr>
              <a:t>Non-token-based mutual exclusion algorithm use timestamps </a:t>
            </a:r>
            <a:r>
              <a:rPr lang="en-US" dirty="0" smtClean="0">
                <a:latin typeface="Times New Roman" pitchFamily="18" charset="0"/>
                <a:cs typeface="Times New Roman" pitchFamily="18" charset="0"/>
              </a:rPr>
              <a:t>to order requests for CS and to resolve conflicts between simultaneous requests for the CS.</a:t>
            </a:r>
          </a:p>
          <a:p>
            <a:pPr lvl="1"/>
            <a:r>
              <a:rPr lang="en-US" dirty="0" smtClean="0">
                <a:latin typeface="Times New Roman" pitchFamily="18" charset="0"/>
                <a:cs typeface="Times New Roman" pitchFamily="18" charset="0"/>
              </a:rPr>
              <a:t>Each request for the CS gets a timestamp, and smaller timestamp requests have priority over larger timestamp requests.</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799" y="304800"/>
            <a:ext cx="8505371" cy="5867400"/>
          </a:xfrm>
        </p:spPr>
        <p:txBody>
          <a:bodyPr/>
          <a:lstStyle/>
          <a:p>
            <a:endParaRPr lang="en-US" sz="2800" b="1" u="sng" dirty="0" smtClean="0">
              <a:latin typeface="Times New Roman" pitchFamily="18" charset="0"/>
              <a:cs typeface="Times New Roman" pitchFamily="18" charset="0"/>
            </a:endParaRPr>
          </a:p>
          <a:p>
            <a:r>
              <a:rPr lang="en-US" sz="2800" b="1" u="sng" dirty="0" err="1" smtClean="0">
                <a:latin typeface="Times New Roman" pitchFamily="18" charset="0"/>
                <a:cs typeface="Times New Roman" pitchFamily="18" charset="0"/>
              </a:rPr>
              <a:t>Lamport’s</a:t>
            </a:r>
            <a:r>
              <a:rPr lang="en-US" sz="2800" b="1" u="sng" dirty="0" smtClean="0">
                <a:latin typeface="Times New Roman" pitchFamily="18" charset="0"/>
                <a:cs typeface="Times New Roman" pitchFamily="18" charset="0"/>
              </a:rPr>
              <a:t> Algorithm basics</a:t>
            </a:r>
          </a:p>
          <a:p>
            <a:pPr>
              <a:buFont typeface="Arial" pitchFamily="34" charset="0"/>
              <a:buChar char="•"/>
            </a:pPr>
            <a:r>
              <a:rPr lang="en-US" sz="2400" dirty="0" smtClean="0">
                <a:latin typeface="Times New Roman" pitchFamily="18" charset="0"/>
                <a:cs typeface="Times New Roman" pitchFamily="18" charset="0"/>
              </a:rPr>
              <a:t>Lamport proposed DME algorithm which was based on his clock synchronization scheme</a:t>
            </a:r>
          </a:p>
          <a:p>
            <a:pPr marL="365760" lvl="1" indent="-256032">
              <a:spcBef>
                <a:spcPts val="400"/>
              </a:spcBef>
              <a:buSzPct val="68000"/>
              <a:buFont typeface="Arial" pitchFamily="34" charset="0"/>
              <a:buChar char="•"/>
            </a:pPr>
            <a:r>
              <a:rPr lang="en-US" dirty="0" smtClean="0">
                <a:latin typeface="Times New Roman" pitchFamily="18" charset="0"/>
                <a:cs typeface="Times New Roman" pitchFamily="18" charset="0"/>
              </a:rPr>
              <a:t>In </a:t>
            </a:r>
            <a:r>
              <a:rPr lang="en-US" dirty="0" err="1" smtClean="0">
                <a:latin typeface="Times New Roman" pitchFamily="18" charset="0"/>
                <a:cs typeface="Times New Roman" pitchFamily="18" charset="0"/>
              </a:rPr>
              <a:t>Lamport</a:t>
            </a:r>
            <a:r>
              <a:rPr lang="en-US" dirty="0" smtClean="0">
                <a:latin typeface="Times New Roman" pitchFamily="18" charset="0"/>
                <a:cs typeface="Times New Roman" pitchFamily="18" charset="0"/>
              </a:rPr>
              <a:t> messages to be delivered in the FIFO order between every pair of sites</a:t>
            </a:r>
          </a:p>
          <a:p>
            <a:pPr marL="365760" lvl="1" indent="-256032">
              <a:spcBef>
                <a:spcPts val="400"/>
              </a:spcBef>
              <a:buSzPct val="68000"/>
              <a:buFont typeface="Arial" pitchFamily="34" charset="0"/>
              <a:buChar char="•"/>
            </a:pPr>
            <a:r>
              <a:rPr lang="en-US" dirty="0" smtClean="0">
                <a:latin typeface="Times New Roman" pitchFamily="18" charset="0"/>
                <a:cs typeface="Times New Roman" pitchFamily="18" charset="0"/>
              </a:rPr>
              <a:t>Every site S</a:t>
            </a:r>
            <a:r>
              <a:rPr lang="en-US" baseline="-25000" dirty="0" smtClean="0">
                <a:latin typeface="Times New Roman" pitchFamily="18" charset="0"/>
                <a:cs typeface="Times New Roman" pitchFamily="18" charset="0"/>
              </a:rPr>
              <a:t>i </a:t>
            </a:r>
            <a:r>
              <a:rPr lang="en-US" dirty="0" smtClean="0">
                <a:latin typeface="Times New Roman" pitchFamily="18" charset="0"/>
                <a:cs typeface="Times New Roman" pitchFamily="18" charset="0"/>
              </a:rPr>
              <a:t>keeps a queue, </a:t>
            </a:r>
            <a:r>
              <a:rPr lang="en-US" i="1" dirty="0" smtClean="0">
                <a:latin typeface="Times New Roman" pitchFamily="18" charset="0"/>
                <a:cs typeface="Times New Roman" pitchFamily="18" charset="0"/>
              </a:rPr>
              <a:t>request_ queue, </a:t>
            </a:r>
            <a:r>
              <a:rPr lang="en-US" dirty="0" smtClean="0">
                <a:latin typeface="Times New Roman" pitchFamily="18" charset="0"/>
                <a:cs typeface="Times New Roman" pitchFamily="18" charset="0"/>
              </a:rPr>
              <a:t>which contains mutual exclusion requests ordered by their timestamps.</a:t>
            </a:r>
          </a:p>
          <a:p>
            <a:pPr marL="365760" lvl="1" indent="-256032">
              <a:spcBef>
                <a:spcPts val="400"/>
              </a:spcBef>
              <a:buSzPct val="68000"/>
              <a:buFont typeface="Arial" pitchFamily="34" charset="0"/>
              <a:buChar char="•"/>
            </a:pPr>
            <a:r>
              <a:rPr lang="en-US" i="1" dirty="0" smtClean="0">
                <a:latin typeface="Times New Roman" pitchFamily="18" charset="0"/>
                <a:cs typeface="Times New Roman" pitchFamily="18" charset="0"/>
              </a:rPr>
              <a:t>Note: The algorithm is on next slide and its example 6.1 is on page126  of the text 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pPr algn="ctr"/>
            <a:r>
              <a:rPr lang="en-US" sz="4400" b="1" u="sng" dirty="0" smtClean="0">
                <a:latin typeface="Times New Roman" pitchFamily="18" charset="0"/>
                <a:cs typeface="Times New Roman" pitchFamily="18" charset="0"/>
              </a:rPr>
              <a:t/>
            </a:r>
            <a:br>
              <a:rPr lang="en-US" sz="4400" b="1" u="sng" dirty="0" smtClean="0">
                <a:latin typeface="Times New Roman" pitchFamily="18" charset="0"/>
                <a:cs typeface="Times New Roman" pitchFamily="18" charset="0"/>
              </a:rPr>
            </a:br>
            <a:r>
              <a:rPr lang="en-US" sz="4400" b="1" u="sng" dirty="0" smtClean="0">
                <a:latin typeface="Times New Roman" pitchFamily="18" charset="0"/>
                <a:cs typeface="Times New Roman" pitchFamily="18" charset="0"/>
              </a:rPr>
              <a:t> Absence of a Global Clock</a:t>
            </a:r>
            <a:endParaRPr lang="en-US" sz="4400" dirty="0"/>
          </a:p>
        </p:txBody>
      </p:sp>
      <p:sp>
        <p:nvSpPr>
          <p:cNvPr id="3" name="Content Placeholder 2"/>
          <p:cNvSpPr>
            <a:spLocks noGrp="1"/>
          </p:cNvSpPr>
          <p:nvPr>
            <p:ph idx="1"/>
          </p:nvPr>
        </p:nvSpPr>
        <p:spPr>
          <a:xfrm>
            <a:off x="533400" y="1600200"/>
            <a:ext cx="8229600" cy="4389120"/>
          </a:xfrm>
        </p:spPr>
        <p:txBody>
          <a:bodyPr>
            <a:normAutofit fontScale="92500" lnSpcReduction="10000"/>
          </a:bodyPr>
          <a:lstStyle/>
          <a:p>
            <a:pPr>
              <a:lnSpc>
                <a:spcPct val="80000"/>
              </a:lnSpc>
              <a:buFont typeface="Arial" pitchFamily="34" charset="0"/>
              <a:buChar char="•"/>
            </a:pPr>
            <a:r>
              <a:rPr lang="en-US" sz="2400" dirty="0" smtClean="0">
                <a:latin typeface="Times New Roman" pitchFamily="18" charset="0"/>
                <a:cs typeface="Times New Roman" pitchFamily="18" charset="0"/>
              </a:rPr>
              <a:t>There is no system-wide common clock in a DS</a:t>
            </a:r>
          </a:p>
          <a:p>
            <a:pPr>
              <a:lnSpc>
                <a:spcPct val="80000"/>
              </a:lnSpc>
              <a:buFont typeface="Arial" pitchFamily="34" charset="0"/>
              <a:buChar char="•"/>
            </a:pPr>
            <a:r>
              <a:rPr lang="en-US" sz="2400" dirty="0" smtClean="0">
                <a:latin typeface="Times New Roman" pitchFamily="18" charset="0"/>
                <a:cs typeface="Times New Roman" pitchFamily="18" charset="0"/>
              </a:rPr>
              <a:t>Solutions can be:</a:t>
            </a:r>
          </a:p>
          <a:p>
            <a:pPr lvl="1">
              <a:lnSpc>
                <a:spcPct val="80000"/>
              </a:lnSpc>
            </a:pPr>
            <a:r>
              <a:rPr lang="en-US" dirty="0" smtClean="0">
                <a:latin typeface="Times New Roman" pitchFamily="18" charset="0"/>
                <a:cs typeface="Times New Roman" pitchFamily="18" charset="0"/>
              </a:rPr>
              <a:t>Either having a global clock common to al the computers, or</a:t>
            </a:r>
          </a:p>
          <a:p>
            <a:pPr lvl="1">
              <a:lnSpc>
                <a:spcPct val="80000"/>
              </a:lnSpc>
            </a:pPr>
            <a:r>
              <a:rPr lang="en-US" dirty="0" smtClean="0">
                <a:latin typeface="Times New Roman" pitchFamily="18" charset="0"/>
                <a:cs typeface="Times New Roman" pitchFamily="18" charset="0"/>
              </a:rPr>
              <a:t>Having synchronized clocks, one at each computer</a:t>
            </a:r>
          </a:p>
          <a:p>
            <a:pPr>
              <a:lnSpc>
                <a:spcPct val="80000"/>
              </a:lnSpc>
              <a:buFont typeface="Arial" pitchFamily="34" charset="0"/>
              <a:buChar char="•"/>
            </a:pPr>
            <a:r>
              <a:rPr lang="en-US" sz="2400" dirty="0" smtClean="0">
                <a:latin typeface="Times New Roman" pitchFamily="18" charset="0"/>
                <a:cs typeface="Times New Roman" pitchFamily="18" charset="0"/>
              </a:rPr>
              <a:t>Both of the above solutions are impractical due to following reasons:</a:t>
            </a:r>
          </a:p>
          <a:p>
            <a:pPr lvl="1">
              <a:lnSpc>
                <a:spcPct val="80000"/>
              </a:lnSpc>
            </a:pPr>
            <a:r>
              <a:rPr lang="en-US" dirty="0" smtClean="0">
                <a:latin typeface="Times New Roman" pitchFamily="18" charset="0"/>
                <a:cs typeface="Times New Roman" pitchFamily="18" charset="0"/>
              </a:rPr>
              <a:t>If one global clock is provided in the DS:</a:t>
            </a:r>
          </a:p>
          <a:p>
            <a:pPr lvl="2">
              <a:lnSpc>
                <a:spcPct val="80000"/>
              </a:lnSpc>
            </a:pPr>
            <a:r>
              <a:rPr lang="en-US" sz="2000" dirty="0" smtClean="0">
                <a:latin typeface="Times New Roman" pitchFamily="18" charset="0"/>
                <a:cs typeface="Times New Roman" pitchFamily="18" charset="0"/>
              </a:rPr>
              <a:t>Two processes will observe a global clock value at different instants due to unpredictable delays</a:t>
            </a:r>
          </a:p>
          <a:p>
            <a:pPr lvl="2">
              <a:lnSpc>
                <a:spcPct val="80000"/>
              </a:lnSpc>
            </a:pPr>
            <a:r>
              <a:rPr lang="en-US" sz="2000" dirty="0" smtClean="0">
                <a:latin typeface="Times New Roman" pitchFamily="18" charset="0"/>
                <a:cs typeface="Times New Roman" pitchFamily="18" charset="0"/>
              </a:rPr>
              <a:t>So two processes will falsely perceive two different instants in physical time to be a  single instant in physical time</a:t>
            </a:r>
          </a:p>
          <a:p>
            <a:pPr lvl="1"/>
            <a:r>
              <a:rPr lang="en-US" dirty="0" smtClean="0">
                <a:latin typeface="Times New Roman" pitchFamily="18" charset="0"/>
                <a:cs typeface="Times New Roman" pitchFamily="18" charset="0"/>
              </a:rPr>
              <a:t>if the clocks of different systems are tried to synchronize:</a:t>
            </a:r>
          </a:p>
          <a:p>
            <a:pPr lvl="2"/>
            <a:r>
              <a:rPr lang="en-US" dirty="0" smtClean="0">
                <a:latin typeface="Times New Roman" pitchFamily="18" charset="0"/>
                <a:cs typeface="Times New Roman" pitchFamily="18" charset="0"/>
              </a:rPr>
              <a:t>These clocks can drift from the physical time and the drift rate may vary from clock to clock due to technological limitations</a:t>
            </a:r>
          </a:p>
          <a:p>
            <a:pPr lvl="2"/>
            <a:r>
              <a:rPr lang="en-US" dirty="0" smtClean="0">
                <a:latin typeface="Times New Roman" pitchFamily="18" charset="0"/>
                <a:cs typeface="Times New Roman" pitchFamily="18" charset="0"/>
              </a:rPr>
              <a:t>This may also end up with the same result</a:t>
            </a:r>
          </a:p>
          <a:p>
            <a:pPr lvl="2"/>
            <a:r>
              <a:rPr lang="en-US" dirty="0" smtClean="0">
                <a:latin typeface="Times New Roman" pitchFamily="18" charset="0"/>
                <a:cs typeface="Times New Roman" pitchFamily="18" charset="0"/>
              </a:rPr>
              <a:t>We cannot have a system of perfectly synchronized clocks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
            <a:ext cx="8610600" cy="6324600"/>
          </a:xfrm>
        </p:spPr>
        <p:txBody>
          <a:bodyPr>
            <a:noAutofit/>
          </a:bodyPr>
          <a:lstStyle/>
          <a:p>
            <a:pPr marL="609600" indent="-609600">
              <a:lnSpc>
                <a:spcPct val="80000"/>
              </a:lnSpc>
            </a:pPr>
            <a:r>
              <a:rPr lang="en-US" sz="2400" b="1" dirty="0" smtClean="0">
                <a:latin typeface="Times New Roman" pitchFamily="18" charset="0"/>
                <a:cs typeface="Times New Roman" pitchFamily="18" charset="0"/>
              </a:rPr>
              <a:t>Requesting the CS</a:t>
            </a:r>
          </a:p>
          <a:p>
            <a:pPr marL="990600" lvl="1" indent="-533400">
              <a:lnSpc>
                <a:spcPct val="80000"/>
              </a:lnSpc>
            </a:pPr>
            <a:r>
              <a:rPr lang="en-US" dirty="0" smtClean="0">
                <a:latin typeface="Times New Roman" pitchFamily="18" charset="0"/>
                <a:cs typeface="Times New Roman" pitchFamily="18" charset="0"/>
              </a:rPr>
              <a:t>When a site S</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wants to enter the CS, it sends a REQUEST(ts</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,i) message to all the sites in its request set R</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places the request on </a:t>
            </a:r>
            <a:r>
              <a:rPr lang="en-US" i="1" dirty="0" smtClean="0">
                <a:latin typeface="Times New Roman" pitchFamily="18" charset="0"/>
                <a:cs typeface="Times New Roman" pitchFamily="18" charset="0"/>
              </a:rPr>
              <a:t>request_queue</a:t>
            </a:r>
            <a:r>
              <a:rPr lang="en-US" i="1" baseline="-25000" dirty="0" smtClean="0">
                <a:latin typeface="Times New Roman" pitchFamily="18" charset="0"/>
                <a:cs typeface="Times New Roman" pitchFamily="18" charset="0"/>
              </a:rPr>
              <a:t>i,</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((ts</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i) is the timestamp of the request.)</a:t>
            </a:r>
          </a:p>
          <a:p>
            <a:pPr marL="990600" lvl="1" indent="-533400">
              <a:lnSpc>
                <a:spcPct val="80000"/>
              </a:lnSpc>
            </a:pPr>
            <a:r>
              <a:rPr lang="en-US" dirty="0" smtClean="0">
                <a:latin typeface="Times New Roman" pitchFamily="18" charset="0"/>
                <a:cs typeface="Times New Roman" pitchFamily="18" charset="0"/>
              </a:rPr>
              <a:t>When a site Sj receives the REQUEST (tsi,i) message from site Si, it returns a timestamped REPLY message to Si and places site Si’s request on </a:t>
            </a:r>
            <a:r>
              <a:rPr lang="en-US" i="1" dirty="0" err="1" smtClean="0">
                <a:latin typeface="Times New Roman" pitchFamily="18" charset="0"/>
                <a:cs typeface="Times New Roman" pitchFamily="18" charset="0"/>
              </a:rPr>
              <a:t>request_queuej</a:t>
            </a:r>
            <a:endParaRPr lang="en-US" i="1" dirty="0" smtClean="0">
              <a:latin typeface="Times New Roman" pitchFamily="18" charset="0"/>
              <a:cs typeface="Times New Roman" pitchFamily="18" charset="0"/>
            </a:endParaRPr>
          </a:p>
          <a:p>
            <a:pPr marL="609600" indent="-609600">
              <a:lnSpc>
                <a:spcPct val="80000"/>
              </a:lnSpc>
              <a:buFont typeface="Arial" pitchFamily="34" charset="0"/>
              <a:buChar char="•"/>
            </a:pPr>
            <a:r>
              <a:rPr lang="en-US" sz="2400" b="1" dirty="0" smtClean="0">
                <a:latin typeface="Times New Roman" pitchFamily="18" charset="0"/>
                <a:cs typeface="Times New Roman" pitchFamily="18" charset="0"/>
              </a:rPr>
              <a:t>Executing the CS</a:t>
            </a:r>
          </a:p>
          <a:p>
            <a:pPr marL="975360" lvl="1" indent="-609600">
              <a:lnSpc>
                <a:spcPct val="80000"/>
              </a:lnSpc>
              <a:buFont typeface="Arial" pitchFamily="34" charset="0"/>
              <a:buChar char="•"/>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Site Si enters the CS when the two following conditions hold:</a:t>
            </a:r>
          </a:p>
          <a:p>
            <a:pPr marL="990600" lvl="1" indent="-533400">
              <a:lnSpc>
                <a:spcPct val="80000"/>
              </a:lnSpc>
              <a:buFont typeface="Arial" pitchFamily="34" charset="0"/>
              <a:buChar char="•"/>
            </a:pPr>
            <a:r>
              <a:rPr lang="en-US" dirty="0" smtClean="0">
                <a:latin typeface="Times New Roman" pitchFamily="18" charset="0"/>
                <a:cs typeface="Times New Roman" pitchFamily="18" charset="0"/>
              </a:rPr>
              <a:t>L1: Si has received a message with timestamp larger than (tsi, i) from all other sites.</a:t>
            </a:r>
          </a:p>
          <a:p>
            <a:pPr marL="990600" lvl="1" indent="-533400">
              <a:lnSpc>
                <a:spcPct val="80000"/>
              </a:lnSpc>
              <a:buFont typeface="Arial" pitchFamily="34" charset="0"/>
              <a:buChar char="•"/>
            </a:pPr>
            <a:r>
              <a:rPr lang="en-US" dirty="0" smtClean="0">
                <a:latin typeface="Times New Roman" pitchFamily="18" charset="0"/>
                <a:cs typeface="Times New Roman" pitchFamily="18" charset="0"/>
              </a:rPr>
              <a:t>L2: Si’s request is at the top of request queue</a:t>
            </a:r>
          </a:p>
          <a:p>
            <a:pPr marL="609600" indent="-609600">
              <a:lnSpc>
                <a:spcPct val="80000"/>
              </a:lnSpc>
              <a:buFont typeface="Arial" pitchFamily="34" charset="0"/>
              <a:buChar char="•"/>
            </a:pPr>
            <a:r>
              <a:rPr lang="en-US" sz="2400" b="1" dirty="0" smtClean="0">
                <a:latin typeface="Times New Roman" pitchFamily="18" charset="0"/>
                <a:cs typeface="Times New Roman" pitchFamily="18" charset="0"/>
              </a:rPr>
              <a:t>Releasing the CS</a:t>
            </a:r>
          </a:p>
          <a:p>
            <a:pPr marL="990600" lvl="1" indent="-533400">
              <a:lnSpc>
                <a:spcPct val="80000"/>
              </a:lnSpc>
            </a:pPr>
            <a:r>
              <a:rPr lang="en-US" dirty="0" smtClean="0">
                <a:latin typeface="Times New Roman" pitchFamily="18" charset="0"/>
                <a:cs typeface="Times New Roman" pitchFamily="18" charset="0"/>
              </a:rPr>
              <a:t>Site Si, upon exiting the CS, removes its request from the top of its request queue and sends a timestamped RELEASE message to all the sites in its request set</a:t>
            </a:r>
          </a:p>
          <a:p>
            <a:pPr marL="990600" lvl="1" indent="-533400">
              <a:lnSpc>
                <a:spcPct val="80000"/>
              </a:lnSpc>
            </a:pPr>
            <a:r>
              <a:rPr lang="en-US" dirty="0" smtClean="0">
                <a:latin typeface="Times New Roman" pitchFamily="18" charset="0"/>
                <a:cs typeface="Times New Roman" pitchFamily="18" charset="0"/>
              </a:rPr>
              <a:t>When a site Sj receives a RELEASE message from site Si, it removes Si’s request from its request queue</a:t>
            </a:r>
          </a:p>
          <a:p>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5702491"/>
          </a:xfrm>
        </p:spPr>
        <p:txBody>
          <a:bodyPr>
            <a:normAutofit/>
          </a:bodyPr>
          <a:lstStyle/>
          <a:p>
            <a:pPr>
              <a:lnSpc>
                <a:spcPct val="90000"/>
              </a:lnSpc>
            </a:pPr>
            <a:endParaRPr lang="en-US" sz="2400" dirty="0" smtClean="0">
              <a:latin typeface="Times New Roman" pitchFamily="18" charset="0"/>
              <a:cs typeface="Times New Roman" pitchFamily="18" charset="0"/>
            </a:endParaRPr>
          </a:p>
          <a:p>
            <a:pPr>
              <a:lnSpc>
                <a:spcPct val="90000"/>
              </a:lnSpc>
            </a:pPr>
            <a:r>
              <a:rPr lang="en-US" sz="2400" b="1" dirty="0" smtClean="0">
                <a:latin typeface="Times New Roman" pitchFamily="18" charset="0"/>
                <a:cs typeface="Times New Roman" pitchFamily="18" charset="0"/>
              </a:rPr>
              <a:t>Correctness</a:t>
            </a:r>
          </a:p>
          <a:p>
            <a:pPr>
              <a:lnSpc>
                <a:spcPct val="90000"/>
              </a:lnSpc>
            </a:pPr>
            <a:r>
              <a:rPr lang="en-US" sz="2400" b="1" dirty="0" smtClean="0">
                <a:latin typeface="Times New Roman" pitchFamily="18" charset="0"/>
                <a:cs typeface="Times New Roman" pitchFamily="18" charset="0"/>
              </a:rPr>
              <a:t>Performance</a:t>
            </a:r>
          </a:p>
          <a:p>
            <a:pPr lvl="1">
              <a:lnSpc>
                <a:spcPct val="90000"/>
              </a:lnSpc>
            </a:pPr>
            <a:r>
              <a:rPr lang="en-US" dirty="0" smtClean="0">
                <a:latin typeface="Times New Roman" pitchFamily="18" charset="0"/>
                <a:cs typeface="Times New Roman" pitchFamily="18" charset="0"/>
              </a:rPr>
              <a:t>Requires 3(N-1) messages per CS invocation:</a:t>
            </a:r>
          </a:p>
          <a:p>
            <a:pPr lvl="1">
              <a:lnSpc>
                <a:spcPct val="90000"/>
              </a:lnSpc>
            </a:pPr>
            <a:r>
              <a:rPr lang="en-US" dirty="0" smtClean="0">
                <a:latin typeface="Times New Roman" pitchFamily="18" charset="0"/>
                <a:cs typeface="Times New Roman" pitchFamily="18" charset="0"/>
              </a:rPr>
              <a:t>(N-1) REQUEST, (N-1) REPLY, and (N-1) RELEASE messages, Synchronization delay is T</a:t>
            </a:r>
          </a:p>
          <a:p>
            <a:pPr>
              <a:lnSpc>
                <a:spcPct val="90000"/>
              </a:lnSpc>
            </a:pPr>
            <a:r>
              <a:rPr lang="en-US" sz="2400" b="1" dirty="0" smtClean="0">
                <a:latin typeface="Times New Roman" pitchFamily="18" charset="0"/>
                <a:cs typeface="Times New Roman" pitchFamily="18" charset="0"/>
              </a:rPr>
              <a:t>Optimization</a:t>
            </a:r>
          </a:p>
          <a:p>
            <a:pPr lvl="1">
              <a:lnSpc>
                <a:spcPct val="90000"/>
              </a:lnSpc>
            </a:pPr>
            <a:r>
              <a:rPr lang="en-US" dirty="0" smtClean="0">
                <a:latin typeface="Times New Roman" pitchFamily="18" charset="0"/>
                <a:cs typeface="Times New Roman" pitchFamily="18" charset="0"/>
              </a:rPr>
              <a:t>Can be optimized to require between 3(N-1) and 2(N-1) messages per CS execution by suppressing REPLY messages in certain cases</a:t>
            </a:r>
          </a:p>
          <a:p>
            <a:pPr lvl="2">
              <a:lnSpc>
                <a:spcPct val="90000"/>
              </a:lnSpc>
            </a:pPr>
            <a:r>
              <a:rPr lang="en-US" sz="2400" dirty="0" smtClean="0">
                <a:latin typeface="Times New Roman" pitchFamily="18" charset="0"/>
                <a:cs typeface="Times New Roman" pitchFamily="18" charset="0"/>
              </a:rPr>
              <a:t>E.g. suppose site Sj receives a REQUEST message from site Si after it has sent its own REQUEST messages with timestamp higher than the timestamp of site Si’s request</a:t>
            </a:r>
          </a:p>
          <a:p>
            <a:pPr lvl="2">
              <a:lnSpc>
                <a:spcPct val="90000"/>
              </a:lnSpc>
            </a:pPr>
            <a:r>
              <a:rPr lang="en-US" sz="2400" dirty="0" smtClean="0">
                <a:latin typeface="Times New Roman" pitchFamily="18" charset="0"/>
                <a:cs typeface="Times New Roman" pitchFamily="18" charset="0"/>
              </a:rPr>
              <a:t>In this case, site Sj need not send a REPLY message to site Si.</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sz="2800" dirty="0" err="1" smtClean="0">
                <a:latin typeface="Times New Roman" pitchFamily="18" charset="0"/>
                <a:cs typeface="Times New Roman" pitchFamily="18" charset="0"/>
              </a:rPr>
              <a:t>Lamport’s</a:t>
            </a:r>
            <a:r>
              <a:rPr lang="en-US" sz="2800" dirty="0" smtClean="0">
                <a:latin typeface="Times New Roman" pitchFamily="18" charset="0"/>
                <a:cs typeface="Times New Roman" pitchFamily="18" charset="0"/>
              </a:rPr>
              <a:t> algorithm</a:t>
            </a:r>
          </a:p>
          <a:p>
            <a:endParaRPr lang="en-US" dirty="0"/>
          </a:p>
        </p:txBody>
      </p:sp>
      <p:pic>
        <p:nvPicPr>
          <p:cNvPr id="4" name="Content Placeholder 6" descr="image1.png"/>
          <p:cNvPicPr>
            <a:picLocks noChangeAspect="1"/>
          </p:cNvPicPr>
          <p:nvPr/>
        </p:nvPicPr>
        <p:blipFill>
          <a:blip r:embed="rId2"/>
          <a:stretch>
            <a:fillRect/>
          </a:stretch>
        </p:blipFill>
        <p:spPr>
          <a:xfrm>
            <a:off x="579918" y="1371600"/>
            <a:ext cx="7954482" cy="4648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r>
              <a:rPr lang="en-US" sz="2800" dirty="0" err="1" smtClean="0">
                <a:latin typeface="Times New Roman" pitchFamily="18" charset="0"/>
                <a:cs typeface="Times New Roman" pitchFamily="18" charset="0"/>
              </a:rPr>
              <a:t>Lamport’s</a:t>
            </a:r>
            <a:r>
              <a:rPr lang="en-US" sz="2800" dirty="0" smtClean="0">
                <a:latin typeface="Times New Roman" pitchFamily="18" charset="0"/>
                <a:cs typeface="Times New Roman" pitchFamily="18" charset="0"/>
              </a:rPr>
              <a:t> algorithm ….</a:t>
            </a:r>
          </a:p>
          <a:p>
            <a:endParaRPr lang="en-US" sz="2800" dirty="0">
              <a:latin typeface="Times New Roman" pitchFamily="18" charset="0"/>
              <a:cs typeface="Times New Roman" pitchFamily="18" charset="0"/>
            </a:endParaRPr>
          </a:p>
        </p:txBody>
      </p:sp>
      <p:pic>
        <p:nvPicPr>
          <p:cNvPr id="4" name="Content Placeholder 3" descr="image2.png"/>
          <p:cNvPicPr>
            <a:picLocks noChangeAspect="1"/>
          </p:cNvPicPr>
          <p:nvPr/>
        </p:nvPicPr>
        <p:blipFill>
          <a:blip r:embed="rId2"/>
          <a:stretch>
            <a:fillRect/>
          </a:stretch>
        </p:blipFill>
        <p:spPr>
          <a:xfrm>
            <a:off x="533400" y="1447800"/>
            <a:ext cx="7924800" cy="480059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sz="2800" dirty="0" err="1" smtClean="0">
                <a:latin typeface="Times New Roman" pitchFamily="18" charset="0"/>
                <a:cs typeface="Times New Roman" pitchFamily="18" charset="0"/>
              </a:rPr>
              <a:t>Lamport’s</a:t>
            </a:r>
            <a:r>
              <a:rPr lang="en-US" sz="2800" dirty="0" smtClean="0">
                <a:latin typeface="Times New Roman" pitchFamily="18" charset="0"/>
                <a:cs typeface="Times New Roman" pitchFamily="18" charset="0"/>
              </a:rPr>
              <a:t> algorithm….</a:t>
            </a:r>
          </a:p>
          <a:p>
            <a:endParaRPr lang="en-US" dirty="0"/>
          </a:p>
        </p:txBody>
      </p:sp>
      <p:pic>
        <p:nvPicPr>
          <p:cNvPr id="4" name="Content Placeholder 3" descr="image3.png"/>
          <p:cNvPicPr>
            <a:picLocks noChangeAspect="1"/>
          </p:cNvPicPr>
          <p:nvPr/>
        </p:nvPicPr>
        <p:blipFill>
          <a:blip r:embed="rId2"/>
          <a:stretch>
            <a:fillRect/>
          </a:stretch>
        </p:blipFill>
        <p:spPr>
          <a:xfrm>
            <a:off x="457200" y="1600200"/>
            <a:ext cx="8153399" cy="46482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r>
              <a:rPr lang="en-US" sz="2800" dirty="0" err="1" smtClean="0">
                <a:latin typeface="Times New Roman" pitchFamily="18" charset="0"/>
                <a:cs typeface="Times New Roman" pitchFamily="18" charset="0"/>
              </a:rPr>
              <a:t>Lamport’s</a:t>
            </a:r>
            <a:r>
              <a:rPr lang="en-US" sz="2800" dirty="0" smtClean="0">
                <a:latin typeface="Times New Roman" pitchFamily="18" charset="0"/>
                <a:cs typeface="Times New Roman" pitchFamily="18" charset="0"/>
              </a:rPr>
              <a:t> algorithm…</a:t>
            </a:r>
          </a:p>
          <a:p>
            <a:endParaRPr lang="en-US" sz="2800" dirty="0">
              <a:latin typeface="Times New Roman" pitchFamily="18" charset="0"/>
              <a:cs typeface="Times New Roman" pitchFamily="18" charset="0"/>
            </a:endParaRPr>
          </a:p>
        </p:txBody>
      </p:sp>
      <p:pic>
        <p:nvPicPr>
          <p:cNvPr id="4" name="Content Placeholder 3" descr="image4.png"/>
          <p:cNvPicPr>
            <a:picLocks noChangeAspect="1"/>
          </p:cNvPicPr>
          <p:nvPr/>
        </p:nvPicPr>
        <p:blipFill>
          <a:blip r:embed="rId2"/>
          <a:stretch>
            <a:fillRect/>
          </a:stretch>
        </p:blipFill>
        <p:spPr>
          <a:xfrm>
            <a:off x="457200" y="1447800"/>
            <a:ext cx="8229600" cy="4953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sz="4000" dirty="0" smtClean="0"/>
              <a:t>THE RICART-AGRAWALA ALGORITHM basics</a:t>
            </a:r>
            <a:endParaRPr lang="en-US" sz="4000" dirty="0"/>
          </a:p>
        </p:txBody>
      </p:sp>
      <p:sp>
        <p:nvSpPr>
          <p:cNvPr id="3" name="Content Placeholder 2"/>
          <p:cNvSpPr>
            <a:spLocks noGrp="1"/>
          </p:cNvSpPr>
          <p:nvPr>
            <p:ph idx="1"/>
          </p:nvPr>
        </p:nvSpPr>
        <p:spPr/>
        <p:txBody>
          <a:bodyPr/>
          <a:lstStyle/>
          <a:p>
            <a:r>
              <a:rPr lang="en-US" dirty="0" smtClean="0"/>
              <a:t>Note: </a:t>
            </a:r>
            <a:r>
              <a:rPr lang="en-US" dirty="0" smtClean="0"/>
              <a:t>The </a:t>
            </a:r>
            <a:r>
              <a:rPr lang="en-US" dirty="0" smtClean="0"/>
              <a:t>same algorithm is given on page number 605 of William Stalling.</a:t>
            </a:r>
          </a:p>
          <a:p>
            <a:r>
              <a:rPr lang="en-US" dirty="0" smtClean="0"/>
              <a:t>The </a:t>
            </a:r>
            <a:r>
              <a:rPr lang="en-US" dirty="0" err="1" smtClean="0"/>
              <a:t>Ricart</a:t>
            </a:r>
            <a:r>
              <a:rPr lang="en-US" dirty="0" smtClean="0"/>
              <a:t> </a:t>
            </a:r>
            <a:r>
              <a:rPr lang="en-US" dirty="0" err="1" smtClean="0"/>
              <a:t>Agrawala</a:t>
            </a:r>
            <a:r>
              <a:rPr lang="en-US" dirty="0" smtClean="0"/>
              <a:t> algorithm is an optimization of </a:t>
            </a:r>
            <a:r>
              <a:rPr lang="en-US" dirty="0" err="1" smtClean="0"/>
              <a:t>Lamport’s</a:t>
            </a:r>
            <a:r>
              <a:rPr lang="en-US" dirty="0" smtClean="0"/>
              <a:t> algorithm that dispenses with RELEASE messages by cleverly merging them with the REPLY messages.</a:t>
            </a:r>
          </a:p>
          <a:p>
            <a:r>
              <a:rPr lang="en-US" dirty="0" smtClean="0"/>
              <a:t>Algorithm and its example are given on page number 128 and 129 respectively.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t>THE RICART-AGRAWALA ALGORITHM </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The algorithm</a:t>
            </a:r>
          </a:p>
          <a:p>
            <a:r>
              <a:rPr lang="en-US" dirty="0" smtClean="0"/>
              <a:t>Requesting the critical section (CS)</a:t>
            </a:r>
          </a:p>
          <a:p>
            <a:pPr lvl="1"/>
            <a:r>
              <a:rPr lang="en-US" dirty="0" smtClean="0"/>
              <a:t>When a site  Si wants to enter the CS, it sends the time stamped REQUEST  message to all sites</a:t>
            </a:r>
          </a:p>
          <a:p>
            <a:pPr lvl="1"/>
            <a:r>
              <a:rPr lang="en-US" dirty="0" smtClean="0"/>
              <a:t>When a site </a:t>
            </a:r>
            <a:r>
              <a:rPr lang="en-US" dirty="0" err="1" smtClean="0"/>
              <a:t>Sj</a:t>
            </a:r>
            <a:r>
              <a:rPr lang="en-US" dirty="0" smtClean="0"/>
              <a:t> receives a REQUEST message from the site Si, If </a:t>
            </a:r>
            <a:r>
              <a:rPr lang="en-US" dirty="0" err="1" smtClean="0"/>
              <a:t>Sj</a:t>
            </a:r>
            <a:r>
              <a:rPr lang="en-US" dirty="0" smtClean="0"/>
              <a:t> is currently in its critical section, it defer sending a reply message to site Si</a:t>
            </a:r>
          </a:p>
          <a:p>
            <a:r>
              <a:rPr lang="en-US" dirty="0" smtClean="0"/>
              <a:t>Executing the CS</a:t>
            </a:r>
          </a:p>
          <a:p>
            <a:pPr lvl="1"/>
            <a:r>
              <a:rPr lang="en-US" dirty="0" smtClean="0"/>
              <a:t>Site Si enters the CS after it has received REPLY messages from all the sites </a:t>
            </a:r>
          </a:p>
          <a:p>
            <a:r>
              <a:rPr lang="en-US" dirty="0" smtClean="0"/>
              <a:t>Releasing the CS</a:t>
            </a:r>
          </a:p>
          <a:p>
            <a:pPr lvl="1"/>
            <a:r>
              <a:rPr lang="en-US" dirty="0" smtClean="0"/>
              <a:t>When the site Si exits the CS, it sends REPLY messages to all the deferred requests.</a:t>
            </a:r>
          </a:p>
          <a:p>
            <a:pPr lvl="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324600"/>
          </a:xfrm>
        </p:spPr>
        <p:txBody>
          <a:bodyPr>
            <a:normAutofit/>
          </a:bodyPr>
          <a:lstStyle/>
          <a:p>
            <a:pPr>
              <a:buFont typeface="Arial" pitchFamily="34" charset="0"/>
              <a:buChar char="•"/>
            </a:pPr>
            <a:r>
              <a:rPr lang="en-US" sz="2800" b="1" u="sng" dirty="0" smtClean="0">
                <a:latin typeface="Times New Roman" pitchFamily="18" charset="0"/>
                <a:cs typeface="Times New Roman" pitchFamily="18" charset="0"/>
              </a:rPr>
              <a:t>A generalized Non-token based Algorithm</a:t>
            </a:r>
          </a:p>
          <a:p>
            <a:pPr>
              <a:lnSpc>
                <a:spcPct val="80000"/>
              </a:lnSpc>
              <a:buFont typeface="Arial" pitchFamily="34" charset="0"/>
              <a:buChar char="•"/>
            </a:pPr>
            <a:r>
              <a:rPr lang="en-US" sz="2400" dirty="0" smtClean="0">
                <a:latin typeface="Times New Roman" pitchFamily="18" charset="0"/>
                <a:cs typeface="Times New Roman" pitchFamily="18" charset="0"/>
              </a:rPr>
              <a:t>A generalized non-token-based mutual exclusion algorithm for distributed systems includes all the existing non-token-based mutual exclusion algorithms as special cases. </a:t>
            </a:r>
          </a:p>
          <a:p>
            <a:pPr>
              <a:lnSpc>
                <a:spcPct val="80000"/>
              </a:lnSpc>
              <a:buFont typeface="Arial" pitchFamily="34" charset="0"/>
              <a:buChar char="•"/>
            </a:pPr>
            <a:r>
              <a:rPr lang="en-US" sz="2400" dirty="0" smtClean="0">
                <a:latin typeface="Times New Roman" pitchFamily="18" charset="0"/>
                <a:cs typeface="Times New Roman" pitchFamily="18" charset="0"/>
              </a:rPr>
              <a:t>The concept of information structure forms the basis for unifying different non-token-based mutual exclusion algorithms. </a:t>
            </a:r>
          </a:p>
          <a:p>
            <a:pPr>
              <a:lnSpc>
                <a:spcPct val="80000"/>
              </a:lnSpc>
              <a:buFont typeface="Arial" pitchFamily="34" charset="0"/>
              <a:buChar char="•"/>
            </a:pPr>
            <a:r>
              <a:rPr lang="en-US" sz="2400" dirty="0" smtClean="0">
                <a:latin typeface="Times New Roman" pitchFamily="18" charset="0"/>
                <a:cs typeface="Times New Roman" pitchFamily="18" charset="0"/>
              </a:rPr>
              <a:t>The information structure of a mutual exclusion algorithm defines the data structure needed at a site to record the status of other sites.</a:t>
            </a:r>
          </a:p>
          <a:p>
            <a:pPr>
              <a:lnSpc>
                <a:spcPct val="80000"/>
              </a:lnSpc>
              <a:buFont typeface="Arial" pitchFamily="34" charset="0"/>
              <a:buChar char="•"/>
            </a:pPr>
            <a:r>
              <a:rPr lang="en-US" sz="2400" dirty="0" smtClean="0">
                <a:latin typeface="Times New Roman" pitchFamily="18" charset="0"/>
                <a:cs typeface="Times New Roman" pitchFamily="18" charset="0"/>
              </a:rPr>
              <a:t>The information kept in the information structure is used by a site in making decisions (i.e., from which sites to request permission) when invoking mutual exclusion.</a:t>
            </a:r>
          </a:p>
          <a:p>
            <a:pPr>
              <a:lnSpc>
                <a:spcPct val="80000"/>
              </a:lnSpc>
              <a:buFont typeface="Arial" pitchFamily="34" charset="0"/>
              <a:buChar char="•"/>
            </a:pPr>
            <a:r>
              <a:rPr lang="en-US" sz="2400" dirty="0" smtClean="0">
                <a:latin typeface="Times New Roman" pitchFamily="18" charset="0"/>
                <a:cs typeface="Times New Roman" pitchFamily="18" charset="0"/>
              </a:rPr>
              <a:t>The information structures at a site </a:t>
            </a:r>
            <a:r>
              <a:rPr lang="en-US" sz="2400" i="1"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i consists of the following three sets:</a:t>
            </a:r>
          </a:p>
          <a:p>
            <a:pPr lvl="1">
              <a:lnSpc>
                <a:spcPct val="80000"/>
              </a:lnSpc>
              <a:buFont typeface="Arial" pitchFamily="34" charset="0"/>
              <a:buChar char="•"/>
            </a:pPr>
            <a:r>
              <a:rPr lang="en-US" dirty="0" smtClean="0">
                <a:latin typeface="Times New Roman" pitchFamily="18" charset="0"/>
                <a:cs typeface="Times New Roman" pitchFamily="18" charset="0"/>
              </a:rPr>
              <a:t> a request set </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i, </a:t>
            </a:r>
          </a:p>
          <a:p>
            <a:pPr lvl="1">
              <a:lnSpc>
                <a:spcPct val="80000"/>
              </a:lnSpc>
              <a:buFont typeface="Arial" pitchFamily="34" charset="0"/>
              <a:buChar char="•"/>
            </a:pPr>
            <a:r>
              <a:rPr lang="en-US" dirty="0" smtClean="0">
                <a:latin typeface="Times New Roman" pitchFamily="18" charset="0"/>
                <a:cs typeface="Times New Roman" pitchFamily="18" charset="0"/>
              </a:rPr>
              <a:t>an inform set </a:t>
            </a:r>
            <a:r>
              <a:rPr lang="en-US" i="1"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i, and </a:t>
            </a:r>
          </a:p>
          <a:p>
            <a:pPr lvl="1">
              <a:lnSpc>
                <a:spcPct val="80000"/>
              </a:lnSpc>
              <a:buFont typeface="Arial" pitchFamily="34" charset="0"/>
              <a:buChar char="•"/>
            </a:pPr>
            <a:r>
              <a:rPr lang="en-US" dirty="0" smtClean="0">
                <a:latin typeface="Times New Roman" pitchFamily="18" charset="0"/>
                <a:cs typeface="Times New Roman" pitchFamily="18" charset="0"/>
              </a:rPr>
              <a:t>a status set </a:t>
            </a:r>
            <a:r>
              <a:rPr lang="en-US" i="1" dirty="0" smtClean="0">
                <a:latin typeface="Times New Roman" pitchFamily="18" charset="0"/>
                <a:cs typeface="Times New Roman" pitchFamily="18" charset="0"/>
              </a:rPr>
              <a:t>St</a:t>
            </a:r>
            <a:r>
              <a:rPr lang="en-US" dirty="0" smtClean="0">
                <a:latin typeface="Times New Roman" pitchFamily="18" charset="0"/>
                <a:cs typeface="Times New Roman" pitchFamily="18" charset="0"/>
              </a:rPr>
              <a:t>i. </a:t>
            </a:r>
          </a:p>
          <a:p>
            <a:pPr>
              <a:lnSpc>
                <a:spcPct val="80000"/>
              </a:lnSpc>
              <a:buFont typeface="Arial" pitchFamily="34" charset="0"/>
              <a:buChar char="•"/>
            </a:pPr>
            <a:r>
              <a:rPr lang="en-US" sz="2400" dirty="0" smtClean="0">
                <a:latin typeface="Times New Roman" pitchFamily="18" charset="0"/>
                <a:cs typeface="Times New Roman" pitchFamily="18" charset="0"/>
              </a:rPr>
              <a:t>A site also maintains a variable CSSTAT, which indicates the site's knowledge of the status of the CS.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534400" cy="5778691"/>
          </a:xfrm>
        </p:spPr>
        <p:txBody>
          <a:bodyPr>
            <a:normAutofit/>
          </a:bodyPr>
          <a:lstStyle/>
          <a:p>
            <a:pPr>
              <a:lnSpc>
                <a:spcPct val="80000"/>
              </a:lnSpc>
            </a:pPr>
            <a:endParaRPr lang="en-US" sz="2400" dirty="0" smtClean="0">
              <a:latin typeface="Times New Roman" pitchFamily="18" charset="0"/>
              <a:cs typeface="Times New Roman" pitchFamily="18" charset="0"/>
            </a:endParaRPr>
          </a:p>
          <a:p>
            <a:pPr>
              <a:lnSpc>
                <a:spcPct val="80000"/>
              </a:lnSpc>
            </a:pPr>
            <a:endParaRPr lang="en-US" sz="2400" dirty="0" smtClean="0">
              <a:latin typeface="Times New Roman" pitchFamily="18" charset="0"/>
              <a:cs typeface="Times New Roman" pitchFamily="18" charset="0"/>
            </a:endParaRPr>
          </a:p>
          <a:p>
            <a:pPr>
              <a:lnSpc>
                <a:spcPct val="80000"/>
              </a:lnSpc>
            </a:pPr>
            <a:r>
              <a:rPr lang="en-US" sz="2400" dirty="0" smtClean="0">
                <a:latin typeface="Times New Roman" pitchFamily="18" charset="0"/>
                <a:cs typeface="Times New Roman" pitchFamily="18" charset="0"/>
              </a:rPr>
              <a:t>In the generalised algorithm, each request for a CS is assigned a timestamp that is maintained according to Lamport's scheme. </a:t>
            </a:r>
          </a:p>
          <a:p>
            <a:pPr>
              <a:lnSpc>
                <a:spcPct val="80000"/>
              </a:lnSpc>
            </a:pPr>
            <a:r>
              <a:rPr lang="en-US" sz="2400" dirty="0" smtClean="0">
                <a:latin typeface="Times New Roman" pitchFamily="18" charset="0"/>
                <a:cs typeface="Times New Roman" pitchFamily="18" charset="0"/>
              </a:rPr>
              <a:t>Timestamps are used to priorities requests in case of conflict. </a:t>
            </a:r>
          </a:p>
          <a:p>
            <a:pPr lvl="1">
              <a:lnSpc>
                <a:spcPct val="80000"/>
              </a:lnSpc>
            </a:pPr>
            <a:r>
              <a:rPr lang="en-US" b="1" dirty="0" smtClean="0">
                <a:latin typeface="Times New Roman" pitchFamily="18" charset="0"/>
                <a:cs typeface="Times New Roman" pitchFamily="18" charset="0"/>
              </a:rPr>
              <a:t>Requesting the critical section.</a:t>
            </a:r>
            <a:r>
              <a:rPr lang="en-US" dirty="0" smtClean="0">
                <a:latin typeface="Times New Roman" pitchFamily="18" charset="0"/>
                <a:cs typeface="Times New Roman" pitchFamily="18" charset="0"/>
              </a:rPr>
              <a:t> </a:t>
            </a:r>
          </a:p>
          <a:p>
            <a:pPr lvl="2">
              <a:lnSpc>
                <a:spcPct val="80000"/>
              </a:lnSpc>
            </a:pPr>
            <a:r>
              <a:rPr lang="en-US" sz="2400" dirty="0" smtClean="0">
                <a:latin typeface="Times New Roman" pitchFamily="18" charset="0"/>
                <a:cs typeface="Times New Roman" pitchFamily="18" charset="0"/>
              </a:rPr>
              <a:t>1. To execute CS, a site sends time stamped REQUEST messages to all the sites in its request set. </a:t>
            </a:r>
          </a:p>
          <a:p>
            <a:pPr lvl="2">
              <a:lnSpc>
                <a:spcPct val="80000"/>
              </a:lnSpc>
            </a:pPr>
            <a:r>
              <a:rPr lang="en-US" sz="2400" dirty="0" smtClean="0">
                <a:latin typeface="Times New Roman" pitchFamily="18" charset="0"/>
                <a:cs typeface="Times New Roman" pitchFamily="18" charset="0"/>
              </a:rPr>
              <a:t>2. On the receipt of a REQUEST message, a site Si takes the following actions: </a:t>
            </a:r>
          </a:p>
          <a:p>
            <a:pPr lvl="3">
              <a:lnSpc>
                <a:spcPct val="80000"/>
              </a:lnSpc>
            </a:pPr>
            <a:r>
              <a:rPr lang="en-US" sz="2400" dirty="0" smtClean="0">
                <a:latin typeface="Times New Roman" pitchFamily="18" charset="0"/>
                <a:cs typeface="Times New Roman" pitchFamily="18" charset="0"/>
              </a:rPr>
              <a:t>It places the request in its queue (which is ordered by timestamps). </a:t>
            </a:r>
          </a:p>
          <a:p>
            <a:pPr lvl="3">
              <a:lnSpc>
                <a:spcPct val="80000"/>
              </a:lnSpc>
            </a:pPr>
            <a:r>
              <a:rPr lang="en-US" sz="2400" dirty="0" smtClean="0">
                <a:latin typeface="Times New Roman" pitchFamily="18" charset="0"/>
                <a:cs typeface="Times New Roman" pitchFamily="18" charset="0"/>
              </a:rPr>
              <a:t>If CSSTAT indicates that the CS is free, then it sends a GRANT message to the site at the top of the queue and removes its entry from the queue. </a:t>
            </a:r>
          </a:p>
          <a:p>
            <a:pPr lvl="3">
              <a:lnSpc>
                <a:spcPct val="80000"/>
              </a:lnSpc>
            </a:pPr>
            <a:r>
              <a:rPr lang="en-US" sz="2400" dirty="0" smtClean="0">
                <a:latin typeface="Times New Roman" pitchFamily="18" charset="0"/>
                <a:cs typeface="Times New Roman" pitchFamily="18" charset="0"/>
              </a:rPr>
              <a:t>If the recipient of the GRANT message is in Sti, then CSSTAT is set to indicate that the site is in CS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u="sng" dirty="0" smtClean="0">
                <a:latin typeface="Times New Roman" pitchFamily="18" charset="0"/>
                <a:cs typeface="Times New Roman" pitchFamily="18" charset="0"/>
              </a:rPr>
              <a:t/>
            </a:r>
            <a:br>
              <a:rPr lang="en-US" sz="5400" b="1" u="sng" dirty="0" smtClean="0">
                <a:latin typeface="Times New Roman" pitchFamily="18" charset="0"/>
                <a:cs typeface="Times New Roman" pitchFamily="18" charset="0"/>
              </a:rPr>
            </a:br>
            <a:r>
              <a:rPr lang="en-US" sz="4400" b="1" dirty="0" smtClean="0">
                <a:latin typeface="Times New Roman" pitchFamily="18" charset="0"/>
                <a:cs typeface="Times New Roman" pitchFamily="18" charset="0"/>
              </a:rPr>
              <a:t>Impact of the absence of global time</a:t>
            </a:r>
            <a:endParaRPr lang="en-US" sz="4400" dirty="0"/>
          </a:p>
        </p:txBody>
      </p:sp>
      <p:sp>
        <p:nvSpPr>
          <p:cNvPr id="3" name="Content Placeholder 2"/>
          <p:cNvSpPr>
            <a:spLocks noGrp="1"/>
          </p:cNvSpPr>
          <p:nvPr>
            <p:ph idx="1"/>
          </p:nvPr>
        </p:nvSpPr>
        <p:spPr/>
        <p:txBody>
          <a:bodyPr/>
          <a:lstStyle/>
          <a:p>
            <a:pPr>
              <a:lnSpc>
                <a:spcPct val="80000"/>
              </a:lnSpc>
              <a:buFont typeface="Arial" pitchFamily="34" charset="0"/>
              <a:buChar char="•"/>
            </a:pPr>
            <a:r>
              <a:rPr lang="en-US" sz="2400" dirty="0" smtClean="0">
                <a:latin typeface="Times New Roman" pitchFamily="18" charset="0"/>
                <a:cs typeface="Times New Roman" pitchFamily="18" charset="0"/>
              </a:rPr>
              <a:t>Temporal ordering of events is integral to the design and development of DS</a:t>
            </a:r>
          </a:p>
          <a:p>
            <a:pPr>
              <a:lnSpc>
                <a:spcPct val="80000"/>
              </a:lnSpc>
              <a:buFont typeface="Arial" pitchFamily="34" charset="0"/>
              <a:buChar char="•"/>
            </a:pPr>
            <a:r>
              <a:rPr lang="en-US" sz="2400" dirty="0" smtClean="0">
                <a:latin typeface="Times New Roman" pitchFamily="18" charset="0"/>
                <a:cs typeface="Times New Roman" pitchFamily="18" charset="0"/>
              </a:rPr>
              <a:t>E.g. </a:t>
            </a:r>
          </a:p>
          <a:p>
            <a:pPr lvl="1">
              <a:lnSpc>
                <a:spcPct val="80000"/>
              </a:lnSpc>
            </a:pPr>
            <a:r>
              <a:rPr lang="en-US" dirty="0" smtClean="0">
                <a:latin typeface="Times New Roman" pitchFamily="18" charset="0"/>
                <a:cs typeface="Times New Roman" pitchFamily="18" charset="0"/>
              </a:rPr>
              <a:t>an OS is responsible for scheduling processes</a:t>
            </a:r>
          </a:p>
          <a:p>
            <a:pPr lvl="1">
              <a:lnSpc>
                <a:spcPct val="80000"/>
              </a:lnSpc>
            </a:pPr>
            <a:r>
              <a:rPr lang="en-US" dirty="0" smtClean="0">
                <a:latin typeface="Times New Roman" pitchFamily="18" charset="0"/>
                <a:cs typeface="Times New Roman" pitchFamily="18" charset="0"/>
              </a:rPr>
              <a:t>A basic criterion used in scheduling is the temporal order in which requests to execute processes arrive</a:t>
            </a:r>
          </a:p>
          <a:p>
            <a:pPr lvl="1">
              <a:lnSpc>
                <a:spcPct val="80000"/>
              </a:lnSpc>
            </a:pPr>
            <a:r>
              <a:rPr lang="en-US" dirty="0" smtClean="0">
                <a:latin typeface="Times New Roman" pitchFamily="18" charset="0"/>
                <a:cs typeface="Times New Roman" pitchFamily="18" charset="0"/>
              </a:rPr>
              <a:t>Due to the absence of the global time, it is difficult to reason about the temporal order of events in a DS</a:t>
            </a:r>
          </a:p>
          <a:p>
            <a:pPr lvl="1">
              <a:lnSpc>
                <a:spcPct val="80000"/>
              </a:lnSpc>
            </a:pPr>
            <a:r>
              <a:rPr lang="en-US" dirty="0" smtClean="0">
                <a:latin typeface="Times New Roman" pitchFamily="18" charset="0"/>
                <a:cs typeface="Times New Roman" pitchFamily="18" charset="0"/>
              </a:rPr>
              <a:t>Hence, algorithms for DS are more difficult to design and debug</a:t>
            </a:r>
          </a:p>
          <a:p>
            <a:pPr lvl="1">
              <a:lnSpc>
                <a:spcPct val="80000"/>
              </a:lnSpc>
            </a:pPr>
            <a:r>
              <a:rPr lang="en-US" dirty="0" smtClean="0">
                <a:latin typeface="Times New Roman" pitchFamily="18" charset="0"/>
                <a:cs typeface="Times New Roman" pitchFamily="18" charset="0"/>
              </a:rPr>
              <a:t>Also, the up-to-date state of the system is harder to collect</a:t>
            </a:r>
          </a:p>
          <a:p>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
            <a:ext cx="8534400" cy="5943600"/>
          </a:xfrm>
        </p:spPr>
        <p:txBody>
          <a:bodyPr>
            <a:normAutofit/>
          </a:bodyPr>
          <a:lstStyle/>
          <a:p>
            <a:pPr lvl="1">
              <a:lnSpc>
                <a:spcPct val="90000"/>
              </a:lnSpc>
            </a:pPr>
            <a:endParaRPr lang="en-US" sz="2400" dirty="0" smtClean="0"/>
          </a:p>
          <a:p>
            <a:pPr lvl="1">
              <a:lnSpc>
                <a:spcPct val="90000"/>
              </a:lnSpc>
            </a:pPr>
            <a:r>
              <a:rPr lang="en-US" b="1" dirty="0" smtClean="0">
                <a:latin typeface="Times New Roman" pitchFamily="18" charset="0"/>
                <a:cs typeface="Times New Roman" pitchFamily="18" charset="0"/>
              </a:rPr>
              <a:t>Executing the critical section. </a:t>
            </a:r>
          </a:p>
          <a:p>
            <a:pPr lvl="2">
              <a:lnSpc>
                <a:spcPct val="90000"/>
              </a:lnSpc>
            </a:pPr>
            <a:r>
              <a:rPr lang="en-US" sz="2400" dirty="0" smtClean="0">
                <a:latin typeface="Times New Roman" pitchFamily="18" charset="0"/>
                <a:cs typeface="Times New Roman" pitchFamily="18" charset="0"/>
              </a:rPr>
              <a:t>A site executes the CS only after it has received a GRANT message from all the sites in its request set. </a:t>
            </a:r>
          </a:p>
          <a:p>
            <a:pPr lvl="1">
              <a:lnSpc>
                <a:spcPct val="90000"/>
              </a:lnSpc>
            </a:pPr>
            <a:r>
              <a:rPr lang="en-US" b="1" dirty="0" smtClean="0">
                <a:latin typeface="Times New Roman" pitchFamily="18" charset="0"/>
                <a:cs typeface="Times New Roman" pitchFamily="18" charset="0"/>
              </a:rPr>
              <a:t>Releasing the critical section.</a:t>
            </a:r>
          </a:p>
          <a:p>
            <a:pPr lvl="2">
              <a:lnSpc>
                <a:spcPct val="90000"/>
              </a:lnSpc>
            </a:pPr>
            <a:r>
              <a:rPr lang="en-US" sz="2400" dirty="0" smtClean="0">
                <a:latin typeface="Times New Roman" pitchFamily="18" charset="0"/>
                <a:cs typeface="Times New Roman" pitchFamily="18" charset="0"/>
              </a:rPr>
              <a:t> On exiting the CS, the site sends a RELEASE message to every site in its inform set. On receiving a RELEASE message, a site Si takes the following actions: </a:t>
            </a:r>
          </a:p>
          <a:p>
            <a:pPr lvl="3">
              <a:lnSpc>
                <a:spcPct val="90000"/>
              </a:lnSpc>
            </a:pPr>
            <a:r>
              <a:rPr lang="en-US" sz="2400" dirty="0" smtClean="0">
                <a:latin typeface="Times New Roman" pitchFamily="18" charset="0"/>
                <a:cs typeface="Times New Roman" pitchFamily="18" charset="0"/>
              </a:rPr>
              <a:t>CSSTAT is set to free. </a:t>
            </a:r>
          </a:p>
          <a:p>
            <a:pPr lvl="3">
              <a:lnSpc>
                <a:spcPct val="90000"/>
              </a:lnSpc>
            </a:pPr>
            <a:r>
              <a:rPr lang="en-US" sz="2400" dirty="0" smtClean="0">
                <a:latin typeface="Times New Roman" pitchFamily="18" charset="0"/>
                <a:cs typeface="Times New Roman" pitchFamily="18" charset="0"/>
              </a:rPr>
              <a:t>If its queue is nonempty, then it sends a GRANT message to the site at the top of the queue and removes its entry from the queue. If the recipient of the GRANT message is in Sti, then CSSTAT is set to indicate that the site is in the CS. </a:t>
            </a:r>
          </a:p>
          <a:p>
            <a:pPr lvl="3">
              <a:lnSpc>
                <a:spcPct val="90000"/>
              </a:lnSpc>
            </a:pPr>
            <a:r>
              <a:rPr lang="en-US" sz="2400" dirty="0" smtClean="0">
                <a:latin typeface="Times New Roman" pitchFamily="18" charset="0"/>
                <a:cs typeface="Times New Roman" pitchFamily="18" charset="0"/>
              </a:rPr>
              <a:t>The previous action is repeated until CSSTAT indicates that a site is in the CS or its queue becomes empty</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Token based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unique </a:t>
            </a:r>
            <a:r>
              <a:rPr lang="en-US" u="sng" dirty="0" smtClean="0"/>
              <a:t>token is shared </a:t>
            </a:r>
            <a:r>
              <a:rPr lang="en-US" dirty="0" smtClean="0"/>
              <a:t>among all sites.</a:t>
            </a:r>
          </a:p>
          <a:p>
            <a:r>
              <a:rPr lang="en-US" dirty="0" smtClean="0"/>
              <a:t>A site is allowed to enter its </a:t>
            </a:r>
            <a:r>
              <a:rPr lang="en-US" u="sng" dirty="0" smtClean="0"/>
              <a:t>CS if it possesses the token</a:t>
            </a:r>
          </a:p>
          <a:p>
            <a:r>
              <a:rPr lang="en-US" dirty="0" smtClean="0"/>
              <a:t>Token based algorithms </a:t>
            </a:r>
            <a:r>
              <a:rPr lang="en-US" u="sng" dirty="0" smtClean="0"/>
              <a:t>use sequence number </a:t>
            </a:r>
            <a:r>
              <a:rPr lang="en-US" dirty="0" smtClean="0"/>
              <a:t>instead of timestamps.</a:t>
            </a:r>
          </a:p>
          <a:p>
            <a:r>
              <a:rPr lang="en-US" dirty="0" smtClean="0"/>
              <a:t>Every request for the token contains a sequence number and sequence number of site </a:t>
            </a:r>
            <a:r>
              <a:rPr lang="en-US" u="sng" dirty="0" smtClean="0"/>
              <a:t>advances independently</a:t>
            </a:r>
            <a:r>
              <a:rPr lang="en-US" dirty="0" smtClean="0"/>
              <a:t>.</a:t>
            </a:r>
          </a:p>
          <a:p>
            <a:r>
              <a:rPr lang="en-US" dirty="0" smtClean="0"/>
              <a:t>A </a:t>
            </a:r>
            <a:r>
              <a:rPr lang="en-US" u="sng" dirty="0" smtClean="0"/>
              <a:t>site increments its sequence number </a:t>
            </a:r>
            <a:r>
              <a:rPr lang="en-US" dirty="0" smtClean="0"/>
              <a:t>every time it makes the request for the token.</a:t>
            </a:r>
          </a:p>
          <a:p>
            <a:r>
              <a:rPr lang="en-US" dirty="0" smtClean="0"/>
              <a:t>A </a:t>
            </a:r>
            <a:r>
              <a:rPr lang="en-US" u="sng" dirty="0" smtClean="0"/>
              <a:t>primary function of the sequence number is to distinguish between old and current request.</a:t>
            </a:r>
          </a:p>
          <a:p>
            <a:r>
              <a:rPr lang="en-US" dirty="0" smtClean="0"/>
              <a:t>Second, token based algorithm </a:t>
            </a:r>
            <a:r>
              <a:rPr lang="en-US" u="sng" dirty="0" smtClean="0"/>
              <a:t>ensure that mutual exclusion is enforced. </a:t>
            </a:r>
            <a:endParaRPr lang="en-US" u="sng"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6248400"/>
          </a:xfrm>
        </p:spPr>
        <p:txBody>
          <a:bodyPr>
            <a:normAutofit/>
          </a:bodyPr>
          <a:lstStyle/>
          <a:p>
            <a:endParaRPr lang="en-US" sz="2800" b="1" u="sng" dirty="0" smtClean="0">
              <a:latin typeface="Times New Roman" pitchFamily="18" charset="0"/>
              <a:cs typeface="Times New Roman" pitchFamily="18" charset="0"/>
            </a:endParaRPr>
          </a:p>
          <a:p>
            <a:r>
              <a:rPr lang="en-US" sz="2800" b="1" u="sng" dirty="0" smtClean="0">
                <a:latin typeface="Times New Roman" pitchFamily="18" charset="0"/>
                <a:cs typeface="Times New Roman" pitchFamily="18" charset="0"/>
              </a:rPr>
              <a:t>Suzuki-</a:t>
            </a:r>
            <a:r>
              <a:rPr lang="en-US" sz="2800" b="1" u="sng" dirty="0" err="1" smtClean="0">
                <a:latin typeface="Times New Roman" pitchFamily="18" charset="0"/>
                <a:cs typeface="Times New Roman" pitchFamily="18" charset="0"/>
              </a:rPr>
              <a:t>Kasami’s</a:t>
            </a:r>
            <a:r>
              <a:rPr lang="en-US" sz="2800" b="1" u="sng" dirty="0" smtClean="0">
                <a:latin typeface="Times New Roman" pitchFamily="18" charset="0"/>
                <a:cs typeface="Times New Roman" pitchFamily="18" charset="0"/>
              </a:rPr>
              <a:t> Algorithm basics</a:t>
            </a:r>
          </a:p>
          <a:p>
            <a:r>
              <a:rPr lang="en-US" sz="2400" dirty="0" smtClean="0">
                <a:latin typeface="Times New Roman" pitchFamily="18" charset="0"/>
                <a:cs typeface="Times New Roman" pitchFamily="18" charset="0"/>
              </a:rPr>
              <a:t>Note: the same algorithm is given at page no. 607 of William Stalling</a:t>
            </a:r>
          </a:p>
          <a:p>
            <a:pPr>
              <a:lnSpc>
                <a:spcPct val="80000"/>
              </a:lnSpc>
              <a:buFont typeface="Arial" pitchFamily="34" charset="0"/>
              <a:buChar char="•"/>
            </a:pPr>
            <a:r>
              <a:rPr lang="en-US" sz="2400" dirty="0" smtClean="0">
                <a:latin typeface="Times New Roman" pitchFamily="18" charset="0"/>
                <a:cs typeface="Times New Roman" pitchFamily="18" charset="0"/>
              </a:rPr>
              <a:t>The Suzuki-Kasami's broadcast algorithm is a token-based mutual exclusion algorithm </a:t>
            </a:r>
          </a:p>
          <a:p>
            <a:pPr>
              <a:lnSpc>
                <a:spcPct val="80000"/>
              </a:lnSpc>
              <a:buFont typeface="Arial" pitchFamily="34" charset="0"/>
              <a:buChar char="•"/>
            </a:pPr>
            <a:r>
              <a:rPr lang="en-US" sz="2400" dirty="0" smtClean="0">
                <a:latin typeface="Times New Roman" pitchFamily="18" charset="0"/>
                <a:cs typeface="Times New Roman" pitchFamily="18" charset="0"/>
              </a:rPr>
              <a:t>A unique token is shared among all processes.</a:t>
            </a:r>
          </a:p>
          <a:p>
            <a:pPr>
              <a:lnSpc>
                <a:spcPct val="80000"/>
              </a:lnSpc>
              <a:buFont typeface="Arial" pitchFamily="34" charset="0"/>
              <a:buChar char="•"/>
            </a:pPr>
            <a:r>
              <a:rPr lang="en-US" sz="2400" dirty="0" smtClean="0">
                <a:latin typeface="Times New Roman" pitchFamily="18" charset="0"/>
                <a:cs typeface="Times New Roman" pitchFamily="18" charset="0"/>
              </a:rPr>
              <a:t> If a process possesses the token, it is allowed to enter its critical section</a:t>
            </a:r>
          </a:p>
          <a:p>
            <a:pPr>
              <a:lnSpc>
                <a:spcPct val="80000"/>
              </a:lnSpc>
              <a:buFont typeface="Arial" pitchFamily="34" charset="0"/>
              <a:buChar char="•"/>
            </a:pPr>
            <a:r>
              <a:rPr lang="en-US" sz="2400" dirty="0" smtClean="0">
                <a:latin typeface="Times New Roman" pitchFamily="18" charset="0"/>
                <a:cs typeface="Times New Roman" pitchFamily="18" charset="0"/>
              </a:rPr>
              <a:t>Therefore it broadcasts a request message to all other processes.</a:t>
            </a:r>
          </a:p>
          <a:p>
            <a:pPr>
              <a:lnSpc>
                <a:spcPct val="80000"/>
              </a:lnSpc>
              <a:buFont typeface="Arial" pitchFamily="34" charset="0"/>
              <a:buChar char="•"/>
            </a:pPr>
            <a:r>
              <a:rPr lang="en-US" sz="2400" dirty="0" smtClean="0">
                <a:latin typeface="Times New Roman" pitchFamily="18" charset="0"/>
                <a:cs typeface="Times New Roman" pitchFamily="18" charset="0"/>
              </a:rPr>
              <a:t>The process that possesses the token sends it to the requesting process if the token-owner is not in the critical section.</a:t>
            </a:r>
          </a:p>
          <a:p>
            <a:pPr>
              <a:lnSpc>
                <a:spcPct val="80000"/>
              </a:lnSpc>
              <a:buFont typeface="Arial" pitchFamily="34" charset="0"/>
              <a:buChar char="•"/>
            </a:pPr>
            <a:r>
              <a:rPr lang="en-US" sz="2400" dirty="0" smtClean="0">
                <a:latin typeface="Times New Roman" pitchFamily="18" charset="0"/>
                <a:cs typeface="Times New Roman" pitchFamily="18" charset="0"/>
              </a:rPr>
              <a:t>In that case, the token will be sent after leaving the critical section.</a:t>
            </a:r>
          </a:p>
          <a:p>
            <a:pPr>
              <a:lnSpc>
                <a:spcPct val="80000"/>
              </a:lnSpc>
              <a:buFont typeface="Arial" pitchFamily="34" charset="0"/>
              <a:buChar char="•"/>
            </a:pPr>
            <a:r>
              <a:rPr lang="en-US" sz="2400" dirty="0" smtClean="0">
                <a:latin typeface="Times New Roman" pitchFamily="18" charset="0"/>
                <a:cs typeface="Times New Roman" pitchFamily="18" charset="0"/>
              </a:rPr>
              <a:t>In order to know actual requests, every process keeps an array of integers RNi[1..n], where n is the number of processes, i the ID of process Pi and RNi[j] is the largest sequence number of requests received so far in a request message from process </a:t>
            </a:r>
            <a:r>
              <a:rPr lang="en-US" sz="2400" dirty="0" err="1" smtClean="0">
                <a:latin typeface="Times New Roman" pitchFamily="18" charset="0"/>
                <a:cs typeface="Times New Roman" pitchFamily="18" charset="0"/>
              </a:rPr>
              <a:t>Pj</a:t>
            </a:r>
            <a:r>
              <a:rPr lang="en-US" sz="2400" dirty="0" smtClean="0">
                <a:latin typeface="Times New Roman" pitchFamily="18" charset="0"/>
                <a:cs typeface="Times New Roman" pitchFamily="18" charset="0"/>
              </a:rPr>
              <a:t>.</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33400"/>
            <a:ext cx="8534400" cy="5473891"/>
          </a:xfrm>
        </p:spPr>
        <p:txBody>
          <a:bodyPr/>
          <a:lstStyle/>
          <a:p>
            <a:pPr>
              <a:lnSpc>
                <a:spcPct val="90000"/>
              </a:lnSpc>
              <a:buFont typeface="Arial" pitchFamily="34" charset="0"/>
              <a:buChar char="•"/>
            </a:pPr>
            <a:endParaRPr lang="en-US" sz="2400" dirty="0" smtClean="0">
              <a:latin typeface="Times New Roman" pitchFamily="18" charset="0"/>
              <a:cs typeface="Times New Roman" pitchFamily="18" charset="0"/>
            </a:endParaRPr>
          </a:p>
          <a:p>
            <a:pPr>
              <a:lnSpc>
                <a:spcPct val="90000"/>
              </a:lnSpc>
              <a:buFont typeface="Arial" pitchFamily="34" charset="0"/>
              <a:buChar char="•"/>
            </a:pPr>
            <a:r>
              <a:rPr lang="en-US" sz="2400" dirty="0" smtClean="0">
                <a:latin typeface="Times New Roman" pitchFamily="18" charset="0"/>
                <a:cs typeface="Times New Roman" pitchFamily="18" charset="0"/>
              </a:rPr>
              <a:t>The token itself has got an internal FIFO-queue in order to save the requests and an array of integers LN[1..n],</a:t>
            </a:r>
          </a:p>
          <a:p>
            <a:pPr>
              <a:lnSpc>
                <a:spcPct val="90000"/>
              </a:lnSpc>
              <a:buFont typeface="Arial" pitchFamily="34" charset="0"/>
              <a:buChar char="•"/>
            </a:pPr>
            <a:r>
              <a:rPr lang="en-US" sz="2400" dirty="0" smtClean="0">
                <a:latin typeface="Times New Roman" pitchFamily="18" charset="0"/>
                <a:cs typeface="Times New Roman" pitchFamily="18" charset="0"/>
              </a:rPr>
              <a:t> where n is the number of processes and LN[j] is the sequence number of the request that process </a:t>
            </a:r>
            <a:r>
              <a:rPr lang="en-US" sz="2400" dirty="0" err="1" smtClean="0">
                <a:latin typeface="Times New Roman" pitchFamily="18" charset="0"/>
                <a:cs typeface="Times New Roman" pitchFamily="18" charset="0"/>
              </a:rPr>
              <a:t>pj</a:t>
            </a:r>
            <a:r>
              <a:rPr lang="en-US" sz="2400" dirty="0" smtClean="0">
                <a:latin typeface="Times New Roman" pitchFamily="18" charset="0"/>
                <a:cs typeface="Times New Roman" pitchFamily="18" charset="0"/>
              </a:rPr>
              <a:t> executed most recently.</a:t>
            </a:r>
          </a:p>
          <a:p>
            <a:pPr>
              <a:lnSpc>
                <a:spcPct val="90000"/>
              </a:lnSpc>
              <a:buFont typeface="Arial" pitchFamily="34" charset="0"/>
              <a:buChar char="•"/>
            </a:pPr>
            <a:r>
              <a:rPr lang="en-US" sz="2400" dirty="0" smtClean="0">
                <a:latin typeface="Times New Roman" pitchFamily="18" charset="0"/>
                <a:cs typeface="Times New Roman" pitchFamily="18" charset="0"/>
              </a:rPr>
              <a:t>Thereby it is possible to check, if a process has already been executed</a:t>
            </a:r>
          </a:p>
          <a:p>
            <a:pPr>
              <a:lnSpc>
                <a:spcPct val="90000"/>
              </a:lnSpc>
              <a:buFont typeface="Arial" pitchFamily="34" charset="0"/>
              <a:buChar char="•"/>
            </a:pPr>
            <a:r>
              <a:rPr lang="en-US" sz="2400" dirty="0" smtClean="0">
                <a:latin typeface="Times New Roman" pitchFamily="18" charset="0"/>
                <a:cs typeface="Times New Roman" pitchFamily="18" charset="0"/>
              </a:rPr>
              <a:t>So this array includes the most actual known requests of every process.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534400" cy="6248400"/>
          </a:xfrm>
        </p:spPr>
        <p:txBody>
          <a:bodyPr>
            <a:normAutofit lnSpcReduction="10000"/>
          </a:bodyPr>
          <a:lstStyle/>
          <a:p>
            <a:pPr>
              <a:lnSpc>
                <a:spcPct val="80000"/>
              </a:lnSpc>
            </a:pPr>
            <a:r>
              <a:rPr lang="en-US" sz="2800" b="1" u="sng" dirty="0" smtClean="0">
                <a:latin typeface="Times New Roman" pitchFamily="18" charset="0"/>
                <a:cs typeface="Times New Roman" pitchFamily="18" charset="0"/>
              </a:rPr>
              <a:t>Algorithm</a:t>
            </a:r>
            <a:endParaRPr lang="en-US" sz="2400" b="1" dirty="0" smtClean="0">
              <a:latin typeface="Times New Roman" pitchFamily="18" charset="0"/>
              <a:cs typeface="Times New Roman" pitchFamily="18" charset="0"/>
            </a:endParaRPr>
          </a:p>
          <a:p>
            <a:pPr>
              <a:lnSpc>
                <a:spcPct val="80000"/>
              </a:lnSpc>
            </a:pPr>
            <a:r>
              <a:rPr lang="en-US" sz="2400" b="1" dirty="0" smtClean="0">
                <a:latin typeface="Times New Roman" pitchFamily="18" charset="0"/>
                <a:cs typeface="Times New Roman" pitchFamily="18" charset="0"/>
              </a:rPr>
              <a:t>Requesting the critical section</a:t>
            </a:r>
            <a:r>
              <a:rPr lang="en-US" sz="2400" dirty="0" smtClean="0">
                <a:latin typeface="Times New Roman" pitchFamily="18" charset="0"/>
                <a:cs typeface="Times New Roman" pitchFamily="18" charset="0"/>
              </a:rPr>
              <a:t> </a:t>
            </a:r>
          </a:p>
          <a:p>
            <a:pPr lvl="1">
              <a:lnSpc>
                <a:spcPct val="80000"/>
              </a:lnSpc>
            </a:pPr>
            <a:r>
              <a:rPr lang="en-US" sz="2400" dirty="0" smtClean="0">
                <a:latin typeface="Times New Roman" pitchFamily="18" charset="0"/>
                <a:cs typeface="Times New Roman" pitchFamily="18" charset="0"/>
              </a:rPr>
              <a:t>If the requesting process does not have the token, it increments its sequence number RNi[i], and sends a REQUEST(I, sn) message to all other sites</a:t>
            </a:r>
          </a:p>
          <a:p>
            <a:pPr lvl="1">
              <a:lnSpc>
                <a:spcPct val="80000"/>
              </a:lnSpc>
            </a:pPr>
            <a:r>
              <a:rPr lang="en-US" sz="2400" dirty="0" smtClean="0">
                <a:latin typeface="Times New Roman" pitchFamily="18" charset="0"/>
                <a:cs typeface="Times New Roman" pitchFamily="18" charset="0"/>
              </a:rPr>
              <a:t>When a site Sj receives this message, it sets RNj[i] to max(RNj[i], sn). If Sj has the idle token, then it sends the token to Si if RNj[i]=LN[i]+1</a:t>
            </a:r>
          </a:p>
          <a:p>
            <a:pPr>
              <a:lnSpc>
                <a:spcPct val="80000"/>
              </a:lnSpc>
            </a:pPr>
            <a:r>
              <a:rPr lang="en-US" sz="2400" b="1" dirty="0" smtClean="0">
                <a:latin typeface="Times New Roman" pitchFamily="18" charset="0"/>
                <a:cs typeface="Times New Roman" pitchFamily="18" charset="0"/>
              </a:rPr>
              <a:t>Executing the CS</a:t>
            </a:r>
          </a:p>
          <a:p>
            <a:pPr lvl="1">
              <a:lnSpc>
                <a:spcPct val="80000"/>
              </a:lnSpc>
            </a:pPr>
            <a:r>
              <a:rPr lang="en-US" sz="2400" dirty="0" smtClean="0">
                <a:latin typeface="Times New Roman" pitchFamily="18" charset="0"/>
                <a:cs typeface="Times New Roman" pitchFamily="18" charset="0"/>
              </a:rPr>
              <a:t>Site Si executes the CS when it has received the token</a:t>
            </a:r>
          </a:p>
          <a:p>
            <a:pPr>
              <a:lnSpc>
                <a:spcPct val="80000"/>
              </a:lnSpc>
            </a:pPr>
            <a:r>
              <a:rPr lang="en-US" sz="2400" b="1" dirty="0" smtClean="0">
                <a:latin typeface="Times New Roman" pitchFamily="18" charset="0"/>
                <a:cs typeface="Times New Roman" pitchFamily="18" charset="0"/>
              </a:rPr>
              <a:t>Releasing the CS</a:t>
            </a:r>
            <a:r>
              <a:rPr lang="en-US" sz="2400" dirty="0" smtClean="0">
                <a:latin typeface="Times New Roman" pitchFamily="18" charset="0"/>
                <a:cs typeface="Times New Roman" pitchFamily="18" charset="0"/>
              </a:rPr>
              <a:t>. </a:t>
            </a:r>
          </a:p>
          <a:p>
            <a:pPr>
              <a:lnSpc>
                <a:spcPct val="80000"/>
              </a:lnSpc>
            </a:pPr>
            <a:r>
              <a:rPr lang="en-US" sz="2400" dirty="0" smtClean="0">
                <a:latin typeface="Times New Roman" pitchFamily="18" charset="0"/>
                <a:cs typeface="Times New Roman" pitchFamily="18" charset="0"/>
              </a:rPr>
              <a:t>Having finished the execution of the CS, site Si takes the following actions:</a:t>
            </a:r>
          </a:p>
          <a:p>
            <a:pPr lvl="1">
              <a:lnSpc>
                <a:spcPct val="80000"/>
              </a:lnSpc>
            </a:pPr>
            <a:r>
              <a:rPr lang="en-US" sz="2400" dirty="0" smtClean="0">
                <a:latin typeface="Times New Roman" pitchFamily="18" charset="0"/>
                <a:cs typeface="Times New Roman" pitchFamily="18" charset="0"/>
              </a:rPr>
              <a:t>It sets LN[i] element of the token array equal to RNi[i]</a:t>
            </a:r>
          </a:p>
          <a:p>
            <a:pPr lvl="1">
              <a:lnSpc>
                <a:spcPct val="80000"/>
              </a:lnSpc>
            </a:pPr>
            <a:r>
              <a:rPr lang="en-US" sz="2400" dirty="0" smtClean="0">
                <a:latin typeface="Times New Roman" pitchFamily="18" charset="0"/>
                <a:cs typeface="Times New Roman" pitchFamily="18" charset="0"/>
              </a:rPr>
              <a:t>For every site Sj whose ID is not in the token queue, it appends its ID to the token queue if RNi[j]=LN[j]+1</a:t>
            </a:r>
          </a:p>
          <a:p>
            <a:pPr lvl="1">
              <a:lnSpc>
                <a:spcPct val="80000"/>
              </a:lnSpc>
            </a:pPr>
            <a:r>
              <a:rPr lang="en-US" sz="2400" dirty="0" smtClean="0">
                <a:latin typeface="Times New Roman" pitchFamily="18" charset="0"/>
                <a:cs typeface="Times New Roman" pitchFamily="18" charset="0"/>
              </a:rPr>
              <a:t>If token queue is nonempty after the above update, then it deletes the top site ID from the queue and sends the token to the site indicated by the ID</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RAYMOND’s TREE-BASED ALGORITHM basics</a:t>
            </a:r>
            <a:endParaRPr lang="en-US" sz="3200" dirty="0"/>
          </a:p>
        </p:txBody>
      </p:sp>
      <p:sp>
        <p:nvSpPr>
          <p:cNvPr id="3" name="Content Placeholder 2"/>
          <p:cNvSpPr>
            <a:spLocks noGrp="1"/>
          </p:cNvSpPr>
          <p:nvPr>
            <p:ph idx="1"/>
          </p:nvPr>
        </p:nvSpPr>
        <p:spPr/>
        <p:txBody>
          <a:bodyPr>
            <a:normAutofit fontScale="85000" lnSpcReduction="10000"/>
          </a:bodyPr>
          <a:lstStyle/>
          <a:p>
            <a:r>
              <a:rPr lang="en-US" dirty="0" smtClean="0"/>
              <a:t>Sites are logically arranged as a directed tree such that the edges of the tree are assigned direction toward the site i.e. root of the tree that has the </a:t>
            </a:r>
            <a:r>
              <a:rPr lang="en-US" i="1" dirty="0" smtClean="0"/>
              <a:t>token</a:t>
            </a:r>
          </a:p>
          <a:p>
            <a:r>
              <a:rPr lang="en-US" dirty="0" smtClean="0"/>
              <a:t>Every site has a local variable  </a:t>
            </a:r>
            <a:r>
              <a:rPr lang="en-US" i="1" dirty="0" smtClean="0"/>
              <a:t>holder</a:t>
            </a:r>
            <a:r>
              <a:rPr lang="en-US" dirty="0" smtClean="0"/>
              <a:t> that points to an immediate neighbor node on a directed path to the root node</a:t>
            </a:r>
          </a:p>
          <a:p>
            <a:r>
              <a:rPr lang="en-US" dirty="0" smtClean="0"/>
              <a:t>Thus </a:t>
            </a:r>
            <a:r>
              <a:rPr lang="en-US" i="1" dirty="0" smtClean="0"/>
              <a:t>holder</a:t>
            </a:r>
            <a:r>
              <a:rPr lang="en-US" dirty="0" smtClean="0"/>
              <a:t> variables at the sites defines logical tree structure among the sites.</a:t>
            </a:r>
          </a:p>
          <a:p>
            <a:r>
              <a:rPr lang="en-US" dirty="0" smtClean="0"/>
              <a:t>If we follow </a:t>
            </a:r>
            <a:r>
              <a:rPr lang="en-US" i="1" dirty="0" smtClean="0"/>
              <a:t>holder</a:t>
            </a:r>
            <a:r>
              <a:rPr lang="en-US" dirty="0" smtClean="0"/>
              <a:t> variable at sites, every site has a directed path leading to the site holding the </a:t>
            </a:r>
            <a:r>
              <a:rPr lang="en-US" i="1" dirty="0" smtClean="0"/>
              <a:t>token.</a:t>
            </a:r>
          </a:p>
          <a:p>
            <a:r>
              <a:rPr lang="en-US" dirty="0" smtClean="0"/>
              <a:t>At root site </a:t>
            </a:r>
            <a:r>
              <a:rPr lang="en-US" i="1" dirty="0" smtClean="0"/>
              <a:t>holder</a:t>
            </a:r>
            <a:r>
              <a:rPr lang="en-US" dirty="0" smtClean="0"/>
              <a:t> points to itself.</a:t>
            </a:r>
          </a:p>
          <a:p>
            <a:r>
              <a:rPr lang="en-US" dirty="0" smtClean="0"/>
              <a:t>Every sites keeps  a FIFO queue called request_q, which stores the request of those neighboring sites that have sent a request to this site but have not yet been sent the </a:t>
            </a:r>
            <a:r>
              <a:rPr lang="en-US" i="1" dirty="0" smtClean="0"/>
              <a:t>token. </a:t>
            </a:r>
            <a:endParaRPr lang="en-US" i="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61288"/>
          </a:xfrm>
        </p:spPr>
        <p:txBody>
          <a:bodyPr>
            <a:normAutofit/>
          </a:bodyPr>
          <a:lstStyle/>
          <a:p>
            <a:pPr algn="ctr"/>
            <a:r>
              <a:rPr lang="en-US" sz="4000" dirty="0" smtClean="0"/>
              <a:t>RAYMONDS TREE-BASED ALGORITHM </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Note: The </a:t>
            </a:r>
            <a:r>
              <a:rPr lang="en-US" dirty="0" smtClean="0"/>
              <a:t>algorithm  </a:t>
            </a:r>
            <a:r>
              <a:rPr lang="en-US" dirty="0" smtClean="0"/>
              <a:t>and its example is given on page no </a:t>
            </a:r>
            <a:r>
              <a:rPr lang="en-US" dirty="0" smtClean="0"/>
              <a:t>142 and 144 respectively.</a:t>
            </a:r>
            <a:endParaRPr lang="en-US" dirty="0" smtClean="0"/>
          </a:p>
          <a:p>
            <a:r>
              <a:rPr lang="en-US" dirty="0" smtClean="0"/>
              <a:t>The Algorithm</a:t>
            </a:r>
          </a:p>
          <a:p>
            <a:r>
              <a:rPr lang="en-US" dirty="0" smtClean="0"/>
              <a:t>Requesting the critical section (CS)</a:t>
            </a:r>
          </a:p>
          <a:p>
            <a:pPr lvl="1"/>
            <a:r>
              <a:rPr lang="en-US" dirty="0" smtClean="0"/>
              <a:t>When the site wants to enter the CS, it sends a REQUEST message to the node along the directed path to the root.</a:t>
            </a:r>
          </a:p>
          <a:p>
            <a:pPr lvl="1"/>
            <a:r>
              <a:rPr lang="en-US" dirty="0" smtClean="0"/>
              <a:t>When a site receives this message, it places the REQUEST in its request_q and sends a REQUEST message along the directed path to the root.</a:t>
            </a:r>
          </a:p>
          <a:p>
            <a:pPr lvl="1"/>
            <a:r>
              <a:rPr lang="en-US" dirty="0" smtClean="0"/>
              <a:t>When root receives the REQUEST message, it sends the token to the site from which it received the REQUEST  message.</a:t>
            </a:r>
          </a:p>
          <a:p>
            <a:pPr lvl="1"/>
            <a:r>
              <a:rPr lang="en-US" dirty="0" smtClean="0"/>
              <a:t>When a site receives the token, it deletes the top entry from its request_q, sends the token to the site indicated in this entry.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t>RAYMONDS TREE-BASED ALGORITHM </a:t>
            </a:r>
            <a:r>
              <a:rPr lang="en-US" sz="4000" dirty="0" smtClean="0"/>
              <a:t>..</a:t>
            </a:r>
            <a:endParaRPr lang="en-US" sz="4000" dirty="0"/>
          </a:p>
        </p:txBody>
      </p:sp>
      <p:sp>
        <p:nvSpPr>
          <p:cNvPr id="3" name="Content Placeholder 2"/>
          <p:cNvSpPr>
            <a:spLocks noGrp="1"/>
          </p:cNvSpPr>
          <p:nvPr>
            <p:ph idx="1"/>
          </p:nvPr>
        </p:nvSpPr>
        <p:spPr/>
        <p:txBody>
          <a:bodyPr/>
          <a:lstStyle/>
          <a:p>
            <a:r>
              <a:rPr lang="en-US" dirty="0" smtClean="0"/>
              <a:t>Executing the CS</a:t>
            </a:r>
          </a:p>
          <a:p>
            <a:pPr lvl="1"/>
            <a:r>
              <a:rPr lang="en-US" dirty="0" smtClean="0"/>
              <a:t>A site enters the CS, when it receives the token</a:t>
            </a:r>
          </a:p>
          <a:p>
            <a:r>
              <a:rPr lang="en-US" dirty="0" smtClean="0"/>
              <a:t>Releasing the CS</a:t>
            </a:r>
          </a:p>
          <a:p>
            <a:pPr lvl="1"/>
            <a:r>
              <a:rPr lang="en-US" dirty="0" smtClean="0"/>
              <a:t>After the site has finished execution of the CS it releases the token for  the requesting </a:t>
            </a:r>
            <a:r>
              <a:rPr lang="en-US" dirty="0" smtClean="0"/>
              <a:t>site</a:t>
            </a:r>
          </a:p>
          <a:p>
            <a:r>
              <a:rPr lang="en-US" dirty="0" smtClean="0"/>
              <a:t>Note: Raymond’s algorithm can use greedy strategy, where a site receiving the token executes the CS even though its request is not at the top of its request q. This strategy may not be fair and can cause starvation.</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algn="ctr">
              <a:buNone/>
            </a:pPr>
            <a:endParaRPr lang="en-US" sz="4400" dirty="0" smtClean="0">
              <a:latin typeface="Times New Roman" pitchFamily="18" charset="0"/>
              <a:cs typeface="Times New Roman" pitchFamily="18" charset="0"/>
            </a:endParaRPr>
          </a:p>
          <a:p>
            <a:pPr algn="ctr">
              <a:buNone/>
            </a:pPr>
            <a:endParaRPr lang="en-US" sz="4400" dirty="0" smtClean="0">
              <a:latin typeface="Times New Roman" pitchFamily="18" charset="0"/>
              <a:cs typeface="Times New Roman" pitchFamily="18" charset="0"/>
            </a:endParaRPr>
          </a:p>
          <a:p>
            <a:pPr algn="ctr">
              <a:buNone/>
            </a:pPr>
            <a:r>
              <a:rPr lang="en-US" sz="4400" dirty="0" smtClean="0">
                <a:latin typeface="Times New Roman" pitchFamily="18" charset="0"/>
                <a:cs typeface="Times New Roman" pitchFamily="18" charset="0"/>
              </a:rPr>
              <a:t>Synchronization:</a:t>
            </a:r>
            <a:br>
              <a:rPr lang="en-US" sz="4400" dirty="0" smtClean="0">
                <a:latin typeface="Times New Roman" pitchFamily="18" charset="0"/>
                <a:cs typeface="Times New Roman" pitchFamily="18" charset="0"/>
              </a:rPr>
            </a:br>
            <a:r>
              <a:rPr lang="en-US" sz="4400" dirty="0" smtClean="0">
                <a:latin typeface="Times New Roman" pitchFamily="18" charset="0"/>
                <a:cs typeface="Times New Roman" pitchFamily="18" charset="0"/>
              </a:rPr>
              <a:t>Distributed Deadlock Detection &amp; Algorithms</a:t>
            </a:r>
          </a:p>
          <a:p>
            <a:pPr algn="ctr">
              <a:buNone/>
            </a:pPr>
            <a:r>
              <a:rPr lang="en-US" sz="4400" dirty="0" smtClean="0">
                <a:latin typeface="Times New Roman" pitchFamily="18" charset="0"/>
                <a:cs typeface="Times New Roman" pitchFamily="18" charset="0"/>
              </a:rPr>
              <a:t>(WEEK:7)</a:t>
            </a:r>
            <a:endParaRPr lang="en-US" sz="44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endParaRPr lang="en-US" sz="2800" dirty="0" smtClean="0">
              <a:latin typeface="Times New Roman" pitchFamily="18" charset="0"/>
              <a:cs typeface="Times New Roman" pitchFamily="18" charset="0"/>
            </a:endParaRPr>
          </a:p>
          <a:p>
            <a:r>
              <a:rPr lang="en-US" sz="2800" b="1" u="sng" dirty="0" smtClean="0">
                <a:latin typeface="Times New Roman" pitchFamily="18" charset="0"/>
                <a:cs typeface="Times New Roman" pitchFamily="18" charset="0"/>
              </a:rPr>
              <a:t>Introduction</a:t>
            </a:r>
          </a:p>
          <a:p>
            <a:pPr marL="566928" indent="-457200">
              <a:lnSpc>
                <a:spcPct val="90000"/>
              </a:lnSpc>
              <a:buFont typeface="Arial" pitchFamily="34" charset="0"/>
              <a:buChar char="•"/>
            </a:pPr>
            <a:r>
              <a:rPr lang="en-US" sz="2400" dirty="0" smtClean="0">
                <a:latin typeface="Times New Roman" pitchFamily="18" charset="0"/>
                <a:cs typeface="Times New Roman" pitchFamily="18" charset="0"/>
              </a:rPr>
              <a:t>In distributed systems, a process can request and release resources (local or remote) in any order, which may not be known a priori and a process can request some resources while holding others</a:t>
            </a:r>
          </a:p>
          <a:p>
            <a:pPr marL="566928" indent="-457200">
              <a:lnSpc>
                <a:spcPct val="90000"/>
              </a:lnSpc>
              <a:buFont typeface="Arial" pitchFamily="34" charset="0"/>
              <a:buChar char="•"/>
            </a:pPr>
            <a:r>
              <a:rPr lang="en-US" sz="2400" dirty="0" smtClean="0">
                <a:latin typeface="Times New Roman" pitchFamily="18" charset="0"/>
                <a:cs typeface="Times New Roman" pitchFamily="18" charset="0"/>
              </a:rPr>
              <a:t> If the sequence of the allocation of resources to processes is not controlled in such environments, deadlocks can occur. </a:t>
            </a:r>
          </a:p>
          <a:p>
            <a:pPr marL="566928" indent="-457200">
              <a:lnSpc>
                <a:spcPct val="90000"/>
              </a:lnSpc>
              <a:buFont typeface="Arial" pitchFamily="34" charset="0"/>
              <a:buChar char="•"/>
            </a:pPr>
            <a:r>
              <a:rPr lang="en-US" sz="2400" dirty="0" smtClean="0">
                <a:latin typeface="Times New Roman" pitchFamily="18" charset="0"/>
                <a:cs typeface="Times New Roman" pitchFamily="18" charset="0"/>
              </a:rPr>
              <a:t>The problem of deadlocks has been generally studied in distributed systems under the following model: </a:t>
            </a:r>
          </a:p>
          <a:p>
            <a:pPr marL="850392" lvl="1" indent="-457200">
              <a:lnSpc>
                <a:spcPct val="90000"/>
              </a:lnSpc>
              <a:buFont typeface="Arial" pitchFamily="34" charset="0"/>
              <a:buChar char="•"/>
            </a:pPr>
            <a:r>
              <a:rPr lang="en-US" dirty="0" smtClean="0">
                <a:latin typeface="Times New Roman" pitchFamily="18" charset="0"/>
                <a:cs typeface="Times New Roman" pitchFamily="18" charset="0"/>
              </a:rPr>
              <a:t>The systems have only reusable resources. </a:t>
            </a:r>
          </a:p>
          <a:p>
            <a:pPr marL="850392" lvl="1" indent="-457200">
              <a:lnSpc>
                <a:spcPct val="90000"/>
              </a:lnSpc>
              <a:buFont typeface="Arial" pitchFamily="34" charset="0"/>
              <a:buChar char="•"/>
            </a:pPr>
            <a:r>
              <a:rPr lang="en-US" dirty="0" smtClean="0">
                <a:latin typeface="Times New Roman" pitchFamily="18" charset="0"/>
                <a:cs typeface="Times New Roman" pitchFamily="18" charset="0"/>
              </a:rPr>
              <a:t>Processes are allowed only exclusive access to resources. </a:t>
            </a:r>
          </a:p>
          <a:p>
            <a:pPr marL="850392" lvl="1" indent="-457200">
              <a:lnSpc>
                <a:spcPct val="90000"/>
              </a:lnSpc>
              <a:buFont typeface="Arial" pitchFamily="34" charset="0"/>
              <a:buChar char="•"/>
            </a:pPr>
            <a:r>
              <a:rPr lang="en-US" dirty="0" smtClean="0">
                <a:latin typeface="Times New Roman" pitchFamily="18" charset="0"/>
                <a:cs typeface="Times New Roman" pitchFamily="18" charset="0"/>
              </a:rPr>
              <a:t>There is only one copy of each resource.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80288"/>
          </a:xfrm>
        </p:spPr>
        <p:txBody>
          <a:bodyPr>
            <a:normAutofit fontScale="90000"/>
          </a:bodyPr>
          <a:lstStyle/>
          <a:p>
            <a:pPr algn="ctr"/>
            <a:r>
              <a:rPr lang="en-US" sz="4900" b="1" u="sng" dirty="0" smtClean="0">
                <a:latin typeface="Times New Roman" pitchFamily="18" charset="0"/>
                <a:cs typeface="Times New Roman" pitchFamily="18" charset="0"/>
              </a:rPr>
              <a:t/>
            </a:r>
            <a:br>
              <a:rPr lang="en-US" sz="4900" b="1" u="sng" dirty="0" smtClean="0">
                <a:latin typeface="Times New Roman" pitchFamily="18" charset="0"/>
                <a:cs typeface="Times New Roman" pitchFamily="18" charset="0"/>
              </a:rPr>
            </a:br>
            <a:r>
              <a:rPr lang="en-US" sz="4900" b="1" u="sng" dirty="0" smtClean="0">
                <a:latin typeface="Times New Roman" pitchFamily="18" charset="0"/>
                <a:cs typeface="Times New Roman" pitchFamily="18" charset="0"/>
              </a:rPr>
              <a:t/>
            </a:r>
            <a:br>
              <a:rPr lang="en-US" sz="4900" b="1" u="sng" dirty="0" smtClean="0">
                <a:latin typeface="Times New Roman" pitchFamily="18" charset="0"/>
                <a:cs typeface="Times New Roman" pitchFamily="18" charset="0"/>
              </a:rPr>
            </a:br>
            <a:r>
              <a:rPr lang="en-US" sz="4900" b="1" u="sng" dirty="0" smtClean="0">
                <a:latin typeface="Times New Roman" pitchFamily="18" charset="0"/>
                <a:cs typeface="Times New Roman" pitchFamily="18" charset="0"/>
              </a:rPr>
              <a:t/>
            </a:r>
            <a:br>
              <a:rPr lang="en-US" sz="4900" b="1" u="sng" dirty="0" smtClean="0">
                <a:latin typeface="Times New Roman" pitchFamily="18" charset="0"/>
                <a:cs typeface="Times New Roman" pitchFamily="18" charset="0"/>
              </a:rPr>
            </a:br>
            <a:r>
              <a:rPr lang="en-US" sz="6000" b="1" u="sng" dirty="0" smtClean="0">
                <a:latin typeface="Times New Roman" pitchFamily="18" charset="0"/>
                <a:cs typeface="Times New Roman" pitchFamily="18" charset="0"/>
              </a:rPr>
              <a:t/>
            </a:r>
            <a:br>
              <a:rPr lang="en-US" sz="6000" b="1" u="sng" dirty="0" smtClean="0">
                <a:latin typeface="Times New Roman" pitchFamily="18" charset="0"/>
                <a:cs typeface="Times New Roman" pitchFamily="18" charset="0"/>
              </a:rPr>
            </a:br>
            <a:r>
              <a:rPr lang="en-US" sz="4900" b="1" u="sng" dirty="0" smtClean="0">
                <a:latin typeface="Times New Roman" pitchFamily="18" charset="0"/>
                <a:cs typeface="Times New Roman" pitchFamily="18" charset="0"/>
              </a:rPr>
              <a:t>Absence of shared memory</a:t>
            </a:r>
            <a:endParaRPr lang="en-US" sz="4900" dirty="0"/>
          </a:p>
        </p:txBody>
      </p:sp>
      <p:sp>
        <p:nvSpPr>
          <p:cNvPr id="3" name="Content Placeholder 2"/>
          <p:cNvSpPr>
            <a:spLocks noGrp="1"/>
          </p:cNvSpPr>
          <p:nvPr>
            <p:ph idx="1"/>
          </p:nvPr>
        </p:nvSpPr>
        <p:spPr/>
        <p:txBody>
          <a:bodyPr>
            <a:normAutofit fontScale="92500"/>
          </a:bodyPr>
          <a:lstStyle/>
          <a:p>
            <a:pPr>
              <a:lnSpc>
                <a:spcPct val="80000"/>
              </a:lnSpc>
              <a:buFont typeface="Arial" pitchFamily="34" charset="0"/>
              <a:buChar char="•"/>
            </a:pPr>
            <a:r>
              <a:rPr lang="en-US" sz="2800" dirty="0" smtClean="0">
                <a:latin typeface="Times New Roman" pitchFamily="18" charset="0"/>
                <a:cs typeface="Times New Roman" pitchFamily="18" charset="0"/>
              </a:rPr>
              <a:t>Due to the lack of shared memory, an up-to-date state of the entire system is not available to any individual process</a:t>
            </a:r>
          </a:p>
          <a:p>
            <a:pPr>
              <a:lnSpc>
                <a:spcPct val="80000"/>
              </a:lnSpc>
              <a:buFont typeface="Arial" pitchFamily="34" charset="0"/>
              <a:buChar char="•"/>
            </a:pPr>
            <a:r>
              <a:rPr lang="en-US" sz="2800" dirty="0" smtClean="0">
                <a:latin typeface="Times New Roman" pitchFamily="18" charset="0"/>
                <a:cs typeface="Times New Roman" pitchFamily="18" charset="0"/>
              </a:rPr>
              <a:t>It is necessary for reasoning about the system’s behavior, debugging and recovery</a:t>
            </a:r>
          </a:p>
          <a:p>
            <a:pPr>
              <a:lnSpc>
                <a:spcPct val="80000"/>
              </a:lnSpc>
              <a:buFont typeface="Arial" pitchFamily="34" charset="0"/>
              <a:buChar char="•"/>
            </a:pPr>
            <a:r>
              <a:rPr lang="en-US" sz="2800" dirty="0" smtClean="0">
                <a:latin typeface="Times New Roman" pitchFamily="18" charset="0"/>
                <a:cs typeface="Times New Roman" pitchFamily="18" charset="0"/>
              </a:rPr>
              <a:t>A process in a DS can obtain a coherent but partial view or a complete but incoherent view of the system</a:t>
            </a:r>
          </a:p>
          <a:p>
            <a:pPr>
              <a:lnSpc>
                <a:spcPct val="80000"/>
              </a:lnSpc>
              <a:buFont typeface="Arial" pitchFamily="34" charset="0"/>
              <a:buChar char="•"/>
            </a:pPr>
            <a:r>
              <a:rPr lang="en-US" sz="2800" dirty="0" smtClean="0">
                <a:latin typeface="Times New Roman" pitchFamily="18" charset="0"/>
                <a:cs typeface="Times New Roman" pitchFamily="18" charset="0"/>
              </a:rPr>
              <a:t>A view is said to be coherent if all the observations of different processes are made at the same physical time</a:t>
            </a:r>
          </a:p>
          <a:p>
            <a:pPr>
              <a:lnSpc>
                <a:spcPct val="80000"/>
              </a:lnSpc>
              <a:buFont typeface="Arial" pitchFamily="34" charset="0"/>
              <a:buChar char="•"/>
            </a:pPr>
            <a:r>
              <a:rPr lang="en-US" sz="2800" dirty="0" smtClean="0">
                <a:latin typeface="Times New Roman" pitchFamily="18" charset="0"/>
                <a:cs typeface="Times New Roman" pitchFamily="18" charset="0"/>
              </a:rPr>
              <a:t>A complete view includes the local views (local states) at all the computers and any messages that are in transit in the DS</a:t>
            </a:r>
          </a:p>
          <a:p>
            <a:pPr>
              <a:lnSpc>
                <a:spcPct val="80000"/>
              </a:lnSpc>
              <a:buFont typeface="Arial" pitchFamily="34" charset="0"/>
              <a:buChar char="•"/>
            </a:pPr>
            <a:r>
              <a:rPr lang="en-US" sz="2800" dirty="0" smtClean="0">
                <a:latin typeface="Times New Roman" pitchFamily="18" charset="0"/>
                <a:cs typeface="Times New Roman" pitchFamily="18" charset="0"/>
              </a:rPr>
              <a:t>A complete view is also referred to as global state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5702491"/>
          </a:xfrm>
        </p:spPr>
        <p:txBody>
          <a:bodyPr>
            <a:normAutofit/>
          </a:bodyPr>
          <a:lstStyle/>
          <a:p>
            <a:endParaRPr lang="en-US" sz="2800" dirty="0" smtClean="0">
              <a:latin typeface="Times New Roman" pitchFamily="18" charset="0"/>
              <a:cs typeface="Times New Roman" pitchFamily="18" charset="0"/>
            </a:endParaRPr>
          </a:p>
          <a:p>
            <a:r>
              <a:rPr lang="en-US" sz="2800" b="1" u="sng" dirty="0" smtClean="0">
                <a:latin typeface="Times New Roman" pitchFamily="18" charset="0"/>
                <a:cs typeface="Times New Roman" pitchFamily="18" charset="0"/>
              </a:rPr>
              <a:t>Deadlock Handling Strategies in DS</a:t>
            </a:r>
          </a:p>
          <a:p>
            <a:pPr marL="624078" indent="-514350">
              <a:buFont typeface="Arial" pitchFamily="34" charset="0"/>
              <a:buChar char="•"/>
            </a:pPr>
            <a:r>
              <a:rPr lang="en-US" sz="2400" dirty="0" smtClean="0">
                <a:latin typeface="Times New Roman" pitchFamily="18" charset="0"/>
                <a:cs typeface="Times New Roman" pitchFamily="18" charset="0"/>
              </a:rPr>
              <a:t>The deadlock handling is complicated to implement in DS because no one site has accurate knowledge of current state of the system &amp; because every intersite communication involves a finite and unpredictable delay. There are three strategies to handle deadlock</a:t>
            </a:r>
          </a:p>
          <a:p>
            <a:pPr marL="1117854" lvl="2" indent="-514350">
              <a:buFont typeface="Arial" pitchFamily="34" charset="0"/>
              <a:buChar char="•"/>
            </a:pPr>
            <a:r>
              <a:rPr lang="en-US" sz="2400" dirty="0" smtClean="0">
                <a:latin typeface="Times New Roman" pitchFamily="18" charset="0"/>
                <a:cs typeface="Times New Roman" pitchFamily="18" charset="0"/>
              </a:rPr>
              <a:t>Deadlock prevention</a:t>
            </a:r>
          </a:p>
          <a:p>
            <a:pPr marL="1117854" lvl="2" indent="-514350">
              <a:buFont typeface="Arial" pitchFamily="34" charset="0"/>
              <a:buChar char="•"/>
            </a:pPr>
            <a:r>
              <a:rPr lang="en-US" sz="2400" dirty="0" smtClean="0">
                <a:latin typeface="Times New Roman" pitchFamily="18" charset="0"/>
                <a:cs typeface="Times New Roman" pitchFamily="18" charset="0"/>
              </a:rPr>
              <a:t>Deadlock Avoidance</a:t>
            </a:r>
          </a:p>
          <a:p>
            <a:pPr marL="1117854" lvl="2" indent="-514350">
              <a:buFont typeface="Arial" pitchFamily="34" charset="0"/>
              <a:buChar char="•"/>
            </a:pPr>
            <a:r>
              <a:rPr lang="en-US" sz="2400" dirty="0" smtClean="0">
                <a:latin typeface="Times New Roman" pitchFamily="18" charset="0"/>
                <a:cs typeface="Times New Roman" pitchFamily="18" charset="0"/>
              </a:rPr>
              <a:t>Deadlock Detection</a:t>
            </a:r>
            <a:endParaRPr lang="en-US" sz="24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534400" cy="6553200"/>
          </a:xfrm>
        </p:spPr>
        <p:txBody>
          <a:bodyPr>
            <a:normAutofit/>
          </a:bodyPr>
          <a:lstStyle/>
          <a:p>
            <a:endParaRPr lang="en-US" sz="2800" dirty="0" smtClean="0">
              <a:latin typeface="Times New Roman" pitchFamily="18" charset="0"/>
              <a:cs typeface="Times New Roman" pitchFamily="18" charset="0"/>
            </a:endParaRPr>
          </a:p>
          <a:p>
            <a:r>
              <a:rPr lang="en-US" sz="2800" b="1" u="sng" dirty="0" smtClean="0">
                <a:latin typeface="Times New Roman" pitchFamily="18" charset="0"/>
                <a:cs typeface="Times New Roman" pitchFamily="18" charset="0"/>
              </a:rPr>
              <a:t>Deadlock Prevention</a:t>
            </a:r>
          </a:p>
          <a:p>
            <a:pPr>
              <a:buFont typeface="Arial" pitchFamily="34" charset="0"/>
              <a:buChar char="•"/>
            </a:pPr>
            <a:r>
              <a:rPr lang="en-US" sz="2400" dirty="0" smtClean="0">
                <a:latin typeface="Times New Roman" pitchFamily="18" charset="0"/>
                <a:cs typeface="Times New Roman" pitchFamily="18" charset="0"/>
              </a:rPr>
              <a:t>It is commonly achieved by either having a process acquire all the needed resources simultaneously before it begins execution or by preempting a process that holds the needed resource</a:t>
            </a:r>
          </a:p>
          <a:p>
            <a:pPr marL="624078" indent="-514350">
              <a:lnSpc>
                <a:spcPct val="80000"/>
              </a:lnSpc>
              <a:buFont typeface="Arial" pitchFamily="34" charset="0"/>
              <a:buChar char="•"/>
            </a:pPr>
            <a:r>
              <a:rPr lang="en-US" sz="2400" b="1" dirty="0" smtClean="0">
                <a:latin typeface="Times New Roman" pitchFamily="18" charset="0"/>
                <a:cs typeface="Times New Roman" pitchFamily="18" charset="0"/>
              </a:rPr>
              <a:t>The Wait-Die Scheme:</a:t>
            </a:r>
          </a:p>
          <a:p>
            <a:pPr lvl="1">
              <a:lnSpc>
                <a:spcPct val="80000"/>
              </a:lnSpc>
            </a:pPr>
            <a:r>
              <a:rPr lang="en-US" dirty="0" smtClean="0">
                <a:latin typeface="Times New Roman" pitchFamily="18" charset="0"/>
                <a:cs typeface="Times New Roman" pitchFamily="18" charset="0"/>
              </a:rPr>
              <a:t>A non-preemptive approach</a:t>
            </a:r>
          </a:p>
          <a:p>
            <a:pPr lvl="1">
              <a:lnSpc>
                <a:spcPct val="80000"/>
              </a:lnSpc>
            </a:pPr>
            <a:r>
              <a:rPr lang="en-US" dirty="0" smtClean="0">
                <a:latin typeface="Times New Roman" pitchFamily="18" charset="0"/>
                <a:cs typeface="Times New Roman" pitchFamily="18" charset="0"/>
              </a:rPr>
              <a:t>When process Pi requests a resource currently held by Pj, Pi is allowed to wait only if it has a smaller timestamp than does Pj (Pi is older than Pj)</a:t>
            </a:r>
          </a:p>
          <a:p>
            <a:pPr lvl="1">
              <a:lnSpc>
                <a:spcPct val="80000"/>
              </a:lnSpc>
            </a:pPr>
            <a:r>
              <a:rPr lang="en-US" dirty="0" smtClean="0">
                <a:latin typeface="Times New Roman" pitchFamily="18" charset="0"/>
                <a:cs typeface="Times New Roman" pitchFamily="18" charset="0"/>
              </a:rPr>
              <a:t>Otherwise Pi is rolled back</a:t>
            </a:r>
          </a:p>
          <a:p>
            <a:pPr>
              <a:lnSpc>
                <a:spcPct val="80000"/>
              </a:lnSpc>
              <a:buFont typeface="Arial" pitchFamily="34" charset="0"/>
              <a:buChar char="•"/>
            </a:pPr>
            <a:r>
              <a:rPr lang="en-US" sz="2400" b="1" dirty="0" smtClean="0">
                <a:latin typeface="Times New Roman" pitchFamily="18" charset="0"/>
                <a:cs typeface="Times New Roman" pitchFamily="18" charset="0"/>
              </a:rPr>
              <a:t>The Wound-Wait scheme:</a:t>
            </a:r>
          </a:p>
          <a:p>
            <a:pPr lvl="1">
              <a:lnSpc>
                <a:spcPct val="80000"/>
              </a:lnSpc>
            </a:pPr>
            <a:r>
              <a:rPr lang="en-US" dirty="0" smtClean="0">
                <a:latin typeface="Times New Roman" pitchFamily="18" charset="0"/>
                <a:cs typeface="Times New Roman" pitchFamily="18" charset="0"/>
              </a:rPr>
              <a:t>A preemptive approach</a:t>
            </a:r>
          </a:p>
          <a:p>
            <a:pPr lvl="1">
              <a:lnSpc>
                <a:spcPct val="80000"/>
              </a:lnSpc>
            </a:pPr>
            <a:r>
              <a:rPr lang="en-US" dirty="0" smtClean="0">
                <a:latin typeface="Times New Roman" pitchFamily="18" charset="0"/>
                <a:cs typeface="Times New Roman" pitchFamily="18" charset="0"/>
              </a:rPr>
              <a:t>When process Pi requests a resource currently held by Pj, Pi is allowed to wait only if it has a larger timestamp than Pj ( pi is younger)</a:t>
            </a:r>
          </a:p>
          <a:p>
            <a:pPr lvl="1">
              <a:lnSpc>
                <a:spcPct val="80000"/>
              </a:lnSpc>
            </a:pPr>
            <a:r>
              <a:rPr lang="en-US" dirty="0" smtClean="0">
                <a:latin typeface="Times New Roman" pitchFamily="18" charset="0"/>
                <a:cs typeface="Times New Roman" pitchFamily="18" charset="0"/>
              </a:rPr>
              <a:t>Otherwise Pj is rolled back (</a:t>
            </a:r>
            <a:r>
              <a:rPr lang="en-US" dirty="0" err="1" smtClean="0">
                <a:latin typeface="Times New Roman" pitchFamily="18" charset="0"/>
                <a:cs typeface="Times New Roman" pitchFamily="18" charset="0"/>
              </a:rPr>
              <a:t>pj</a:t>
            </a:r>
            <a:r>
              <a:rPr lang="en-US" dirty="0" smtClean="0">
                <a:latin typeface="Times New Roman" pitchFamily="18" charset="0"/>
                <a:cs typeface="Times New Roman" pitchFamily="18" charset="0"/>
              </a:rPr>
              <a:t> is wounded)</a:t>
            </a:r>
          </a:p>
          <a:p>
            <a:pPr>
              <a:buFont typeface="Arial" pitchFamily="34" charset="0"/>
              <a:buChar char="•"/>
            </a:pPr>
            <a:endParaRPr lang="en-US" sz="2400" dirty="0" smtClean="0">
              <a:latin typeface="Times New Roman" pitchFamily="18" charset="0"/>
              <a:cs typeface="Times New Roman" pitchFamily="18" charset="0"/>
            </a:endParaRPr>
          </a:p>
          <a:p>
            <a:pPr>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sz="2800" b="1" u="sng" dirty="0" smtClean="0">
                <a:latin typeface="Times New Roman" pitchFamily="18" charset="0"/>
                <a:cs typeface="Times New Roman" pitchFamily="18" charset="0"/>
              </a:rPr>
              <a:t>Deadlock prevention</a:t>
            </a:r>
          </a:p>
          <a:p>
            <a:pPr lvl="1"/>
            <a:r>
              <a:rPr lang="en-US" dirty="0" smtClean="0">
                <a:latin typeface="Times New Roman" pitchFamily="18" charset="0"/>
                <a:cs typeface="Times New Roman" pitchFamily="18" charset="0"/>
              </a:rPr>
              <a:t>It is commonly achieved by either having a process acquire all the needed resources simultaneously before it begins execution or by preempting a process that holds the needed resource</a:t>
            </a:r>
          </a:p>
          <a:p>
            <a:pPr lvl="1"/>
            <a:r>
              <a:rPr lang="en-US" dirty="0" smtClean="0">
                <a:latin typeface="Times New Roman" pitchFamily="18" charset="0"/>
                <a:cs typeface="Times New Roman" pitchFamily="18" charset="0"/>
              </a:rPr>
              <a:t>But the difficulty is to acquire resources in advance, because future resource requirements are unpredictable.</a:t>
            </a:r>
          </a:p>
          <a:p>
            <a:pPr lvl="1"/>
            <a:r>
              <a:rPr lang="en-US" dirty="0" smtClean="0">
                <a:latin typeface="Times New Roman" pitchFamily="18" charset="0"/>
                <a:cs typeface="Times New Roman" pitchFamily="18" charset="0"/>
              </a:rPr>
              <a:t>However, the solution to this problem is to forcing processes to acquire resources  one by one. This solution is inefficient and impractical. </a:t>
            </a:r>
          </a:p>
          <a:p>
            <a:pPr lvl="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534400" cy="6248400"/>
          </a:xfrm>
        </p:spPr>
        <p:txBody>
          <a:bodyPr>
            <a:normAutofit/>
          </a:bodyPr>
          <a:lstStyle/>
          <a:p>
            <a:endParaRPr lang="en-US" b="1" u="sng" dirty="0" smtClean="0">
              <a:latin typeface="Times New Roman" pitchFamily="18" charset="0"/>
              <a:cs typeface="Times New Roman" pitchFamily="18" charset="0"/>
            </a:endParaRPr>
          </a:p>
          <a:p>
            <a:r>
              <a:rPr lang="en-US" b="1" u="sng" dirty="0" smtClean="0">
                <a:latin typeface="Times New Roman" pitchFamily="18" charset="0"/>
                <a:cs typeface="Times New Roman" pitchFamily="18" charset="0"/>
              </a:rPr>
              <a:t>Deadlock Avoidance</a:t>
            </a:r>
          </a:p>
          <a:p>
            <a:pPr>
              <a:lnSpc>
                <a:spcPct val="90000"/>
              </a:lnSpc>
              <a:buFont typeface="Arial" pitchFamily="34" charset="0"/>
              <a:buChar char="•"/>
            </a:pPr>
            <a:r>
              <a:rPr lang="en-US" sz="2400" dirty="0" smtClean="0">
                <a:latin typeface="Times New Roman" pitchFamily="18" charset="0"/>
                <a:cs typeface="Times New Roman" pitchFamily="18" charset="0"/>
              </a:rPr>
              <a:t>A resource is granted to a process if the resulting global state is safe ( a global state includes all the processes and resources of the DS)</a:t>
            </a:r>
          </a:p>
          <a:p>
            <a:pPr>
              <a:lnSpc>
                <a:spcPct val="90000"/>
              </a:lnSpc>
              <a:buFont typeface="Arial" pitchFamily="34" charset="0"/>
              <a:buChar char="•"/>
            </a:pPr>
            <a:r>
              <a:rPr lang="en-US" sz="2400" dirty="0" smtClean="0">
                <a:latin typeface="Times New Roman" pitchFamily="18" charset="0"/>
                <a:cs typeface="Times New Roman" pitchFamily="18" charset="0"/>
              </a:rPr>
              <a:t>Deadlock is practically impossible to implement because</a:t>
            </a:r>
          </a:p>
          <a:p>
            <a:pPr lvl="1">
              <a:lnSpc>
                <a:spcPct val="90000"/>
              </a:lnSpc>
            </a:pPr>
            <a:r>
              <a:rPr lang="en-US" dirty="0" smtClean="0">
                <a:latin typeface="Times New Roman" pitchFamily="18" charset="0"/>
                <a:cs typeface="Times New Roman" pitchFamily="18" charset="0"/>
              </a:rPr>
              <a:t>Every site ahs to maintain information on the global state of the system, which translates into huge storage requirements an extensive communication costs</a:t>
            </a:r>
          </a:p>
          <a:p>
            <a:pPr lvl="1">
              <a:lnSpc>
                <a:spcPct val="90000"/>
              </a:lnSpc>
            </a:pPr>
            <a:r>
              <a:rPr lang="en-US" dirty="0" smtClean="0">
                <a:latin typeface="Times New Roman" pitchFamily="18" charset="0"/>
                <a:cs typeface="Times New Roman" pitchFamily="18" charset="0"/>
              </a:rPr>
              <a:t>The process of checking for a safe global state must be mutually exclusive, because if several sites concurrently perform checks for a safe state they may all find the state safe but the net global state may not be safe</a:t>
            </a:r>
          </a:p>
          <a:p>
            <a:pPr lvl="1">
              <a:lnSpc>
                <a:spcPct val="90000"/>
              </a:lnSpc>
            </a:pPr>
            <a:r>
              <a:rPr lang="en-US" dirty="0" smtClean="0">
                <a:latin typeface="Times New Roman" pitchFamily="18" charset="0"/>
                <a:cs typeface="Times New Roman" pitchFamily="18" charset="0"/>
              </a:rPr>
              <a:t>Due to the large number of processes and resources it will be computationally expensive to check for a safe state</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04800"/>
            <a:ext cx="8534400" cy="5702491"/>
          </a:xfrm>
        </p:spPr>
        <p:txBody>
          <a:bodyPr>
            <a:normAutofit/>
          </a:bodyPr>
          <a:lstStyle/>
          <a:p>
            <a:endParaRPr lang="en-US" sz="2800" dirty="0" smtClean="0">
              <a:latin typeface="Times New Roman" pitchFamily="18" charset="0"/>
              <a:cs typeface="Times New Roman" pitchFamily="18" charset="0"/>
            </a:endParaRPr>
          </a:p>
          <a:p>
            <a:r>
              <a:rPr lang="en-US" sz="2800" b="1" u="sng" dirty="0" smtClean="0">
                <a:latin typeface="Times New Roman" pitchFamily="18" charset="0"/>
                <a:cs typeface="Times New Roman" pitchFamily="18" charset="0"/>
              </a:rPr>
              <a:t>Deadlock Detection</a:t>
            </a:r>
          </a:p>
          <a:p>
            <a:pPr>
              <a:buFont typeface="Arial" pitchFamily="34" charset="0"/>
              <a:buChar char="•"/>
            </a:pPr>
            <a:r>
              <a:rPr lang="en-US" sz="2400" dirty="0" smtClean="0">
                <a:latin typeface="Times New Roman" pitchFamily="18" charset="0"/>
                <a:cs typeface="Times New Roman" pitchFamily="18" charset="0"/>
              </a:rPr>
              <a:t>It requires an examination of the status of process-recourse interactions for the presence of cyclical wait.</a:t>
            </a:r>
          </a:p>
          <a:p>
            <a:pPr>
              <a:buFont typeface="Arial" pitchFamily="34" charset="0"/>
              <a:buChar char="•"/>
            </a:pPr>
            <a:r>
              <a:rPr lang="en-US" sz="2400" dirty="0" smtClean="0">
                <a:latin typeface="Times New Roman" pitchFamily="18" charset="0"/>
                <a:cs typeface="Times New Roman" pitchFamily="18" charset="0"/>
              </a:rPr>
              <a:t>Deadlock detection in DS has two favorable conditions.</a:t>
            </a:r>
          </a:p>
          <a:p>
            <a:pPr>
              <a:buFont typeface="Arial" pitchFamily="34" charset="0"/>
              <a:buChar char="•"/>
            </a:pPr>
            <a:r>
              <a:rPr lang="en-US" sz="2400" dirty="0" smtClean="0">
                <a:latin typeface="Times New Roman" pitchFamily="18" charset="0"/>
                <a:cs typeface="Times New Roman" pitchFamily="18" charset="0"/>
              </a:rPr>
              <a:t>Once a cycle is formed in WFG, it persists until it is detected and broken.</a:t>
            </a:r>
          </a:p>
          <a:p>
            <a:pPr>
              <a:buFont typeface="Arial" pitchFamily="34" charset="0"/>
              <a:buChar char="•"/>
            </a:pPr>
            <a:r>
              <a:rPr lang="en-US" sz="2400" dirty="0" smtClean="0">
                <a:latin typeface="Times New Roman" pitchFamily="18" charset="0"/>
                <a:cs typeface="Times New Roman" pitchFamily="18" charset="0"/>
              </a:rPr>
              <a:t>Cycle detection can proceed concurrently with the normal activities of a system( and therefore it does not have a negative effect on system throughput)</a:t>
            </a:r>
          </a:p>
          <a:p>
            <a:pPr>
              <a:buFont typeface="Arial" pitchFamily="34" charset="0"/>
              <a:buChar char="•"/>
            </a:pPr>
            <a:r>
              <a:rPr lang="en-US" sz="2400" dirty="0" smtClean="0">
                <a:latin typeface="Times New Roman" pitchFamily="18" charset="0"/>
                <a:cs typeface="Times New Roman" pitchFamily="18" charset="0"/>
              </a:rPr>
              <a:t>The literature on deadlock handling is distributed systems is highly focused towards deadlock detection method.</a:t>
            </a:r>
            <a:endParaRPr lang="en-US" sz="24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28600"/>
            <a:ext cx="8534400" cy="6400800"/>
          </a:xfrm>
        </p:spPr>
        <p:txBody>
          <a:bodyPr>
            <a:normAutofit/>
          </a:bodyPr>
          <a:lstStyle/>
          <a:p>
            <a:endParaRPr lang="en-US" sz="2800" b="1" u="sng" dirty="0" smtClean="0">
              <a:latin typeface="Times New Roman" pitchFamily="18" charset="0"/>
              <a:cs typeface="Times New Roman" pitchFamily="18" charset="0"/>
            </a:endParaRPr>
          </a:p>
          <a:p>
            <a:r>
              <a:rPr lang="en-US" sz="2800" b="1" u="sng" dirty="0" smtClean="0">
                <a:latin typeface="Times New Roman" pitchFamily="18" charset="0"/>
                <a:cs typeface="Times New Roman" pitchFamily="18" charset="0"/>
              </a:rPr>
              <a:t>Issues In Deadlock Detection &amp; Resolution</a:t>
            </a:r>
          </a:p>
          <a:p>
            <a:pPr>
              <a:buFont typeface="Arial" pitchFamily="34" charset="0"/>
              <a:buChar char="•"/>
            </a:pPr>
            <a:r>
              <a:rPr lang="en-US" sz="2600" dirty="0" smtClean="0">
                <a:latin typeface="Times New Roman" pitchFamily="18" charset="0"/>
                <a:cs typeface="Times New Roman" pitchFamily="18" charset="0"/>
              </a:rPr>
              <a:t>Deadlock detection and resolution has two basic issues:</a:t>
            </a:r>
          </a:p>
          <a:p>
            <a:pPr lvl="1"/>
            <a:r>
              <a:rPr lang="en-US" sz="2400" dirty="0" smtClean="0">
                <a:latin typeface="Times New Roman" pitchFamily="18" charset="0"/>
                <a:cs typeface="Times New Roman" pitchFamily="18" charset="0"/>
              </a:rPr>
              <a:t>Detection of existing deadlocks</a:t>
            </a:r>
          </a:p>
          <a:p>
            <a:pPr lvl="1"/>
            <a:r>
              <a:rPr lang="en-US" sz="2400" dirty="0" smtClean="0">
                <a:latin typeface="Times New Roman" pitchFamily="18" charset="0"/>
                <a:cs typeface="Times New Roman" pitchFamily="18" charset="0"/>
              </a:rPr>
              <a:t>Resolution of detected deadlocks</a:t>
            </a:r>
            <a:endParaRPr lang="en-US" sz="24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Detection:</a:t>
            </a:r>
            <a:endParaRPr lang="en-US" sz="2600" dirty="0" smtClean="0">
              <a:latin typeface="Times New Roman" pitchFamily="18" charset="0"/>
              <a:cs typeface="Times New Roman" pitchFamily="18" charset="0"/>
            </a:endParaRPr>
          </a:p>
          <a:p>
            <a:pPr>
              <a:lnSpc>
                <a:spcPct val="80000"/>
              </a:lnSpc>
              <a:buFont typeface="Arial" pitchFamily="34" charset="0"/>
              <a:buChar char="•"/>
            </a:pPr>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detection</a:t>
            </a:r>
            <a:r>
              <a:rPr lang="en-US" sz="2400" dirty="0" smtClean="0">
                <a:latin typeface="Times New Roman" pitchFamily="18" charset="0"/>
                <a:cs typeface="Times New Roman" pitchFamily="18" charset="0"/>
              </a:rPr>
              <a:t> of deadlocks involves two Issues:</a:t>
            </a:r>
          </a:p>
          <a:p>
            <a:pPr lvl="1">
              <a:lnSpc>
                <a:spcPct val="80000"/>
              </a:lnSpc>
            </a:pPr>
            <a:r>
              <a:rPr lang="en-US" sz="2400" dirty="0" smtClean="0">
                <a:latin typeface="Times New Roman" pitchFamily="18" charset="0"/>
                <a:cs typeface="Times New Roman" pitchFamily="18" charset="0"/>
              </a:rPr>
              <a:t> maintenance of the WFG and </a:t>
            </a:r>
          </a:p>
          <a:p>
            <a:pPr lvl="1">
              <a:lnSpc>
                <a:spcPct val="80000"/>
              </a:lnSpc>
            </a:pPr>
            <a:r>
              <a:rPr lang="en-US" sz="2400" dirty="0" smtClean="0">
                <a:latin typeface="Times New Roman" pitchFamily="18" charset="0"/>
                <a:cs typeface="Times New Roman" pitchFamily="18" charset="0"/>
              </a:rPr>
              <a:t>search of the WFG for the presence of cycles (or knots)</a:t>
            </a:r>
          </a:p>
          <a:p>
            <a:pPr lvl="2">
              <a:lnSpc>
                <a:spcPct val="80000"/>
              </a:lnSpc>
            </a:pPr>
            <a:r>
              <a:rPr lang="en-US" sz="2400" dirty="0" smtClean="0">
                <a:latin typeface="Times New Roman" pitchFamily="18" charset="0"/>
                <a:cs typeface="Times New Roman" pitchFamily="18" charset="0"/>
              </a:rPr>
              <a:t>In distributed systems, a cycle may involve several sites, so the search for cycles greatly depends upon how the WFG of the system is represented across the system</a:t>
            </a:r>
          </a:p>
          <a:p>
            <a:pPr lvl="2">
              <a:lnSpc>
                <a:spcPct val="80000"/>
              </a:lnSpc>
            </a:pPr>
            <a:r>
              <a:rPr lang="en-US" sz="2400" dirty="0" smtClean="0">
                <a:latin typeface="Times New Roman" pitchFamily="18" charset="0"/>
                <a:cs typeface="Times New Roman" pitchFamily="18" charset="0"/>
              </a:rPr>
              <a:t>Depending upon the manner in which WFG information is maintained and the search for cycles is carried out, there are centralized, distributed, and hierarchical algorithms for deadlock detection in distributed systems. </a:t>
            </a:r>
          </a:p>
          <a:p>
            <a:endParaRPr lang="en-US" sz="2800" dirty="0" smtClean="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a:bodyPr>
          <a:lstStyle/>
          <a:p>
            <a:r>
              <a:rPr lang="en-US" sz="2800" b="1" dirty="0" smtClean="0">
                <a:latin typeface="Times New Roman" pitchFamily="18" charset="0"/>
                <a:cs typeface="Times New Roman" pitchFamily="18" charset="0"/>
              </a:rPr>
              <a:t>Detection…</a:t>
            </a:r>
            <a:endParaRPr lang="en-US" b="1"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A correct deadlock deduction algorithm must satisfy the following two conditions:-</a:t>
            </a:r>
          </a:p>
          <a:p>
            <a:pPr lvl="1"/>
            <a:r>
              <a:rPr lang="en-US" b="1" dirty="0" smtClean="0">
                <a:latin typeface="Times New Roman" pitchFamily="18" charset="0"/>
                <a:cs typeface="Times New Roman" pitchFamily="18" charset="0"/>
              </a:rPr>
              <a:t>Progress-No undetected deadlocks</a:t>
            </a:r>
            <a:r>
              <a:rPr lang="en-US" dirty="0" smtClean="0">
                <a:latin typeface="Times New Roman" pitchFamily="18" charset="0"/>
                <a:cs typeface="Times New Roman" pitchFamily="18" charset="0"/>
              </a:rPr>
              <a:t>. The algorithm must detect all existing deadlocks in finite time.</a:t>
            </a:r>
          </a:p>
          <a:p>
            <a:pPr lvl="1"/>
            <a:r>
              <a:rPr lang="en-US" b="1" dirty="0" smtClean="0">
                <a:latin typeface="Times New Roman" pitchFamily="18" charset="0"/>
                <a:cs typeface="Times New Roman" pitchFamily="18" charset="0"/>
              </a:rPr>
              <a:t>Safety-No false deadlocks</a:t>
            </a:r>
            <a:r>
              <a:rPr lang="en-US" dirty="0" smtClean="0">
                <a:latin typeface="Times New Roman" pitchFamily="18" charset="0"/>
                <a:cs typeface="Times New Roman" pitchFamily="18" charset="0"/>
              </a:rPr>
              <a:t>. The algorithm should not report deadlocks which are non-existent (called phantom deadlocks) </a:t>
            </a:r>
          </a:p>
          <a:p>
            <a:pPr lvl="1"/>
            <a:r>
              <a:rPr lang="en-US" b="1" dirty="0" smtClean="0">
                <a:latin typeface="Times New Roman" pitchFamily="18" charset="0"/>
                <a:cs typeface="Times New Roman" pitchFamily="18" charset="0"/>
              </a:rPr>
              <a:t>Deadlock resolution</a:t>
            </a:r>
          </a:p>
          <a:p>
            <a:pPr lvl="1">
              <a:buFont typeface="Arial" pitchFamily="34" charset="0"/>
              <a:buChar char="•"/>
            </a:pPr>
            <a:r>
              <a:rPr lang="en-US" dirty="0" smtClean="0">
                <a:latin typeface="Times New Roman" pitchFamily="18" charset="0"/>
                <a:cs typeface="Times New Roman" pitchFamily="18" charset="0"/>
              </a:rPr>
              <a:t>It involves breaking existing wait-for dependencies in the system WFG to resolve the deadlock</a:t>
            </a:r>
          </a:p>
          <a:p>
            <a:pPr lvl="1">
              <a:buFont typeface="Arial" pitchFamily="34" charset="0"/>
              <a:buChar char="•"/>
            </a:pPr>
            <a:r>
              <a:rPr lang="en-US" dirty="0" smtClean="0">
                <a:latin typeface="Times New Roman" pitchFamily="18" charset="0"/>
                <a:cs typeface="Times New Roman" pitchFamily="18" charset="0"/>
              </a:rPr>
              <a:t>It involves rolling back one or more processes that are deadlocked and assigning their resources to blocked processes in the deadlock so that they can resume execution </a:t>
            </a:r>
          </a:p>
          <a:p>
            <a:pPr lvl="1"/>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92500" lnSpcReduction="10000"/>
          </a:bodyPr>
          <a:lstStyle/>
          <a:p>
            <a:r>
              <a:rPr lang="en-US" b="1" u="sng" dirty="0" smtClean="0">
                <a:latin typeface="Times New Roman" pitchFamily="18" charset="0"/>
                <a:cs typeface="Times New Roman" pitchFamily="18" charset="0"/>
              </a:rPr>
              <a:t>Control Organizations for Distributed Deadlock Detection</a:t>
            </a:r>
          </a:p>
          <a:p>
            <a:pPr>
              <a:lnSpc>
                <a:spcPct val="80000"/>
              </a:lnSpc>
              <a:buFont typeface="Arial" pitchFamily="34" charset="0"/>
              <a:buChar char="•"/>
            </a:pPr>
            <a:r>
              <a:rPr lang="en-US" b="1" dirty="0" smtClean="0">
                <a:latin typeface="Times New Roman" pitchFamily="18" charset="0"/>
                <a:cs typeface="Times New Roman" pitchFamily="18" charset="0"/>
              </a:rPr>
              <a:t>Centralized Control</a:t>
            </a:r>
          </a:p>
          <a:p>
            <a:pPr lvl="1">
              <a:lnSpc>
                <a:spcPct val="80000"/>
              </a:lnSpc>
            </a:pPr>
            <a:r>
              <a:rPr lang="en-US" sz="2600" dirty="0" smtClean="0">
                <a:latin typeface="Times New Roman" pitchFamily="18" charset="0"/>
                <a:cs typeface="Times New Roman" pitchFamily="18" charset="0"/>
              </a:rPr>
              <a:t>Provided with a control site responsible of constructing WFG</a:t>
            </a:r>
          </a:p>
          <a:p>
            <a:pPr lvl="1">
              <a:lnSpc>
                <a:spcPct val="80000"/>
              </a:lnSpc>
            </a:pPr>
            <a:r>
              <a:rPr lang="en-US" sz="2600" dirty="0" smtClean="0">
                <a:latin typeface="Times New Roman" pitchFamily="18" charset="0"/>
                <a:cs typeface="Times New Roman" pitchFamily="18" charset="0"/>
              </a:rPr>
              <a:t>However, a single point of failure, congested links, continuous message generation for deadlock detection, are the demerits.</a:t>
            </a:r>
          </a:p>
          <a:p>
            <a:pPr>
              <a:lnSpc>
                <a:spcPct val="80000"/>
              </a:lnSpc>
              <a:buFont typeface="Arial" pitchFamily="34" charset="0"/>
              <a:buChar char="•"/>
            </a:pPr>
            <a:r>
              <a:rPr lang="en-US" b="1" dirty="0" smtClean="0">
                <a:latin typeface="Times New Roman" pitchFamily="18" charset="0"/>
                <a:cs typeface="Times New Roman" pitchFamily="18" charset="0"/>
              </a:rPr>
              <a:t>Distributed Control</a:t>
            </a:r>
          </a:p>
          <a:p>
            <a:pPr lvl="1">
              <a:lnSpc>
                <a:spcPct val="80000"/>
              </a:lnSpc>
            </a:pPr>
            <a:r>
              <a:rPr lang="en-US" sz="2600" dirty="0" smtClean="0">
                <a:latin typeface="Times New Roman" pitchFamily="18" charset="0"/>
                <a:cs typeface="Times New Roman" pitchFamily="18" charset="0"/>
              </a:rPr>
              <a:t>Detection of a global deadlock is shared equally</a:t>
            </a:r>
          </a:p>
          <a:p>
            <a:pPr lvl="1">
              <a:lnSpc>
                <a:spcPct val="80000"/>
              </a:lnSpc>
            </a:pPr>
            <a:r>
              <a:rPr lang="en-US" sz="2600" dirty="0" smtClean="0">
                <a:latin typeface="Times New Roman" pitchFamily="18" charset="0"/>
                <a:cs typeface="Times New Roman" pitchFamily="18" charset="0"/>
              </a:rPr>
              <a:t>Deadlock detection is initiated only when a waiting process is suspected to be a part of deadlock cycle.</a:t>
            </a:r>
          </a:p>
          <a:p>
            <a:pPr lvl="1">
              <a:lnSpc>
                <a:spcPct val="80000"/>
              </a:lnSpc>
            </a:pPr>
            <a:r>
              <a:rPr lang="en-US" sz="2600" dirty="0" smtClean="0">
                <a:latin typeface="Times New Roman" pitchFamily="18" charset="0"/>
                <a:cs typeface="Times New Roman" pitchFamily="18" charset="0"/>
              </a:rPr>
              <a:t>However, such systems are difficult to design, several sites may initiate detection for the same deadlock, proof of correctness is difficult, deadlock resolution is cumbersome.</a:t>
            </a:r>
          </a:p>
          <a:p>
            <a:pPr>
              <a:lnSpc>
                <a:spcPct val="80000"/>
              </a:lnSpc>
              <a:buFont typeface="Arial" pitchFamily="34" charset="0"/>
              <a:buChar char="•"/>
            </a:pPr>
            <a:r>
              <a:rPr lang="en-US" b="1" dirty="0" smtClean="0">
                <a:latin typeface="Times New Roman" pitchFamily="18" charset="0"/>
                <a:cs typeface="Times New Roman" pitchFamily="18" charset="0"/>
              </a:rPr>
              <a:t>Hierarchical Control</a:t>
            </a:r>
          </a:p>
          <a:p>
            <a:pPr lvl="1">
              <a:lnSpc>
                <a:spcPct val="80000"/>
              </a:lnSpc>
            </a:pPr>
            <a:r>
              <a:rPr lang="en-US" sz="2600" dirty="0" smtClean="0">
                <a:latin typeface="Times New Roman" pitchFamily="18" charset="0"/>
                <a:cs typeface="Times New Roman" pitchFamily="18" charset="0"/>
              </a:rPr>
              <a:t>Site detects deadlocks involving only its descendent sites</a:t>
            </a:r>
          </a:p>
          <a:p>
            <a:pPr lvl="1">
              <a:lnSpc>
                <a:spcPct val="80000"/>
              </a:lnSpc>
            </a:pPr>
            <a:r>
              <a:rPr lang="en-US" sz="2600" dirty="0" smtClean="0">
                <a:latin typeface="Times New Roman" pitchFamily="18" charset="0"/>
                <a:cs typeface="Times New Roman" pitchFamily="18" charset="0"/>
              </a:rPr>
              <a:t>Exploits access patterns local to a cluster of sites to efficiently detect deadlocks.</a:t>
            </a:r>
          </a:p>
          <a:p>
            <a:pPr lvl="1">
              <a:lnSpc>
                <a:spcPct val="80000"/>
              </a:lnSpc>
            </a:pPr>
            <a:r>
              <a:rPr lang="en-US" sz="2600" dirty="0" smtClean="0">
                <a:latin typeface="Times New Roman" pitchFamily="18" charset="0"/>
                <a:cs typeface="Times New Roman" pitchFamily="18" charset="0"/>
              </a:rPr>
              <a:t>However, the control is defeated if most deadlocks span several clusters.</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304800"/>
            <a:ext cx="8686800" cy="5702491"/>
          </a:xfrm>
        </p:spPr>
        <p:txBody>
          <a:bodyPr/>
          <a:lstStyle/>
          <a:p>
            <a:endParaRPr lang="en-US" sz="2600" b="1" dirty="0" smtClean="0">
              <a:latin typeface="Times New Roman" pitchFamily="18" charset="0"/>
              <a:cs typeface="Times New Roman" pitchFamily="18" charset="0"/>
            </a:endParaRPr>
          </a:p>
          <a:p>
            <a:r>
              <a:rPr lang="en-US" sz="2800" b="1" u="sng" dirty="0" smtClean="0">
                <a:latin typeface="Times New Roman" pitchFamily="18" charset="0"/>
                <a:cs typeface="Times New Roman" pitchFamily="18" charset="0"/>
              </a:rPr>
              <a:t>Deadlock resolution</a:t>
            </a:r>
          </a:p>
          <a:p>
            <a:pPr lvl="1">
              <a:buFont typeface="Arial" pitchFamily="34" charset="0"/>
              <a:buChar char="•"/>
            </a:pPr>
            <a:r>
              <a:rPr lang="en-US" dirty="0" smtClean="0">
                <a:latin typeface="Times New Roman" pitchFamily="18" charset="0"/>
                <a:cs typeface="Times New Roman" pitchFamily="18" charset="0"/>
              </a:rPr>
              <a:t>It involves breaking existing wait-for dependencies in the system WFG to resolve the deadlock</a:t>
            </a:r>
          </a:p>
          <a:p>
            <a:pPr lvl="1">
              <a:buFont typeface="Arial" pitchFamily="34" charset="0"/>
              <a:buChar char="•"/>
            </a:pPr>
            <a:r>
              <a:rPr lang="en-US" dirty="0" smtClean="0">
                <a:latin typeface="Times New Roman" pitchFamily="18" charset="0"/>
                <a:cs typeface="Times New Roman" pitchFamily="18" charset="0"/>
              </a:rPr>
              <a:t>It involves rolling back one or more processes that are deadlocked and assigning their resources to blocked processes in the deadlock so that they can resume execution </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Distributed deadlock detection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distributed deadlock detection algorithms, all sites collectively cooperate to detect a cycle in the state graph that is likely to be distributed over several sites.</a:t>
            </a:r>
          </a:p>
          <a:p>
            <a:r>
              <a:rPr lang="en-US" dirty="0" smtClean="0"/>
              <a:t>This algorithm initiated when a process is forced to wait. It is initiated either by local site or by the site where the process waits.</a:t>
            </a:r>
          </a:p>
          <a:p>
            <a:r>
              <a:rPr lang="en-US" dirty="0" smtClean="0"/>
              <a:t>In path pushing algorithms wait for dependency information of the global WFG is spread in the form of paths.</a:t>
            </a:r>
          </a:p>
          <a:p>
            <a:r>
              <a:rPr lang="en-US" dirty="0" smtClean="0"/>
              <a:t>In the edge chasing algorithm, special messages called probes are circulated along the edges of WFG to detect a cycle.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err="1" smtClean="0"/>
              <a:t>Lamport’s</a:t>
            </a:r>
            <a:r>
              <a:rPr lang="en-US" sz="4400" dirty="0" smtClean="0"/>
              <a:t> Logical clock</a:t>
            </a:r>
            <a:endParaRPr lang="en-US" sz="4400" dirty="0"/>
          </a:p>
        </p:txBody>
      </p:sp>
      <p:sp>
        <p:nvSpPr>
          <p:cNvPr id="3" name="Content Placeholder 2"/>
          <p:cNvSpPr>
            <a:spLocks noGrp="1"/>
          </p:cNvSpPr>
          <p:nvPr>
            <p:ph idx="1"/>
          </p:nvPr>
        </p:nvSpPr>
        <p:spPr/>
        <p:txBody>
          <a:bodyPr>
            <a:normAutofit lnSpcReduction="10000"/>
          </a:bodyPr>
          <a:lstStyle/>
          <a:p>
            <a:pPr>
              <a:buFont typeface="Arial" pitchFamily="34" charset="0"/>
              <a:buChar char="•"/>
            </a:pPr>
            <a:r>
              <a:rPr lang="en-US" sz="2400" dirty="0" smtClean="0">
                <a:latin typeface="Times New Roman" pitchFamily="18" charset="0"/>
                <a:cs typeface="Times New Roman" pitchFamily="18" charset="0"/>
              </a:rPr>
              <a:t>Basic Concepts</a:t>
            </a:r>
          </a:p>
          <a:p>
            <a:pPr>
              <a:buFont typeface="Arial" pitchFamily="34" charset="0"/>
              <a:buChar char="•"/>
            </a:pPr>
            <a:r>
              <a:rPr lang="en-US" sz="2400" dirty="0" err="1" smtClean="0">
                <a:latin typeface="Times New Roman" pitchFamily="18" charset="0"/>
                <a:cs typeface="Times New Roman" pitchFamily="18" charset="0"/>
              </a:rPr>
              <a:t>Lamport</a:t>
            </a:r>
            <a:r>
              <a:rPr lang="en-US" sz="2400" dirty="0" smtClean="0">
                <a:latin typeface="Times New Roman" pitchFamily="18" charset="0"/>
                <a:cs typeface="Times New Roman" pitchFamily="18" charset="0"/>
              </a:rPr>
              <a:t> proposed the following scheme to order events in a distributed system using logical clocks</a:t>
            </a:r>
            <a:r>
              <a:rPr lang="en-US" sz="2800" dirty="0" smtClean="0">
                <a:latin typeface="Times New Roman" pitchFamily="18" charset="0"/>
                <a:cs typeface="Times New Roman" pitchFamily="18" charset="0"/>
              </a:rPr>
              <a:t>. </a:t>
            </a:r>
          </a:p>
          <a:p>
            <a:pPr lvl="1"/>
            <a:r>
              <a:rPr lang="en-US" dirty="0" smtClean="0">
                <a:latin typeface="Times New Roman" pitchFamily="18" charset="0"/>
                <a:cs typeface="Times New Roman" pitchFamily="18" charset="0"/>
              </a:rPr>
              <a:t>The execution of processes is characterized by a sequence of events</a:t>
            </a:r>
          </a:p>
          <a:p>
            <a:pPr lvl="1"/>
            <a:r>
              <a:rPr lang="en-US" dirty="0" smtClean="0">
                <a:latin typeface="Times New Roman" pitchFamily="18" charset="0"/>
                <a:cs typeface="Times New Roman" pitchFamily="18" charset="0"/>
              </a:rPr>
              <a:t> Depending on the application, the execution of a procedure could be one event or the execution of an instruction could be one event</a:t>
            </a:r>
          </a:p>
          <a:p>
            <a:pPr lvl="1"/>
            <a:r>
              <a:rPr lang="en-US" dirty="0" smtClean="0">
                <a:latin typeface="Times New Roman" pitchFamily="18" charset="0"/>
                <a:cs typeface="Times New Roman" pitchFamily="18" charset="0"/>
              </a:rPr>
              <a:t> When processes exchange messages, sending a message constitutes one event and receiving a message constitutes one event. </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37488"/>
          </a:xfrm>
        </p:spPr>
        <p:txBody>
          <a:bodyPr>
            <a:normAutofit fontScale="90000"/>
          </a:bodyPr>
          <a:lstStyle/>
          <a:p>
            <a:r>
              <a:rPr lang="en-US" dirty="0" smtClean="0"/>
              <a:t>Distributed deadlock detection algorithms…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Path-Pushing Algorithm</a:t>
            </a:r>
          </a:p>
          <a:p>
            <a:pPr lvl="1"/>
            <a:r>
              <a:rPr lang="en-US" dirty="0" smtClean="0"/>
              <a:t>The site waits for dead-lock related information from other sites. Note that deadlock related information is passed by sites in the form of paths.</a:t>
            </a:r>
          </a:p>
          <a:p>
            <a:pPr lvl="1"/>
            <a:r>
              <a:rPr lang="en-US" dirty="0" smtClean="0"/>
              <a:t>The site combines the received information with its local TWF (Transaction wait for graph) graph to build an updated  TWF graph. It then detect all cycles and breaks only those cycles which do not contain the node Ex (External node).</a:t>
            </a:r>
          </a:p>
          <a:p>
            <a:pPr lvl="1"/>
            <a:r>
              <a:rPr lang="en-US" dirty="0" smtClean="0"/>
              <a:t>Ex helps in detecting multi-site deadlock without requiring a huge global TWF graph.</a:t>
            </a:r>
          </a:p>
          <a:p>
            <a:pPr lvl="1"/>
            <a:r>
              <a:rPr lang="en-US" dirty="0" smtClean="0"/>
              <a:t>For  all cycles ‘Ex-T1-T2-Ex’ which contain the node Ex (these cycles are potential candidates  for global deadlock) , the site transmit them in string form to all other sites</a:t>
            </a:r>
          </a:p>
          <a:p>
            <a:pPr lvl="1"/>
            <a:r>
              <a:rPr lang="en-US" dirty="0" smtClean="0"/>
              <a:t>The algorithm message traffic  reduces by only sending higher ordering transaction,  for e.g. T1 ordering is higher than T2</a:t>
            </a:r>
          </a:p>
          <a:p>
            <a:pPr lvl="1"/>
            <a:r>
              <a:rPr lang="en-US" dirty="0" smtClean="0"/>
              <a:t>Also for a deadlock the highest priority transaction detects deadlock  </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Distributed deadlock detection algorithms…</a:t>
            </a:r>
            <a:endParaRPr lang="en-US" dirty="0"/>
          </a:p>
        </p:txBody>
      </p:sp>
      <p:sp>
        <p:nvSpPr>
          <p:cNvPr id="3" name="Content Placeholder 2"/>
          <p:cNvSpPr>
            <a:spLocks noGrp="1"/>
          </p:cNvSpPr>
          <p:nvPr>
            <p:ph idx="1"/>
          </p:nvPr>
        </p:nvSpPr>
        <p:spPr/>
        <p:txBody>
          <a:bodyPr/>
          <a:lstStyle/>
          <a:p>
            <a:r>
              <a:rPr lang="en-US" dirty="0" smtClean="0"/>
              <a:t>An-edge chasing algorithm</a:t>
            </a:r>
          </a:p>
          <a:p>
            <a:pPr lvl="1"/>
            <a:r>
              <a:rPr lang="en-US" dirty="0" smtClean="0"/>
              <a:t>Uses a special message called probe. A probe is a triplet (</a:t>
            </a:r>
            <a:r>
              <a:rPr lang="en-US" dirty="0" err="1" smtClean="0"/>
              <a:t>i,j,k</a:t>
            </a:r>
            <a:r>
              <a:rPr lang="en-US" dirty="0" smtClean="0"/>
              <a:t>) denoting that it belongs to a deadlock detection initiated for process Pi and it is being sent by the home site Pj to the home site of process Pk.</a:t>
            </a:r>
          </a:p>
          <a:p>
            <a:pPr lvl="1"/>
            <a:r>
              <a:rPr lang="en-US" dirty="0" smtClean="0"/>
              <a:t>A probe message travels along the edges of the global TWF graph and a deadlock is detected when a probe message return to its initiated site.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Distributed deadlock detection algorithms…</a:t>
            </a:r>
            <a:endParaRPr lang="en-US" dirty="0"/>
          </a:p>
        </p:txBody>
      </p:sp>
      <p:sp>
        <p:nvSpPr>
          <p:cNvPr id="3" name="Content Placeholder 2"/>
          <p:cNvSpPr>
            <a:spLocks noGrp="1"/>
          </p:cNvSpPr>
          <p:nvPr>
            <p:ph idx="1"/>
          </p:nvPr>
        </p:nvSpPr>
        <p:spPr/>
        <p:txBody>
          <a:bodyPr/>
          <a:lstStyle/>
          <a:p>
            <a:r>
              <a:rPr lang="en-US" dirty="0" smtClean="0"/>
              <a:t>An edge-chasing algorithm…</a:t>
            </a:r>
          </a:p>
          <a:p>
            <a:pPr lvl="1"/>
            <a:r>
              <a:rPr lang="en-US" dirty="0" smtClean="0"/>
              <a:t>If Pi is locally dependent on itself</a:t>
            </a:r>
          </a:p>
          <a:p>
            <a:pPr lvl="1"/>
            <a:r>
              <a:rPr lang="en-US" dirty="0" smtClean="0"/>
              <a:t>Then declare a deadlock</a:t>
            </a:r>
          </a:p>
          <a:p>
            <a:pPr lvl="1"/>
            <a:r>
              <a:rPr lang="en-US" dirty="0" smtClean="0"/>
              <a:t>Else for all Pj and Pk such that </a:t>
            </a:r>
          </a:p>
          <a:p>
            <a:pPr marL="850392" lvl="1" indent="-457200">
              <a:buFont typeface="+mj-lt"/>
              <a:buAutoNum type="arabicPeriod"/>
            </a:pPr>
            <a:r>
              <a:rPr lang="en-US" dirty="0" smtClean="0"/>
              <a:t>Pi is locally dependent upon Pj and</a:t>
            </a:r>
          </a:p>
          <a:p>
            <a:pPr marL="850392" lvl="1" indent="-457200">
              <a:buFont typeface="+mj-lt"/>
              <a:buAutoNum type="arabicPeriod"/>
            </a:pPr>
            <a:r>
              <a:rPr lang="en-US" dirty="0" smtClean="0"/>
              <a:t>Pj is waiting on Pk and</a:t>
            </a:r>
          </a:p>
          <a:p>
            <a:pPr marL="850392" lvl="1" indent="-457200">
              <a:buFont typeface="+mj-lt"/>
              <a:buAutoNum type="arabicPeriod"/>
            </a:pPr>
            <a:r>
              <a:rPr lang="en-US" dirty="0" smtClean="0"/>
              <a:t>Pj and Pk are on different sites,</a:t>
            </a:r>
          </a:p>
          <a:p>
            <a:pPr marL="850392" lvl="1" indent="-457200">
              <a:buNone/>
            </a:pPr>
            <a:r>
              <a:rPr lang="en-US" dirty="0" smtClean="0"/>
              <a:t>      send probe (</a:t>
            </a:r>
            <a:r>
              <a:rPr lang="en-US" dirty="0" err="1" smtClean="0"/>
              <a:t>i,j,k</a:t>
            </a:r>
            <a:r>
              <a:rPr lang="en-US" dirty="0" smtClean="0"/>
              <a:t>) to the home site of Pk</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Distributed deadlock detection algorithms…</a:t>
            </a:r>
            <a:endParaRPr lang="en-US" dirty="0"/>
          </a:p>
        </p:txBody>
      </p:sp>
      <p:sp>
        <p:nvSpPr>
          <p:cNvPr id="3" name="Content Placeholder 2"/>
          <p:cNvSpPr>
            <a:spLocks noGrp="1"/>
          </p:cNvSpPr>
          <p:nvPr>
            <p:ph idx="1"/>
          </p:nvPr>
        </p:nvSpPr>
        <p:spPr/>
        <p:txBody>
          <a:bodyPr/>
          <a:lstStyle/>
          <a:p>
            <a:r>
              <a:rPr lang="en-US" dirty="0" smtClean="0"/>
              <a:t>On the receipt of probe (</a:t>
            </a:r>
            <a:r>
              <a:rPr lang="en-US" dirty="0" err="1" smtClean="0"/>
              <a:t>i,j,k</a:t>
            </a:r>
            <a:r>
              <a:rPr lang="en-US" dirty="0" smtClean="0"/>
              <a:t>)</a:t>
            </a:r>
          </a:p>
          <a:p>
            <a:pPr lvl="1"/>
            <a:r>
              <a:rPr lang="en-US" dirty="0" smtClean="0"/>
              <a:t>If</a:t>
            </a:r>
          </a:p>
          <a:p>
            <a:pPr marL="850392" lvl="1" indent="-457200">
              <a:buFont typeface="+mj-lt"/>
              <a:buAutoNum type="arabicPeriod"/>
            </a:pPr>
            <a:r>
              <a:rPr lang="en-US" dirty="0" smtClean="0"/>
              <a:t>Pk is blocked</a:t>
            </a:r>
          </a:p>
          <a:p>
            <a:pPr marL="850392" lvl="1" indent="-457200">
              <a:buFont typeface="+mj-lt"/>
              <a:buAutoNum type="arabicPeriod"/>
            </a:pPr>
            <a:r>
              <a:rPr lang="en-US" dirty="0" smtClean="0"/>
              <a:t>Dependent</a:t>
            </a:r>
            <a:r>
              <a:rPr lang="en-US" baseline="-25000" dirty="0" smtClean="0"/>
              <a:t>k</a:t>
            </a:r>
            <a:r>
              <a:rPr lang="en-US" dirty="0" smtClean="0"/>
              <a:t> (</a:t>
            </a:r>
            <a:r>
              <a:rPr lang="en-US" dirty="0" err="1" smtClean="0"/>
              <a:t>i</a:t>
            </a:r>
            <a:r>
              <a:rPr lang="en-US" dirty="0" smtClean="0"/>
              <a:t>) is false, and</a:t>
            </a:r>
          </a:p>
          <a:p>
            <a:pPr marL="850392" lvl="1" indent="-457200">
              <a:buFont typeface="+mj-lt"/>
              <a:buAutoNum type="arabicPeriod"/>
            </a:pPr>
            <a:r>
              <a:rPr lang="en-US" dirty="0" smtClean="0"/>
              <a:t>Pk has not replied to all request of Pj</a:t>
            </a:r>
          </a:p>
          <a:p>
            <a:pPr marL="850392" lvl="1" indent="-457200">
              <a:buNone/>
            </a:pPr>
            <a:r>
              <a:rPr lang="en-US" dirty="0" smtClean="0"/>
              <a:t>Then</a:t>
            </a:r>
          </a:p>
          <a:p>
            <a:pPr marL="850392" lvl="1" indent="-457200">
              <a:buNone/>
            </a:pPr>
            <a:r>
              <a:rPr lang="en-US" dirty="0" smtClean="0"/>
              <a:t>          begin </a:t>
            </a:r>
          </a:p>
          <a:p>
            <a:pPr marL="850392" lvl="1" indent="-457200">
              <a:buNone/>
            </a:pPr>
            <a:r>
              <a:rPr lang="en-US" dirty="0" smtClean="0"/>
              <a:t>          dependent</a:t>
            </a:r>
            <a:r>
              <a:rPr lang="en-US" baseline="-25000" dirty="0" smtClean="0"/>
              <a:t>k </a:t>
            </a:r>
            <a:r>
              <a:rPr lang="en-US" dirty="0" smtClean="0"/>
              <a:t> (</a:t>
            </a:r>
            <a:r>
              <a:rPr lang="en-US" dirty="0" err="1" smtClean="0"/>
              <a:t>i</a:t>
            </a:r>
            <a:r>
              <a:rPr lang="en-US" dirty="0" smtClean="0"/>
              <a:t>)=true</a:t>
            </a:r>
          </a:p>
          <a:p>
            <a:pPr marL="850392" lvl="1" indent="-457200">
              <a:buNone/>
            </a:pPr>
            <a:r>
              <a:rPr lang="en-US" dirty="0" smtClean="0"/>
              <a:t>If k=</a:t>
            </a:r>
            <a:r>
              <a:rPr lang="en-US" dirty="0" err="1" smtClean="0"/>
              <a:t>i</a:t>
            </a:r>
            <a:endParaRPr lang="en-US" dirty="0" smtClean="0"/>
          </a:p>
          <a:p>
            <a:pPr marL="850392" lvl="1" indent="-457200">
              <a:buFont typeface="+mj-lt"/>
              <a:buAutoNum type="arabicPeriod"/>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Distributed deadlock detection algorithms…</a:t>
            </a:r>
            <a:endParaRPr lang="en-US" dirty="0"/>
          </a:p>
        </p:txBody>
      </p:sp>
      <p:sp>
        <p:nvSpPr>
          <p:cNvPr id="3" name="Content Placeholder 2"/>
          <p:cNvSpPr>
            <a:spLocks noGrp="1"/>
          </p:cNvSpPr>
          <p:nvPr>
            <p:ph idx="1"/>
          </p:nvPr>
        </p:nvSpPr>
        <p:spPr/>
        <p:txBody>
          <a:bodyPr/>
          <a:lstStyle/>
          <a:p>
            <a:pPr lvl="1"/>
            <a:r>
              <a:rPr lang="en-US" dirty="0" smtClean="0"/>
              <a:t>Then declare that Pi is deadlock</a:t>
            </a:r>
          </a:p>
          <a:p>
            <a:pPr lvl="1"/>
            <a:r>
              <a:rPr lang="en-US" dirty="0" smtClean="0"/>
              <a:t>Else for all Pm and </a:t>
            </a:r>
            <a:r>
              <a:rPr lang="en-US" dirty="0" err="1" smtClean="0"/>
              <a:t>Pn</a:t>
            </a:r>
            <a:r>
              <a:rPr lang="en-US" dirty="0" smtClean="0"/>
              <a:t> such that</a:t>
            </a:r>
          </a:p>
          <a:p>
            <a:pPr lvl="1"/>
            <a:r>
              <a:rPr lang="en-US" dirty="0" smtClean="0"/>
              <a:t>Pk is locally dependent upon Pm and </a:t>
            </a:r>
          </a:p>
          <a:p>
            <a:pPr lvl="1"/>
            <a:r>
              <a:rPr lang="en-US" dirty="0" smtClean="0"/>
              <a:t>Pm is waiting on </a:t>
            </a:r>
            <a:r>
              <a:rPr lang="en-US" dirty="0" err="1" smtClean="0"/>
              <a:t>Pn</a:t>
            </a:r>
            <a:r>
              <a:rPr lang="en-US" dirty="0" smtClean="0"/>
              <a:t> and </a:t>
            </a:r>
          </a:p>
          <a:p>
            <a:pPr lvl="1"/>
            <a:r>
              <a:rPr lang="en-US" dirty="0" smtClean="0"/>
              <a:t>Pm and </a:t>
            </a:r>
            <a:r>
              <a:rPr lang="en-US" dirty="0" err="1" smtClean="0"/>
              <a:t>Pn</a:t>
            </a:r>
            <a:r>
              <a:rPr lang="en-US" dirty="0" smtClean="0"/>
              <a:t> are on different sites,</a:t>
            </a:r>
          </a:p>
          <a:p>
            <a:pPr lvl="1"/>
            <a:r>
              <a:rPr lang="en-US" dirty="0" smtClean="0"/>
              <a:t>Send probe (</a:t>
            </a:r>
            <a:r>
              <a:rPr lang="en-US" dirty="0" err="1" smtClean="0"/>
              <a:t>I,m,n</a:t>
            </a:r>
            <a:r>
              <a:rPr lang="en-US" dirty="0" smtClean="0"/>
              <a:t>) to home site of </a:t>
            </a:r>
            <a:r>
              <a:rPr lang="en-US" dirty="0" err="1" smtClean="0"/>
              <a:t>Pn</a:t>
            </a:r>
            <a:endParaRPr lang="en-US" dirty="0" smtClean="0"/>
          </a:p>
          <a:p>
            <a:pPr lvl="1"/>
            <a:r>
              <a:rPr lang="en-US" dirty="0" smtClean="0"/>
              <a:t>end</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deadlock detection algorithms…</a:t>
            </a:r>
            <a:endParaRPr lang="en-US" dirty="0"/>
          </a:p>
        </p:txBody>
      </p:sp>
      <p:sp>
        <p:nvSpPr>
          <p:cNvPr id="3" name="Content Placeholder 2"/>
          <p:cNvSpPr>
            <a:spLocks noGrp="1"/>
          </p:cNvSpPr>
          <p:nvPr>
            <p:ph idx="1"/>
          </p:nvPr>
        </p:nvSpPr>
        <p:spPr/>
        <p:txBody>
          <a:bodyPr/>
          <a:lstStyle/>
          <a:p>
            <a:r>
              <a:rPr lang="en-US" dirty="0" smtClean="0"/>
              <a:t>Example 7.1</a:t>
            </a:r>
          </a:p>
          <a:p>
            <a:pPr lvl="1"/>
            <a:r>
              <a:rPr lang="en-US" dirty="0" smtClean="0"/>
              <a:t>Consider the system as shown in figure 7.1. If process P1 initiates deadlock detection, it sends probe (1,3,4) to S2. since P6 is waiting for P8 and P7 is waiting for P10, S2 sends probes (1,6,8) and (1,7,10) to S3 which in turn sends probe (1,9,1), S1 declares that P1 is deadlock.</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Distributed deadlock detection algorithms… figure 7.1</a:t>
            </a:r>
            <a:endParaRPr lang="en-US" dirty="0"/>
          </a:p>
        </p:txBody>
      </p:sp>
      <p:sp>
        <p:nvSpPr>
          <p:cNvPr id="5" name="Content Placeholder 4"/>
          <p:cNvSpPr>
            <a:spLocks noGrp="1"/>
          </p:cNvSpPr>
          <p:nvPr>
            <p:ph idx="1"/>
          </p:nvPr>
        </p:nvSpPr>
        <p:spPr/>
        <p:txBody>
          <a:bodyPr/>
          <a:lstStyle/>
          <a:p>
            <a:endParaRPr lang="en-US"/>
          </a:p>
        </p:txBody>
      </p:sp>
      <p:pic>
        <p:nvPicPr>
          <p:cNvPr id="7" name="Picture 6" descr="C:\Users\srhasan\AppData\Local\Microsoft\Windows\Temporary Internet Files\Content.Outlook\TIVOC5X6\srhassan.jpg"/>
          <p:cNvPicPr/>
          <p:nvPr/>
        </p:nvPicPr>
        <p:blipFill>
          <a:blip r:embed="rId2"/>
          <a:srcRect/>
          <a:stretch>
            <a:fillRect/>
          </a:stretch>
        </p:blipFill>
        <p:spPr bwMode="auto">
          <a:xfrm>
            <a:off x="685800" y="1981200"/>
            <a:ext cx="7543800" cy="4343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err="1" smtClean="0"/>
              <a:t>Lamport’s</a:t>
            </a:r>
            <a:r>
              <a:rPr lang="en-US" sz="4000" dirty="0" smtClean="0"/>
              <a:t> logical clock…</a:t>
            </a:r>
            <a:br>
              <a:rPr lang="en-US" sz="4000" dirty="0" smtClean="0"/>
            </a:br>
            <a:r>
              <a:rPr lang="en-US" sz="4000" dirty="0" smtClean="0"/>
              <a:t>Happened before relationship</a:t>
            </a:r>
            <a:endParaRPr lang="en-US" sz="4000" dirty="0"/>
          </a:p>
        </p:txBody>
      </p:sp>
      <p:sp>
        <p:nvSpPr>
          <p:cNvPr id="3" name="Content Placeholder 2"/>
          <p:cNvSpPr>
            <a:spLocks noGrp="1"/>
          </p:cNvSpPr>
          <p:nvPr>
            <p:ph idx="1"/>
          </p:nvPr>
        </p:nvSpPr>
        <p:spPr/>
        <p:txBody>
          <a:bodyPr>
            <a:normAutofit lnSpcReduction="10000"/>
          </a:bodyPr>
          <a:lstStyle/>
          <a:p>
            <a:pPr>
              <a:lnSpc>
                <a:spcPct val="90000"/>
              </a:lnSpc>
              <a:buFont typeface="Arial" pitchFamily="34" charset="0"/>
              <a:buChar char="•"/>
            </a:pPr>
            <a:r>
              <a:rPr lang="en-US" sz="2800" dirty="0" smtClean="0">
                <a:latin typeface="Times New Roman" pitchFamily="18" charset="0"/>
                <a:cs typeface="Times New Roman" pitchFamily="18" charset="0"/>
              </a:rPr>
              <a:t>Due to the absence of perfectly synchronized clocks and global time in distributed systems, the order in which two events occur at two different computers cannot be determined based on the local time at which they occur</a:t>
            </a:r>
          </a:p>
          <a:p>
            <a:pPr>
              <a:lnSpc>
                <a:spcPct val="90000"/>
              </a:lnSpc>
              <a:buFont typeface="Arial" pitchFamily="34" charset="0"/>
              <a:buChar char="•"/>
            </a:pPr>
            <a:r>
              <a:rPr lang="en-US" sz="2800" dirty="0" smtClean="0">
                <a:latin typeface="Times New Roman" pitchFamily="18" charset="0"/>
                <a:cs typeface="Times New Roman" pitchFamily="18" charset="0"/>
              </a:rPr>
              <a:t>under certain conditions, it is possible to ascertain the order in which two events occur based solely on the behavior exhibited by the underlying computation. </a:t>
            </a:r>
          </a:p>
          <a:p>
            <a:pPr>
              <a:lnSpc>
                <a:spcPct val="90000"/>
              </a:lnSpc>
              <a:buFont typeface="Arial" pitchFamily="34" charset="0"/>
              <a:buChar char="•"/>
            </a:pPr>
            <a:r>
              <a:rPr lang="en-US" sz="2800" dirty="0" smtClean="0">
                <a:latin typeface="Times New Roman" pitchFamily="18" charset="0"/>
                <a:cs typeface="Times New Roman" pitchFamily="18" charset="0"/>
              </a:rPr>
              <a:t>The </a:t>
            </a:r>
            <a:r>
              <a:rPr lang="en-US" sz="2800" i="1" dirty="0" smtClean="0">
                <a:latin typeface="Times New Roman" pitchFamily="18" charset="0"/>
                <a:cs typeface="Times New Roman" pitchFamily="18" charset="0"/>
              </a:rPr>
              <a:t>happened before </a:t>
            </a:r>
            <a:r>
              <a:rPr lang="en-US" sz="2800" dirty="0" smtClean="0">
                <a:latin typeface="Times New Roman" pitchFamily="18" charset="0"/>
                <a:cs typeface="Times New Roman" pitchFamily="18" charset="0"/>
              </a:rPr>
              <a:t>relation(---&gt;) captures the causal dependencies between events, i.e., whether two events are causally related or not. The relation + is defined in the following slide.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Lamport’s</a:t>
            </a:r>
            <a:r>
              <a:rPr lang="en-US" dirty="0" smtClean="0"/>
              <a:t> logical clock…</a:t>
            </a:r>
            <a:endParaRPr lang="en-US" dirty="0"/>
          </a:p>
        </p:txBody>
      </p:sp>
      <p:sp>
        <p:nvSpPr>
          <p:cNvPr id="3" name="Content Placeholder 2"/>
          <p:cNvSpPr>
            <a:spLocks noGrp="1"/>
          </p:cNvSpPr>
          <p:nvPr>
            <p:ph idx="1"/>
          </p:nvPr>
        </p:nvSpPr>
        <p:spPr/>
        <p:txBody>
          <a:bodyPr>
            <a:normAutofit/>
          </a:bodyPr>
          <a:lstStyle/>
          <a:p>
            <a:pPr>
              <a:lnSpc>
                <a:spcPct val="90000"/>
              </a:lnSpc>
              <a:buFont typeface="Arial" pitchFamily="34" charset="0"/>
              <a:buChar char="•"/>
            </a:pPr>
            <a:r>
              <a:rPr lang="en-US" sz="2400" i="1" dirty="0" smtClean="0">
                <a:latin typeface="Times New Roman" pitchFamily="18" charset="0"/>
                <a:cs typeface="Times New Roman" pitchFamily="18" charset="0"/>
              </a:rPr>
              <a:t>a </a:t>
            </a:r>
            <a:r>
              <a:rPr lang="en-US" sz="2400" i="1" dirty="0" smtClean="0">
                <a:latin typeface="Times New Roman" pitchFamily="18" charset="0"/>
                <a:cs typeface="Times New Roman" pitchFamily="18" charset="0"/>
                <a:sym typeface="Wingdings" pitchFamily="2" charset="2"/>
              </a:rPr>
              <a:t></a:t>
            </a:r>
            <a:r>
              <a:rPr lang="en-US" sz="2400" i="1" dirty="0" smtClean="0">
                <a:latin typeface="Times New Roman" pitchFamily="18" charset="0"/>
                <a:cs typeface="Times New Roman" pitchFamily="18" charset="0"/>
              </a:rPr>
              <a:t>  b</a:t>
            </a:r>
            <a:r>
              <a:rPr lang="en-US" sz="2400" dirty="0" smtClean="0">
                <a:latin typeface="Times New Roman" pitchFamily="18" charset="0"/>
                <a:cs typeface="Times New Roman" pitchFamily="18" charset="0"/>
              </a:rPr>
              <a:t>, if </a:t>
            </a:r>
            <a:r>
              <a:rPr lang="en-US" sz="2400"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are events in the same process and </a:t>
            </a:r>
            <a:r>
              <a:rPr lang="en-US" sz="2400"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occurred before </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a:t>
            </a:r>
          </a:p>
          <a:p>
            <a:pPr>
              <a:lnSpc>
                <a:spcPct val="90000"/>
              </a:lnSpc>
              <a:buFont typeface="Arial" pitchFamily="34" charset="0"/>
              <a:buChar char="•"/>
            </a:pPr>
            <a:r>
              <a:rPr lang="en-US" sz="2400" i="1" dirty="0" smtClean="0">
                <a:latin typeface="Times New Roman" pitchFamily="18" charset="0"/>
                <a:cs typeface="Times New Roman" pitchFamily="18" charset="0"/>
              </a:rPr>
              <a:t>a </a:t>
            </a:r>
            <a:r>
              <a:rPr lang="en-US" sz="2400" dirty="0" smtClean="0">
                <a:latin typeface="Times New Roman" pitchFamily="18" charset="0"/>
                <a:cs typeface="Times New Roman" pitchFamily="18" charset="0"/>
                <a:sym typeface="Wingdings" pitchFamily="2" charset="2"/>
              </a:rPr>
              <a:t></a:t>
            </a:r>
            <a:r>
              <a:rPr lang="en-US" sz="2400" i="1" dirty="0" smtClean="0">
                <a:latin typeface="Times New Roman" pitchFamily="18" charset="0"/>
                <a:cs typeface="Times New Roman" pitchFamily="18" charset="0"/>
              </a:rPr>
              <a:t>  b</a:t>
            </a:r>
            <a:r>
              <a:rPr lang="en-US" sz="2400" dirty="0" smtClean="0">
                <a:latin typeface="Times New Roman" pitchFamily="18" charset="0"/>
                <a:cs typeface="Times New Roman" pitchFamily="18" charset="0"/>
              </a:rPr>
              <a:t>, if </a:t>
            </a:r>
            <a:r>
              <a:rPr lang="en-US" sz="2400"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is the event of sending a message </a:t>
            </a:r>
            <a:r>
              <a:rPr lang="en-US" sz="2400" i="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 in a process and </a:t>
            </a:r>
            <a:r>
              <a:rPr lang="en-US" sz="2400" i="1" dirty="0" smtClean="0">
                <a:latin typeface="Times New Roman" pitchFamily="18" charset="0"/>
                <a:cs typeface="Times New Roman" pitchFamily="18" charset="0"/>
              </a:rPr>
              <a:t>b </a:t>
            </a:r>
            <a:r>
              <a:rPr lang="en-US" sz="2400" dirty="0" smtClean="0">
                <a:latin typeface="Times New Roman" pitchFamily="18" charset="0"/>
                <a:cs typeface="Times New Roman" pitchFamily="18" charset="0"/>
              </a:rPr>
              <a:t>is</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event of receipt of the same message </a:t>
            </a:r>
            <a:r>
              <a:rPr lang="en-US" sz="2400" i="1" dirty="0" err="1" smtClean="0">
                <a:latin typeface="Times New Roman" pitchFamily="18" charset="0"/>
                <a:cs typeface="Times New Roman" pitchFamily="18" charset="0"/>
              </a:rPr>
              <a:t>rn</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by another process. </a:t>
            </a:r>
          </a:p>
          <a:p>
            <a:pPr>
              <a:lnSpc>
                <a:spcPct val="90000"/>
              </a:lnSpc>
              <a:buFont typeface="Arial" pitchFamily="34" charset="0"/>
              <a:buChar char="•"/>
            </a:pPr>
            <a:r>
              <a:rPr lang="en-US" sz="2400" dirty="0" smtClean="0">
                <a:latin typeface="Times New Roman" pitchFamily="18" charset="0"/>
                <a:cs typeface="Times New Roman" pitchFamily="18" charset="0"/>
              </a:rPr>
              <a:t>If </a:t>
            </a:r>
            <a:r>
              <a:rPr lang="en-US" sz="2400" i="1" dirty="0" smtClean="0">
                <a:latin typeface="Times New Roman" pitchFamily="18" charset="0"/>
                <a:cs typeface="Times New Roman" pitchFamily="18" charset="0"/>
              </a:rPr>
              <a:t>a </a:t>
            </a:r>
            <a:r>
              <a:rPr lang="en-US" sz="2400" i="1" dirty="0" smtClean="0">
                <a:latin typeface="Times New Roman" pitchFamily="18" charset="0"/>
                <a:cs typeface="Times New Roman" pitchFamily="18" charset="0"/>
                <a:sym typeface="Wingdings" pitchFamily="2" charset="2"/>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b </a:t>
            </a:r>
            <a:r>
              <a:rPr lang="en-US" sz="2400" i="1" dirty="0" smtClean="0">
                <a:latin typeface="Times New Roman" pitchFamily="18" charset="0"/>
                <a:cs typeface="Times New Roman" pitchFamily="18" charset="0"/>
                <a:sym typeface="Wingdings" pitchFamily="2" charset="2"/>
              </a:rPr>
              <a:t></a:t>
            </a:r>
            <a:r>
              <a:rPr lang="en-US" sz="2400" i="1" dirty="0" smtClean="0">
                <a:latin typeface="Times New Roman" pitchFamily="18" charset="0"/>
                <a:cs typeface="Times New Roman" pitchFamily="18" charset="0"/>
              </a:rPr>
              <a:t> c</a:t>
            </a:r>
            <a:r>
              <a:rPr lang="en-US" sz="2400" dirty="0" smtClean="0">
                <a:latin typeface="Times New Roman" pitchFamily="18" charset="0"/>
                <a:cs typeface="Times New Roman" pitchFamily="18" charset="0"/>
              </a:rPr>
              <a:t> , then </a:t>
            </a:r>
            <a:r>
              <a:rPr lang="en-US" sz="2400" i="1" dirty="0" smtClean="0">
                <a:latin typeface="Times New Roman" pitchFamily="18" charset="0"/>
                <a:cs typeface="Times New Roman" pitchFamily="18" charset="0"/>
              </a:rPr>
              <a:t>a </a:t>
            </a:r>
            <a:r>
              <a:rPr lang="en-US" sz="2400" i="1" dirty="0" smtClean="0">
                <a:latin typeface="Times New Roman" pitchFamily="18" charset="0"/>
                <a:cs typeface="Times New Roman" pitchFamily="18" charset="0"/>
                <a:sym typeface="Wingdings" pitchFamily="2" charset="2"/>
              </a:rPr>
              <a:t></a:t>
            </a:r>
            <a:r>
              <a:rPr lang="en-US" sz="2400" i="1" dirty="0" smtClean="0">
                <a:latin typeface="Times New Roman" pitchFamily="18" charset="0"/>
                <a:cs typeface="Times New Roman" pitchFamily="18" charset="0"/>
              </a:rPr>
              <a:t> c</a:t>
            </a:r>
            <a:r>
              <a:rPr lang="en-US" sz="2400" dirty="0" smtClean="0">
                <a:latin typeface="Times New Roman" pitchFamily="18" charset="0"/>
                <a:cs typeface="Times New Roman" pitchFamily="18" charset="0"/>
              </a:rPr>
              <a:t> , i.e., " </a:t>
            </a:r>
            <a:r>
              <a:rPr lang="en-US" sz="2400" i="1" dirty="0" smtClean="0">
                <a:latin typeface="Times New Roman" pitchFamily="18" charset="0"/>
                <a:cs typeface="Times New Roman" pitchFamily="18" charset="0"/>
                <a:sym typeface="Wingdings" pitchFamily="2" charset="2"/>
              </a:rPr>
              <a:t></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relation is transitive </a:t>
            </a:r>
          </a:p>
          <a:p>
            <a:pPr>
              <a:lnSpc>
                <a:spcPct val="90000"/>
              </a:lnSpc>
              <a:buFont typeface="Arial" pitchFamily="34" charset="0"/>
              <a:buChar char="•"/>
            </a:pPr>
            <a:r>
              <a:rPr lang="en-US" sz="2400" dirty="0" smtClean="0">
                <a:latin typeface="Times New Roman" pitchFamily="18" charset="0"/>
                <a:cs typeface="Times New Roman" pitchFamily="18" charset="0"/>
              </a:rPr>
              <a:t>In distributed systems, processes interact with each other and affect the outcome of events of processes</a:t>
            </a:r>
          </a:p>
          <a:p>
            <a:pPr>
              <a:lnSpc>
                <a:spcPct val="90000"/>
              </a:lnSpc>
              <a:buFont typeface="Arial" pitchFamily="34" charset="0"/>
              <a:buChar char="•"/>
            </a:pPr>
            <a:r>
              <a:rPr lang="en-US" sz="2400" dirty="0" smtClean="0">
                <a:latin typeface="Times New Roman" pitchFamily="18" charset="0"/>
                <a:cs typeface="Times New Roman" pitchFamily="18" charset="0"/>
              </a:rPr>
              <a:t>Being able to ascertain order between events is very important for designing, debugging, and understanding the sequence of execution in distributed computation. </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err="1" smtClean="0"/>
              <a:t>Lamport’s</a:t>
            </a:r>
            <a:r>
              <a:rPr lang="en-US" sz="4400" dirty="0" smtClean="0"/>
              <a:t> logical clock: Events</a:t>
            </a:r>
            <a:endParaRPr lang="en-US" sz="4400" dirty="0"/>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In general, an event changes the system state, which in turn influences the occurrence and outcome of future events</a:t>
            </a:r>
          </a:p>
          <a:p>
            <a:r>
              <a:rPr lang="en-US" sz="2800" dirty="0" smtClean="0">
                <a:latin typeface="Times New Roman" pitchFamily="18" charset="0"/>
                <a:cs typeface="Times New Roman" pitchFamily="18" charset="0"/>
              </a:rPr>
              <a:t>past events influence future events and this influence among causally related events (those events that can be ordered by “</a:t>
            </a:r>
            <a:r>
              <a:rPr lang="en-US" sz="2800" i="1" dirty="0" smtClean="0">
                <a:latin typeface="Times New Roman" pitchFamily="18" charset="0"/>
                <a:cs typeface="Times New Roman" pitchFamily="18" charset="0"/>
                <a:sym typeface="Wingdings" pitchFamily="2" charset="2"/>
              </a:rPr>
              <a:t></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 is referred to as </a:t>
            </a:r>
            <a:r>
              <a:rPr lang="en-US" sz="2800" i="1" dirty="0" smtClean="0">
                <a:latin typeface="Times New Roman" pitchFamily="18" charset="0"/>
                <a:cs typeface="Times New Roman" pitchFamily="18" charset="0"/>
              </a:rPr>
              <a:t>causal affects. </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608</TotalTime>
  <Words>5780</Words>
  <Application>Microsoft Office PowerPoint</Application>
  <PresentationFormat>On-screen Show (4:3)</PresentationFormat>
  <Paragraphs>470</Paragraphs>
  <Slides>66</Slides>
  <Notes>1</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Flow</vt:lpstr>
      <vt:lpstr>Slide 1</vt:lpstr>
      <vt:lpstr>Introduction</vt:lpstr>
      <vt:lpstr>  Absence of a Global Clock</vt:lpstr>
      <vt:lpstr> Impact of the absence of global time</vt:lpstr>
      <vt:lpstr>    Absence of shared memory</vt:lpstr>
      <vt:lpstr>Lamport’s Logical clock</vt:lpstr>
      <vt:lpstr>Lamport’s logical clock… Happened before relationship</vt:lpstr>
      <vt:lpstr>Lamport’s logical clock…</vt:lpstr>
      <vt:lpstr>Lamport’s logical clock: Events</vt:lpstr>
      <vt:lpstr>Lamport’s Logical Clock: Events</vt:lpstr>
      <vt:lpstr>Limitation of Lamport’s clock example 5.4</vt:lpstr>
      <vt:lpstr>Vector clock</vt:lpstr>
      <vt:lpstr>Vector clock…</vt:lpstr>
      <vt:lpstr>Vector clock event example</vt:lpstr>
      <vt:lpstr>Chandy-Lamport’s Global State Recording Algorithm basics</vt:lpstr>
      <vt:lpstr>Chandy-Lamport’s Global State Recording Algorithm…</vt:lpstr>
      <vt:lpstr>Chandy-Lamport’s Global State Recording Algorithm …</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THE RICART-AGRAWALA ALGORITHM basics</vt:lpstr>
      <vt:lpstr>THE RICART-AGRAWALA ALGORITHM </vt:lpstr>
      <vt:lpstr>Slide 38</vt:lpstr>
      <vt:lpstr>Slide 39</vt:lpstr>
      <vt:lpstr>Slide 40</vt:lpstr>
      <vt:lpstr>Token based Algorithms</vt:lpstr>
      <vt:lpstr>Slide 42</vt:lpstr>
      <vt:lpstr>Slide 43</vt:lpstr>
      <vt:lpstr>Slide 44</vt:lpstr>
      <vt:lpstr>RAYMOND’s TREE-BASED ALGORITHM basics</vt:lpstr>
      <vt:lpstr>RAYMONDS TREE-BASED ALGORITHM </vt:lpstr>
      <vt:lpstr>RAYMONDS TREE-BASED ALGORITHM ..</vt:lpstr>
      <vt:lpstr>Slide 48</vt:lpstr>
      <vt:lpstr>Slide 49</vt:lpstr>
      <vt:lpstr>Slide 50</vt:lpstr>
      <vt:lpstr>Slide 51</vt:lpstr>
      <vt:lpstr>Slide 52</vt:lpstr>
      <vt:lpstr>Slide 53</vt:lpstr>
      <vt:lpstr>Slide 54</vt:lpstr>
      <vt:lpstr>Slide 55</vt:lpstr>
      <vt:lpstr>Slide 56</vt:lpstr>
      <vt:lpstr>Slide 57</vt:lpstr>
      <vt:lpstr>Slide 58</vt:lpstr>
      <vt:lpstr>Distributed deadlock detection algorithms</vt:lpstr>
      <vt:lpstr>Distributed deadlock detection algorithms…</vt:lpstr>
      <vt:lpstr>Distributed deadlock detection algorithms…</vt:lpstr>
      <vt:lpstr>Distributed deadlock detection algorithms…</vt:lpstr>
      <vt:lpstr>Distributed deadlock detection algorithms…</vt:lpstr>
      <vt:lpstr>Distributed deadlock detection algorithms…</vt:lpstr>
      <vt:lpstr>Distributed deadlock detection algorithms…</vt:lpstr>
      <vt:lpstr>Distributed deadlock detection algorithms… figure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srhasan</dc:creator>
  <cp:lastModifiedBy>srhasan</cp:lastModifiedBy>
  <cp:revision>100</cp:revision>
  <dcterms:created xsi:type="dcterms:W3CDTF">2012-10-19T06:32:34Z</dcterms:created>
  <dcterms:modified xsi:type="dcterms:W3CDTF">2012-11-11T04:27:05Z</dcterms:modified>
</cp:coreProperties>
</file>