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59" r:id="rId6"/>
    <p:sldId id="265" r:id="rId7"/>
    <p:sldId id="260" r:id="rId8"/>
    <p:sldId id="261" r:id="rId9"/>
    <p:sldId id="263"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Implementation of </a:t>
            </a:r>
            <a:r>
              <a:rPr lang="en-US" sz="3600" b="1" dirty="0" err="1" smtClean="0">
                <a:solidFill>
                  <a:schemeClr val="bg1"/>
                </a:solidFill>
                <a:latin typeface="Calibri" panose="020F0502020204030204" pitchFamily="34" charset="0"/>
                <a:cs typeface="Times New Roman" panose="02020603050405020304" pitchFamily="18" charset="0"/>
              </a:rPr>
              <a:t>Chatbot</a:t>
            </a:r>
            <a:r>
              <a:rPr lang="en-US" sz="3600" b="1" dirty="0" smtClean="0">
                <a:solidFill>
                  <a:schemeClr val="bg1"/>
                </a:solidFill>
                <a:latin typeface="Calibri" panose="020F0502020204030204" pitchFamily="34" charset="0"/>
                <a:cs typeface="Times New Roman" panose="02020603050405020304" pitchFamily="18" charset="0"/>
              </a:rPr>
              <a:t>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p:cNvSpPr txBox="1"/>
          <p:nvPr/>
        </p:nvSpPr>
        <p:spPr>
          <a:xfrm>
            <a:off x="5873750" y="4989515"/>
            <a:ext cx="5148697" cy="666977"/>
          </a:xfrm>
          <a:prstGeom prst="rect">
            <a:avLst/>
          </a:prstGeom>
          <a:noFill/>
        </p:spPr>
        <p:txBody>
          <a:bodyPr wrap="square" rtlCol="0">
            <a:spAutoFit/>
          </a:bodyPr>
          <a:lstStyle/>
          <a:p>
            <a:r>
              <a:rPr lang="en-US" dirty="0" smtClean="0">
                <a:solidFill>
                  <a:schemeClr val="bg1"/>
                </a:solidFill>
              </a:rPr>
              <a:t>NAME :-ROHAN AMRIT SAMBRE</a:t>
            </a:r>
          </a:p>
          <a:p>
            <a:r>
              <a:rPr lang="en-US" dirty="0" smtClean="0">
                <a:solidFill>
                  <a:schemeClr val="bg1"/>
                </a:solidFill>
              </a:rPr>
              <a:t>AICTE ID:- STU61c2c07ce8f661640153212</a:t>
            </a:r>
            <a:endParaRPr lang="en-US"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440575" y="1637607"/>
            <a:ext cx="10374283" cy="3540200"/>
          </a:xfrm>
          <a:prstGeom prst="rect">
            <a:avLst/>
          </a:prstGeom>
          <a:noFill/>
        </p:spPr>
        <p:txBody>
          <a:bodyPr wrap="square" rtlCol="0">
            <a:spAutoFit/>
          </a:bodyPr>
          <a:lstStyle/>
          <a:p>
            <a:r>
              <a:rPr lang="en-US" b="1" dirty="0"/>
              <a:t>Enhanced Customer Satisfaction</a:t>
            </a:r>
            <a:r>
              <a:rPr lang="en-US" dirty="0"/>
              <a:t>: The ability to respond quickly, accurately, and at any time provides users with a seamless experience, fostering greater customer satisfaction and </a:t>
            </a:r>
            <a:r>
              <a:rPr lang="en-US" dirty="0" smtClean="0"/>
              <a:t>loyalty</a:t>
            </a:r>
          </a:p>
          <a:p>
            <a:endParaRPr lang="en-US" dirty="0"/>
          </a:p>
          <a:p>
            <a:r>
              <a:rPr lang="en-US" b="1" dirty="0"/>
              <a:t>Operational Efficiency</a:t>
            </a:r>
            <a:r>
              <a:rPr lang="en-US" dirty="0"/>
              <a:t>: </a:t>
            </a:r>
            <a:r>
              <a:rPr lang="en-US" dirty="0" err="1"/>
              <a:t>Chatbots</a:t>
            </a:r>
            <a:r>
              <a:rPr lang="en-US" dirty="0"/>
              <a:t> automate routine tasks, reduce the need for human intervention in repetitive inquiries, and allow customer service teams to focus on more complex issues, ultimately lowering operational </a:t>
            </a:r>
            <a:r>
              <a:rPr lang="en-US" dirty="0" smtClean="0"/>
              <a:t>costs</a:t>
            </a:r>
          </a:p>
          <a:p>
            <a:endParaRPr lang="en-US" dirty="0"/>
          </a:p>
          <a:p>
            <a:r>
              <a:rPr lang="en-US" b="1" dirty="0"/>
              <a:t>Scalability</a:t>
            </a:r>
            <a:r>
              <a:rPr lang="en-US" dirty="0"/>
              <a:t>: Unlike human agents, </a:t>
            </a:r>
            <a:r>
              <a:rPr lang="en-US" dirty="0" err="1"/>
              <a:t>chatbots</a:t>
            </a:r>
            <a:r>
              <a:rPr lang="en-US" dirty="0"/>
              <a:t> can handle an unlimited number of conversations simultaneously, making it easier to scale customer support operations during high-demand periods without compromising </a:t>
            </a:r>
            <a:r>
              <a:rPr lang="en-US" dirty="0" smtClean="0"/>
              <a:t>quality</a:t>
            </a:r>
          </a:p>
          <a:p>
            <a:endParaRPr lang="en-US" dirty="0"/>
          </a:p>
          <a:p>
            <a:r>
              <a:rPr lang="en-US" dirty="0" err="1" smtClean="0"/>
              <a:t>Github</a:t>
            </a:r>
            <a:r>
              <a:rPr lang="en-US" dirty="0" smtClean="0"/>
              <a:t> </a:t>
            </a:r>
            <a:r>
              <a:rPr lang="en-US" dirty="0"/>
              <a:t>link:-https://github.com/rohan-sambre97/CHATBOT_USING_NLP_AICTE_Cycle4.git</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199809" y="1372647"/>
            <a:ext cx="7256707" cy="4114844"/>
          </a:xfrm>
          <a:prstGeom prst="rect">
            <a:avLst/>
          </a:prstGeom>
          <a:noFill/>
        </p:spPr>
        <p:txBody>
          <a:bodyPr wrap="square" rtlCol="0">
            <a:spAutoFit/>
          </a:bodyPr>
          <a:lstStyle/>
          <a:p>
            <a:r>
              <a:rPr lang="en-US" b="1" dirty="0"/>
              <a:t>Enhancing User Interaction</a:t>
            </a:r>
            <a:r>
              <a:rPr lang="en-US" dirty="0"/>
              <a:t>:</a:t>
            </a:r>
            <a:br>
              <a:rPr lang="en-US" dirty="0"/>
            </a:br>
            <a:r>
              <a:rPr lang="en-US" dirty="0"/>
              <a:t>The </a:t>
            </a:r>
            <a:r>
              <a:rPr lang="en-US" dirty="0" err="1"/>
              <a:t>chatbot</a:t>
            </a:r>
            <a:r>
              <a:rPr lang="en-US" dirty="0"/>
              <a:t> should be able to engage with users in a natural, intuitive, and helpful way, understanding their queries and responding effectively</a:t>
            </a:r>
            <a:r>
              <a:rPr lang="en-US" dirty="0" smtClean="0"/>
              <a:t>.</a:t>
            </a:r>
          </a:p>
          <a:p>
            <a:endParaRPr lang="en-US" dirty="0"/>
          </a:p>
          <a:p>
            <a:r>
              <a:rPr lang="en-US" b="1" dirty="0"/>
              <a:t>Providing Efficient Customer Support</a:t>
            </a:r>
            <a:r>
              <a:rPr lang="en-US" dirty="0"/>
              <a:t>:</a:t>
            </a:r>
            <a:br>
              <a:rPr lang="en-US" dirty="0"/>
            </a:br>
            <a:r>
              <a:rPr lang="en-US" dirty="0" err="1"/>
              <a:t>Chatbots</a:t>
            </a:r>
            <a:r>
              <a:rPr lang="en-US" dirty="0"/>
              <a:t> should be able to answer frequently asked questions, resolve issues, and provide assistance on a range of topics related to the service or product</a:t>
            </a:r>
            <a:r>
              <a:rPr lang="en-US" dirty="0" smtClean="0"/>
              <a:t>.</a:t>
            </a:r>
          </a:p>
          <a:p>
            <a:endParaRPr lang="en-US" dirty="0"/>
          </a:p>
          <a:p>
            <a:r>
              <a:rPr lang="en-US" b="1" dirty="0"/>
              <a:t>Improving Problem-Solving Capabilities</a:t>
            </a:r>
            <a:r>
              <a:rPr lang="en-US" dirty="0"/>
              <a:t>:</a:t>
            </a:r>
            <a:br>
              <a:rPr lang="en-US" dirty="0"/>
            </a:br>
            <a:r>
              <a:rPr lang="en-US" dirty="0"/>
              <a:t>The </a:t>
            </a:r>
            <a:r>
              <a:rPr lang="en-US" dirty="0" err="1"/>
              <a:t>chatbot</a:t>
            </a:r>
            <a:r>
              <a:rPr lang="en-US" dirty="0"/>
              <a:t> should learn from user interactions and become better at solving problems over time, ensuring that it can handle complex queries.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191911" y="1442720"/>
            <a:ext cx="7239667" cy="3827523"/>
          </a:xfrm>
          <a:prstGeom prst="rect">
            <a:avLst/>
          </a:prstGeom>
          <a:noFill/>
        </p:spPr>
        <p:txBody>
          <a:bodyPr wrap="square" rtlCol="0">
            <a:spAutoFit/>
          </a:bodyPr>
          <a:lstStyle/>
          <a:p>
            <a:r>
              <a:rPr lang="en-US" b="1" dirty="0"/>
              <a:t>Language Understanding and Processing</a:t>
            </a:r>
            <a:r>
              <a:rPr lang="en-US" dirty="0"/>
              <a:t>:</a:t>
            </a:r>
            <a:br>
              <a:rPr lang="en-US" dirty="0"/>
            </a:br>
            <a:r>
              <a:rPr lang="en-US" dirty="0"/>
              <a:t>A core objective is for the </a:t>
            </a:r>
            <a:r>
              <a:rPr lang="en-US" dirty="0" err="1"/>
              <a:t>chatbot</a:t>
            </a:r>
            <a:r>
              <a:rPr lang="en-US" dirty="0"/>
              <a:t> to understand and process natural language, including slang, varied sentence structures, and domain-specific terminology</a:t>
            </a:r>
            <a:r>
              <a:rPr lang="en-US" dirty="0" smtClean="0"/>
              <a:t>.</a:t>
            </a:r>
          </a:p>
          <a:p>
            <a:endParaRPr lang="en-US" dirty="0"/>
          </a:p>
          <a:p>
            <a:r>
              <a:rPr lang="en-US" b="1" dirty="0"/>
              <a:t>Reducing Response Time</a:t>
            </a:r>
            <a:r>
              <a:rPr lang="en-US" dirty="0"/>
              <a:t>:</a:t>
            </a:r>
            <a:br>
              <a:rPr lang="en-US" dirty="0"/>
            </a:br>
            <a:r>
              <a:rPr lang="en-US" dirty="0"/>
              <a:t>By automating responses to common queries, </a:t>
            </a:r>
            <a:r>
              <a:rPr lang="en-US" dirty="0" err="1"/>
              <a:t>chatbots</a:t>
            </a:r>
            <a:r>
              <a:rPr lang="en-US" dirty="0"/>
              <a:t> can reduce the amount of time users need to wait for assistance, making the process more efficient</a:t>
            </a:r>
            <a:r>
              <a:rPr lang="en-US" dirty="0" smtClean="0"/>
              <a:t>.</a:t>
            </a:r>
          </a:p>
          <a:p>
            <a:endParaRPr lang="en-US" dirty="0"/>
          </a:p>
          <a:p>
            <a:r>
              <a:rPr lang="en-US" b="1" dirty="0"/>
              <a:t>Encouraging User Engagement</a:t>
            </a:r>
            <a:r>
              <a:rPr lang="en-US" dirty="0"/>
              <a:t>:</a:t>
            </a:r>
            <a:br>
              <a:rPr lang="en-US" dirty="0"/>
            </a:br>
            <a:r>
              <a:rPr lang="en-US" dirty="0" err="1"/>
              <a:t>Chatbots</a:t>
            </a:r>
            <a:r>
              <a:rPr lang="en-US" dirty="0"/>
              <a:t> should be designed to keep users engaged, offer them valuable information, or even entertain, depending on the context.</a:t>
            </a:r>
          </a:p>
        </p:txBody>
      </p:sp>
    </p:spTree>
    <p:extLst>
      <p:ext uri="{BB962C8B-B14F-4D97-AF65-F5344CB8AC3E}">
        <p14:creationId xmlns:p14="http://schemas.microsoft.com/office/powerpoint/2010/main" val="2774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290945" y="1587731"/>
            <a:ext cx="7863840" cy="5264133"/>
          </a:xfrm>
          <a:prstGeom prst="rect">
            <a:avLst/>
          </a:prstGeom>
          <a:noFill/>
        </p:spPr>
        <p:txBody>
          <a:bodyPr wrap="square" rtlCol="0">
            <a:spAutoFit/>
          </a:bodyPr>
          <a:lstStyle/>
          <a:p>
            <a:r>
              <a:rPr lang="en-US" b="1" dirty="0"/>
              <a:t>1. Natural Language Processing (NLP) Technologies</a:t>
            </a:r>
          </a:p>
          <a:p>
            <a:r>
              <a:rPr lang="en-US" dirty="0"/>
              <a:t>NLP is the core technology that enables </a:t>
            </a:r>
            <a:r>
              <a:rPr lang="en-US" dirty="0" err="1"/>
              <a:t>chatbots</a:t>
            </a:r>
            <a:r>
              <a:rPr lang="en-US" dirty="0"/>
              <a:t> to understand and generate human language. These tools help </a:t>
            </a:r>
            <a:r>
              <a:rPr lang="en-US" dirty="0" err="1"/>
              <a:t>chatbots</a:t>
            </a:r>
            <a:r>
              <a:rPr lang="en-US" dirty="0"/>
              <a:t> interpret user inputs and respond appropriately.</a:t>
            </a:r>
          </a:p>
          <a:p>
            <a:r>
              <a:rPr lang="en-US" b="1" dirty="0"/>
              <a:t>NLTK (Natural Language Toolkit)</a:t>
            </a:r>
            <a:r>
              <a:rPr lang="en-US" dirty="0"/>
              <a:t>: A popular Python library used for text processing, tokenization, stemming, and other NLP tasks.</a:t>
            </a:r>
          </a:p>
          <a:p>
            <a:endParaRPr lang="en-US" dirty="0" smtClean="0"/>
          </a:p>
          <a:p>
            <a:r>
              <a:rPr lang="en-US" b="1" dirty="0"/>
              <a:t>2. Machine Learning (ML) and Deep Learning</a:t>
            </a:r>
          </a:p>
          <a:p>
            <a:r>
              <a:rPr lang="en-US" dirty="0"/>
              <a:t>These technologies help </a:t>
            </a:r>
            <a:r>
              <a:rPr lang="en-US" dirty="0" err="1"/>
              <a:t>chatbots</a:t>
            </a:r>
            <a:r>
              <a:rPr lang="en-US" dirty="0"/>
              <a:t> learn and improve over time based on past interactions.</a:t>
            </a:r>
          </a:p>
          <a:p>
            <a:r>
              <a:rPr lang="en-US" b="1" dirty="0" err="1"/>
              <a:t>TensorFlow</a:t>
            </a:r>
            <a:r>
              <a:rPr lang="en-US" dirty="0"/>
              <a:t>: An open-source machine learning framework used to develop neural networks for NLP tasks, allowing </a:t>
            </a:r>
            <a:r>
              <a:rPr lang="en-US" dirty="0" err="1"/>
              <a:t>chatbots</a:t>
            </a:r>
            <a:r>
              <a:rPr lang="en-US" dirty="0"/>
              <a:t> to improve their accuracy and response generation.</a:t>
            </a:r>
          </a:p>
          <a:p>
            <a:endParaRPr lang="en-US" dirty="0" smtClean="0"/>
          </a:p>
          <a:p>
            <a:r>
              <a:rPr lang="en-US" b="1" dirty="0" smtClean="0"/>
              <a:t>3.Logistic </a:t>
            </a:r>
            <a:r>
              <a:rPr lang="en-US" b="1" dirty="0"/>
              <a:t>regression </a:t>
            </a:r>
            <a:r>
              <a:rPr lang="en-US" dirty="0"/>
              <a:t>is a supervised machine learning algorithm widely used for binary classification tasks, such as identifying whether an email is spam or not and diagnosing diseases by assessing the presence or absence of specific conditions based on patient test results.</a:t>
            </a:r>
            <a:endParaRPr lang="en-US"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p:cNvSpPr txBox="1"/>
          <p:nvPr/>
        </p:nvSpPr>
        <p:spPr>
          <a:xfrm>
            <a:off x="268356" y="1472955"/>
            <a:ext cx="11560655" cy="4976812"/>
          </a:xfrm>
          <a:prstGeom prst="rect">
            <a:avLst/>
          </a:prstGeom>
          <a:noFill/>
        </p:spPr>
        <p:txBody>
          <a:bodyPr wrap="square" rtlCol="0">
            <a:spAutoFit/>
          </a:bodyPr>
          <a:lstStyle/>
          <a:p>
            <a:r>
              <a:rPr lang="en-US" dirty="0" smtClean="0"/>
              <a:t>Flow Process:</a:t>
            </a:r>
          </a:p>
          <a:p>
            <a:endParaRPr lang="en-US" dirty="0" smtClean="0"/>
          </a:p>
          <a:p>
            <a:r>
              <a:rPr lang="en-US" dirty="0" smtClean="0"/>
              <a:t>Import some basic library </a:t>
            </a:r>
          </a:p>
          <a:p>
            <a:endParaRPr lang="en-US" dirty="0"/>
          </a:p>
          <a:p>
            <a:r>
              <a:rPr lang="en-US" dirty="0"/>
              <a:t>Load intents from the JSON </a:t>
            </a:r>
            <a:r>
              <a:rPr lang="en-US" dirty="0" smtClean="0"/>
              <a:t>file</a:t>
            </a:r>
          </a:p>
          <a:p>
            <a:endParaRPr lang="en-US" dirty="0"/>
          </a:p>
          <a:p>
            <a:r>
              <a:rPr lang="en-US" dirty="0" smtClean="0"/>
              <a:t>Create </a:t>
            </a:r>
            <a:r>
              <a:rPr lang="en-US" dirty="0"/>
              <a:t>the </a:t>
            </a:r>
            <a:r>
              <a:rPr lang="en-US" dirty="0" err="1"/>
              <a:t>vectorizer</a:t>
            </a:r>
            <a:r>
              <a:rPr lang="en-US" dirty="0"/>
              <a:t> and </a:t>
            </a:r>
            <a:r>
              <a:rPr lang="en-US" dirty="0" smtClean="0"/>
              <a:t>classifier</a:t>
            </a:r>
          </a:p>
          <a:p>
            <a:endParaRPr lang="en-US" dirty="0"/>
          </a:p>
          <a:p>
            <a:r>
              <a:rPr lang="en-US" dirty="0" smtClean="0"/>
              <a:t>Preprocess </a:t>
            </a:r>
            <a:r>
              <a:rPr lang="en-US" dirty="0"/>
              <a:t>the </a:t>
            </a:r>
            <a:r>
              <a:rPr lang="en-US" dirty="0" smtClean="0"/>
              <a:t>data</a:t>
            </a:r>
          </a:p>
          <a:p>
            <a:endParaRPr lang="en-US" dirty="0"/>
          </a:p>
          <a:p>
            <a:r>
              <a:rPr lang="en-US" dirty="0" smtClean="0"/>
              <a:t>training </a:t>
            </a:r>
            <a:r>
              <a:rPr lang="en-US" dirty="0"/>
              <a:t>the </a:t>
            </a:r>
            <a:r>
              <a:rPr lang="en-US" dirty="0" smtClean="0"/>
              <a:t>model</a:t>
            </a:r>
          </a:p>
          <a:p>
            <a:endParaRPr lang="en-US" dirty="0" smtClean="0"/>
          </a:p>
          <a:p>
            <a:r>
              <a:rPr lang="en-US" dirty="0" smtClean="0"/>
              <a:t>Create </a:t>
            </a:r>
            <a:r>
              <a:rPr lang="en-US" dirty="0"/>
              <a:t>a sidebar menu with </a:t>
            </a:r>
            <a:r>
              <a:rPr lang="en-US" dirty="0" smtClean="0"/>
              <a:t>options</a:t>
            </a:r>
          </a:p>
          <a:p>
            <a:endParaRPr lang="en-US" dirty="0" smtClean="0"/>
          </a:p>
          <a:p>
            <a:r>
              <a:rPr lang="en-US" dirty="0" smtClean="0"/>
              <a:t>Home Menu</a:t>
            </a:r>
          </a:p>
          <a:p>
            <a:endParaRPr lang="en-US" dirty="0"/>
          </a:p>
          <a:p>
            <a:r>
              <a:rPr lang="en-US" dirty="0" smtClean="0"/>
              <a:t>Check </a:t>
            </a:r>
            <a:r>
              <a:rPr lang="en-US" dirty="0"/>
              <a:t>if the chat_log.csv file exists, and if not, create it with column names</a:t>
            </a:r>
            <a:endParaRPr lang="en-US"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268356" y="1479665"/>
            <a:ext cx="11369462" cy="2103589"/>
          </a:xfrm>
          <a:prstGeom prst="rect">
            <a:avLst/>
          </a:prstGeom>
          <a:noFill/>
        </p:spPr>
        <p:txBody>
          <a:bodyPr wrap="square" rtlCol="0">
            <a:spAutoFit/>
          </a:bodyPr>
          <a:lstStyle/>
          <a:p>
            <a:r>
              <a:rPr lang="en-US" dirty="0" smtClean="0"/>
              <a:t> </a:t>
            </a:r>
            <a:r>
              <a:rPr lang="en-US" dirty="0"/>
              <a:t>Convert the user input to a </a:t>
            </a:r>
            <a:r>
              <a:rPr lang="en-US" dirty="0" smtClean="0"/>
              <a:t>string</a:t>
            </a:r>
          </a:p>
          <a:p>
            <a:endParaRPr lang="en-US" dirty="0"/>
          </a:p>
          <a:p>
            <a:r>
              <a:rPr lang="en-US" dirty="0" smtClean="0"/>
              <a:t> </a:t>
            </a:r>
            <a:r>
              <a:rPr lang="en-US" dirty="0"/>
              <a:t>Get the current </a:t>
            </a:r>
            <a:r>
              <a:rPr lang="en-US" dirty="0" smtClean="0"/>
              <a:t>timestamp</a:t>
            </a:r>
          </a:p>
          <a:p>
            <a:endParaRPr lang="en-US" dirty="0"/>
          </a:p>
          <a:p>
            <a:r>
              <a:rPr lang="en-US" dirty="0" smtClean="0"/>
              <a:t> </a:t>
            </a:r>
            <a:r>
              <a:rPr lang="en-US" dirty="0"/>
              <a:t>Save the user input and </a:t>
            </a:r>
            <a:r>
              <a:rPr lang="en-US" dirty="0" err="1"/>
              <a:t>chatbot</a:t>
            </a:r>
            <a:r>
              <a:rPr lang="en-US" dirty="0"/>
              <a:t> response to the chat_log.csv </a:t>
            </a:r>
            <a:r>
              <a:rPr lang="en-US" dirty="0" smtClean="0"/>
              <a:t>file</a:t>
            </a:r>
          </a:p>
          <a:p>
            <a:endParaRPr lang="en-US" dirty="0"/>
          </a:p>
          <a:p>
            <a:r>
              <a:rPr lang="en-US" dirty="0"/>
              <a:t>Conversation History Menu</a:t>
            </a:r>
            <a:endParaRPr lang="en-US" dirty="0"/>
          </a:p>
        </p:txBody>
      </p:sp>
    </p:spTree>
    <p:extLst>
      <p:ext uri="{BB962C8B-B14F-4D97-AF65-F5344CB8AC3E}">
        <p14:creationId xmlns:p14="http://schemas.microsoft.com/office/powerpoint/2010/main" val="307040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7" name="TextBox 6"/>
          <p:cNvSpPr txBox="1"/>
          <p:nvPr/>
        </p:nvSpPr>
        <p:spPr>
          <a:xfrm>
            <a:off x="482138" y="1787236"/>
            <a:ext cx="10490662" cy="3252878"/>
          </a:xfrm>
          <a:prstGeom prst="rect">
            <a:avLst/>
          </a:prstGeom>
          <a:noFill/>
        </p:spPr>
        <p:txBody>
          <a:bodyPr wrap="square" rtlCol="0">
            <a:spAutoFit/>
          </a:bodyPr>
          <a:lstStyle/>
          <a:p>
            <a:r>
              <a:rPr lang="en-US" b="1" dirty="0"/>
              <a:t>Inconsistent Response Times</a:t>
            </a:r>
            <a:r>
              <a:rPr lang="en-US" dirty="0"/>
              <a:t>: Traditional customer service channels often lead to delayed responses, especially during off-hours or peak times, resulting in a negative user </a:t>
            </a:r>
            <a:r>
              <a:rPr lang="en-US" dirty="0" smtClean="0"/>
              <a:t>experience</a:t>
            </a:r>
          </a:p>
          <a:p>
            <a:endParaRPr lang="en-US" dirty="0"/>
          </a:p>
          <a:p>
            <a:r>
              <a:rPr lang="en-US" b="1" dirty="0"/>
              <a:t>High Operational Costs</a:t>
            </a:r>
            <a:r>
              <a:rPr lang="en-US" dirty="0"/>
              <a:t>: Manual customer support can be costly in terms of labor and resources, especially when dealing with repetitive or routine </a:t>
            </a:r>
            <a:r>
              <a:rPr lang="en-US" dirty="0" smtClean="0"/>
              <a:t>inquiries</a:t>
            </a:r>
          </a:p>
          <a:p>
            <a:endParaRPr lang="en-US" dirty="0"/>
          </a:p>
          <a:p>
            <a:r>
              <a:rPr lang="en-US" b="1" dirty="0"/>
              <a:t>Limited Availability</a:t>
            </a:r>
            <a:r>
              <a:rPr lang="en-US" dirty="0"/>
              <a:t>: Customers expect instant responses, but human support agents are not available 24/7, leading to unmet customer </a:t>
            </a:r>
            <a:r>
              <a:rPr lang="en-US" dirty="0" smtClean="0"/>
              <a:t>expectations</a:t>
            </a:r>
          </a:p>
          <a:p>
            <a:endParaRPr lang="en-US" dirty="0"/>
          </a:p>
          <a:p>
            <a:r>
              <a:rPr lang="en-US" b="1" dirty="0"/>
              <a:t>Lack of Personalization</a:t>
            </a:r>
            <a:r>
              <a:rPr lang="en-US" dirty="0"/>
              <a:t>: Traditional support models often fail to deliver personalized experiences, leading to lower customer satisfaction and </a:t>
            </a:r>
            <a:r>
              <a:rPr lang="en-US" dirty="0" err="1"/>
              <a:t>engagemen</a:t>
            </a:r>
            <a:endParaRPr lang="en-US" dirty="0"/>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6" name="TextBox 5"/>
          <p:cNvSpPr txBox="1"/>
          <p:nvPr/>
        </p:nvSpPr>
        <p:spPr>
          <a:xfrm>
            <a:off x="390698" y="1612669"/>
            <a:ext cx="11172306" cy="3540200"/>
          </a:xfrm>
          <a:prstGeom prst="rect">
            <a:avLst/>
          </a:prstGeom>
          <a:noFill/>
        </p:spPr>
        <p:txBody>
          <a:bodyPr wrap="square" rtlCol="0">
            <a:spAutoFit/>
          </a:bodyPr>
          <a:lstStyle/>
          <a:p>
            <a:r>
              <a:rPr lang="en-US" b="1" dirty="0"/>
              <a:t>Natural Language Understanding</a:t>
            </a:r>
            <a:r>
              <a:rPr lang="en-US" dirty="0"/>
              <a:t>: Developing a </a:t>
            </a:r>
            <a:r>
              <a:rPr lang="en-US" dirty="0" err="1"/>
              <a:t>chatbot</a:t>
            </a:r>
            <a:r>
              <a:rPr lang="en-US" dirty="0"/>
              <a:t> that can accurately understand and process natural language inputs from users, including slang, typos, and varied sentence </a:t>
            </a:r>
            <a:r>
              <a:rPr lang="en-US" dirty="0" smtClean="0"/>
              <a:t>structures.</a:t>
            </a:r>
          </a:p>
          <a:p>
            <a:endParaRPr lang="en-US" dirty="0"/>
          </a:p>
          <a:p>
            <a:r>
              <a:rPr lang="en-US" b="1" dirty="0"/>
              <a:t>Context Awareness</a:t>
            </a:r>
            <a:r>
              <a:rPr lang="en-US" dirty="0"/>
              <a:t>: Ensuring the </a:t>
            </a:r>
            <a:r>
              <a:rPr lang="en-US" dirty="0" err="1"/>
              <a:t>chatbot</a:t>
            </a:r>
            <a:r>
              <a:rPr lang="en-US" dirty="0"/>
              <a:t> maintains context during conversations and provides appropriate, coherent responses even when conversations extend over multiple interactions</a:t>
            </a:r>
            <a:r>
              <a:rPr lang="en-US" dirty="0" smtClean="0"/>
              <a:t>.</a:t>
            </a:r>
          </a:p>
          <a:p>
            <a:endParaRPr lang="en-US" dirty="0"/>
          </a:p>
          <a:p>
            <a:r>
              <a:rPr lang="en-US" b="1" dirty="0"/>
              <a:t>Integration with External Systems</a:t>
            </a:r>
            <a:r>
              <a:rPr lang="en-US" dirty="0"/>
              <a:t>: Integrating the </a:t>
            </a:r>
            <a:r>
              <a:rPr lang="en-US" dirty="0" err="1"/>
              <a:t>chatbot</a:t>
            </a:r>
            <a:r>
              <a:rPr lang="en-US" dirty="0"/>
              <a:t> with existing databases, APIs, and third-party systems (e.g., e-commerce platforms, CRM systems) to provide relevant, real-time information to </a:t>
            </a:r>
            <a:r>
              <a:rPr lang="en-US" dirty="0" smtClean="0"/>
              <a:t>users</a:t>
            </a:r>
          </a:p>
          <a:p>
            <a:endParaRPr lang="en-US" dirty="0"/>
          </a:p>
          <a:p>
            <a:r>
              <a:rPr lang="en-US" b="1" dirty="0"/>
              <a:t>User Privacy and Security</a:t>
            </a:r>
            <a:r>
              <a:rPr lang="en-US" dirty="0"/>
              <a:t>: Ensuring the </a:t>
            </a:r>
            <a:r>
              <a:rPr lang="en-US" dirty="0" err="1"/>
              <a:t>chatbot</a:t>
            </a:r>
            <a:r>
              <a:rPr lang="en-US" dirty="0"/>
              <a:t> complies with privacy regulations (e.g., GDPR, HIPAA) and handles sensitive user data securely</a:t>
            </a: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1990725"/>
            <a:ext cx="5191125" cy="3370984"/>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103</TotalTime>
  <Words>547</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Admin</cp:lastModifiedBy>
  <cp:revision>12</cp:revision>
  <dcterms:created xsi:type="dcterms:W3CDTF">2024-12-31T09:40:01Z</dcterms:created>
  <dcterms:modified xsi:type="dcterms:W3CDTF">2025-03-17T14:15:47Z</dcterms:modified>
</cp:coreProperties>
</file>