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1" r:id="rId8"/>
    <p:sldId id="263" r:id="rId9"/>
    <p:sldId id="262" r:id="rId10"/>
    <p:sldId id="264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F9D6-80F8-4D50-97CF-B1B7412E1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16553-C3D6-413F-BA2C-66B9D8B65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940CB-05E3-4591-9B2D-658086F9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DAA-0265-40FB-BAAF-59CE5181DBE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2FE9-8703-4638-AAE7-5AC2AEF2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53BAD-E1E7-41EB-B13E-52650F7C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5C9-4975-4662-ABBA-3D93F01D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9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706F-F9FA-4DC0-BF8B-B93B41C0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26E4E-5FBF-46BA-83B1-8E2BFE307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436AD-B8EF-4B86-83A2-C380AD63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DAA-0265-40FB-BAAF-59CE5181DBE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CC46-1E2A-4E06-BB94-AB102887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0A8EF-D67B-48C9-BC1D-3C57F3F3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5C9-4975-4662-ABBA-3D93F01D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947C9-CA05-4FBC-9A3B-DE516D8A2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0225D-BC19-4D83-B0CC-E89B7E5C6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78347-87EC-4A26-BF2D-29FD437F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DAA-0265-40FB-BAAF-59CE5181DBE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D364-8BF5-4567-821B-271A126F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87A5-1B6B-41C7-844B-8B0B331B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5C9-4975-4662-ABBA-3D93F01D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C5C4-7410-48B0-B55C-A7D3D240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01D6-EA13-4231-B322-7918C395F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BA52D-358A-4963-887F-F085BA55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DAA-0265-40FB-BAAF-59CE5181DBE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3A207-53B8-446D-8852-1B4C4B1F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0FB7B-A816-48AB-BC33-3559A202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5C9-4975-4662-ABBA-3D93F01D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2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FCA8-BE35-4C38-8716-AD61DE79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0FC59-4A51-4E43-BA9E-26AAE859B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83000-DD11-4DC4-B7DE-92DBC9AD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DAA-0265-40FB-BAAF-59CE5181DBE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6E3EC-347E-496B-B7E6-E299463B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DAEEF-E03C-4A02-9696-F54C61F5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5C9-4975-4662-ABBA-3D93F01D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4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4697-8FEE-4E72-8BFF-A8079453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D99F-ADBC-4EC5-B011-8C1BAE1EC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CA698-763A-4C0F-9737-D513C8626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7F885-5AC2-43EB-9C01-E8521558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DAA-0265-40FB-BAAF-59CE5181DBE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B0461-213E-4B09-8EC7-A3DFC99A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5A431-BBB1-4516-92D3-9FDAAA40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5C9-4975-4662-ABBA-3D93F01D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1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F5BC-672B-410A-B107-2DC96B7C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44B91-F0E1-4C44-B6B6-480A9D534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5D97A-8B42-4B6F-AA63-0171204E0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10122-AB0E-4ACB-AFA8-157AD6F16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DE7A1-CB84-4E0F-9B12-FE821E8CE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84664-186B-4671-9F24-6C09ED1F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DAA-0265-40FB-BAAF-59CE5181DBE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5F636-E21A-4E19-A033-5A77981F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D158B-60F2-4AAF-A1DF-D25605A1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5C9-4975-4662-ABBA-3D93F01D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E499-6E08-4097-AAB8-986A7225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2E58E-EAE2-4A83-8CED-45796625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DAA-0265-40FB-BAAF-59CE5181DBE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D425C-B267-4B5E-BC44-AA1D63DF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497F5-356D-4FAE-B5CB-150B6D40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5C9-4975-4662-ABBA-3D93F01D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33107-8A2B-41C8-8827-44FC962F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DAA-0265-40FB-BAAF-59CE5181DBE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4C7C3-8544-44CE-9518-E3EFADFF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17AB2-E215-40F1-9E13-7D1D2B23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5C9-4975-4662-ABBA-3D93F01D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7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7A74-AA7E-4DF8-AFE8-B8E4EBBD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97CD-0538-45E4-8411-082F2E5C8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AF25D-4ADC-4C9F-9D98-D761413A8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B578C-F9F7-4296-9EB0-1B00C646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DAA-0265-40FB-BAAF-59CE5181DBE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8C40A-94F4-4A10-A126-AF277ED6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46930-3CE7-412A-AED1-B2B74DD5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5C9-4975-4662-ABBA-3D93F01D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6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562A-72BF-40D9-843E-D44132D6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9DDE7-436F-41DB-AE67-34485D07C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CC698-2044-4D8B-BF10-1ADE89883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771FA-A51D-4A87-BE3F-61809F82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4DAA-0265-40FB-BAAF-59CE5181DBE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AE96D-62CD-400B-8C89-5F57BE1A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E9013-C25F-4179-98D4-39A6394F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5C9-4975-4662-ABBA-3D93F01D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6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0C804-50C0-4F25-9ED8-3572495C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817AA-5122-4158-9128-CEFCE665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5B276-1B0A-4A07-AAFE-62F36EA7F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C4DAA-0265-40FB-BAAF-59CE5181DBE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C2481-E2E5-4652-9155-282C7E2FB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4C75-7DD5-47BC-8C40-21616837D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05C9-4975-4662-ABBA-3D93F01DE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owardsdatascience.com/agglomerative-clustering-and-dendrograms-explained-29fc12b85f2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mailto:sharmro@mail.uc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8B194-BF12-47A4-8556-D8C364156ED5}"/>
              </a:ext>
            </a:extLst>
          </p:cNvPr>
          <p:cNvSpPr txBox="1"/>
          <p:nvPr/>
        </p:nvSpPr>
        <p:spPr>
          <a:xfrm>
            <a:off x="2037288" y="2086409"/>
            <a:ext cx="7852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16666"/>
                </a:solidFill>
                <a:effectLst/>
                <a:latin typeface="Lato Extended"/>
              </a:rPr>
              <a:t>Clustering Evaluation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6B2D8-5D60-4936-B5F1-504B8769FE2E}"/>
              </a:ext>
            </a:extLst>
          </p:cNvPr>
          <p:cNvSpPr/>
          <p:nvPr/>
        </p:nvSpPr>
        <p:spPr>
          <a:xfrm>
            <a:off x="0" y="0"/>
            <a:ext cx="252874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F001B-6DB8-4017-8D92-5C63783949E1}"/>
              </a:ext>
            </a:extLst>
          </p:cNvPr>
          <p:cNvSpPr txBox="1"/>
          <p:nvPr/>
        </p:nvSpPr>
        <p:spPr>
          <a:xfrm>
            <a:off x="10626573" y="6273225"/>
            <a:ext cx="1565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effectLst/>
                <a:latin typeface="Lato Extended"/>
              </a:rPr>
              <a:t>-By</a:t>
            </a:r>
          </a:p>
          <a:p>
            <a:r>
              <a:rPr lang="en-US" sz="1600" i="1" dirty="0">
                <a:effectLst/>
                <a:latin typeface="Lato Extended"/>
              </a:rPr>
              <a:t>Rohan Sharma </a:t>
            </a:r>
            <a:endParaRPr lang="en-US" sz="16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FB8AB-9BA8-4A08-9FF6-3FD636A5104E}"/>
              </a:ext>
            </a:extLst>
          </p:cNvPr>
          <p:cNvSpPr txBox="1"/>
          <p:nvPr/>
        </p:nvSpPr>
        <p:spPr>
          <a:xfrm>
            <a:off x="3506679" y="996129"/>
            <a:ext cx="508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Intelligent Data Analysis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43D0E-81F7-4584-B7EF-61C7A5FF6DA0}"/>
              </a:ext>
            </a:extLst>
          </p:cNvPr>
          <p:cNvSpPr txBox="1"/>
          <p:nvPr/>
        </p:nvSpPr>
        <p:spPr>
          <a:xfrm>
            <a:off x="352752" y="5755557"/>
            <a:ext cx="231055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2060"/>
                </a:solidFill>
                <a:effectLst/>
                <a:latin typeface="Lato Extended"/>
              </a:rPr>
              <a:t>Prerequisites: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2060"/>
                </a:solidFill>
                <a:latin typeface="Lato Extended"/>
              </a:rPr>
              <a:t>Hierarchical Clustering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  <a:latin typeface="Lato Extended"/>
              </a:rPr>
              <a:t>Dendrograms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  <a:latin typeface="Lato Extended"/>
                <a:hlinkClick r:id="rId2"/>
              </a:rPr>
              <a:t>Link</a:t>
            </a:r>
            <a:endParaRPr lang="en-US" sz="1400" dirty="0">
              <a:solidFill>
                <a:srgbClr val="002060"/>
              </a:solidFill>
              <a:latin typeface="Lato Extended"/>
            </a:endParaRPr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8A38D16F-840D-46A8-B705-F7264591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446" y="3197962"/>
            <a:ext cx="3198122" cy="255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Link outline">
            <a:extLst>
              <a:ext uri="{FF2B5EF4-FFF2-40B4-BE49-F238E27FC236}">
                <a16:creationId xmlns:a16="http://schemas.microsoft.com/office/drawing/2014/main" id="{A8448D69-671F-4F27-88CD-0CEF02D1D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476" y="6450203"/>
            <a:ext cx="277498" cy="27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1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8B194-BF12-47A4-8556-D8C364156ED5}"/>
              </a:ext>
            </a:extLst>
          </p:cNvPr>
          <p:cNvSpPr txBox="1"/>
          <p:nvPr/>
        </p:nvSpPr>
        <p:spPr>
          <a:xfrm>
            <a:off x="252874" y="115566"/>
            <a:ext cx="11979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16666"/>
                </a:solidFill>
                <a:effectLst/>
                <a:latin typeface="Lato Extended"/>
              </a:rPr>
              <a:t>Clustering Evaluation </a:t>
            </a:r>
            <a:r>
              <a:rPr lang="en-US" dirty="0">
                <a:solidFill>
                  <a:srgbClr val="333333"/>
                </a:solidFill>
                <a:latin typeface="Lato Extended"/>
              </a:rPr>
              <a:t>| Summarize : </a:t>
            </a:r>
            <a:r>
              <a:rPr lang="en-US" dirty="0">
                <a:solidFill>
                  <a:srgbClr val="002060"/>
                </a:solidFill>
                <a:latin typeface="Lato Extended"/>
              </a:rPr>
              <a:t>What we have learnt</a:t>
            </a:r>
            <a:r>
              <a:rPr lang="en-US" b="0" i="0" dirty="0">
                <a:solidFill>
                  <a:srgbClr val="002060"/>
                </a:solidFill>
                <a:effectLst/>
                <a:latin typeface="Lato Extended"/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6B2D8-5D60-4936-B5F1-504B8769FE2E}"/>
              </a:ext>
            </a:extLst>
          </p:cNvPr>
          <p:cNvSpPr/>
          <p:nvPr/>
        </p:nvSpPr>
        <p:spPr>
          <a:xfrm>
            <a:off x="0" y="0"/>
            <a:ext cx="252874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BEC71-D151-4A0D-B6BA-F8FBC1526129}"/>
              </a:ext>
            </a:extLst>
          </p:cNvPr>
          <p:cNvSpPr txBox="1"/>
          <p:nvPr/>
        </p:nvSpPr>
        <p:spPr>
          <a:xfrm>
            <a:off x="569650" y="630693"/>
            <a:ext cx="110526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Silhouette coefficient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How to Calculate for a data point?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Interpreting the chart &amp; identifying which part in chart corresponds to which cluster in the geometric representation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What is the range? &amp; Which value is better for clustering?</a:t>
            </a:r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Hopkins Statistic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Why is it needed?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How is it calculated?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What is the range? &amp; Which value is better for clustering?</a:t>
            </a:r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Rand Score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Computing Ideal Cluster &amp; Class similarity matrices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Filling the contingency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How to calculate?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What is the range? &amp; Which value is better for clustering?</a:t>
            </a:r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Cophenetic Correlation Coefficient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What is it used for?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How to calculate?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What is the range? &amp; Which value is better for clustering?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46818-8FC4-4A0C-A695-71D4C757E694}"/>
              </a:ext>
            </a:extLst>
          </p:cNvPr>
          <p:cNvSpPr txBox="1"/>
          <p:nvPr/>
        </p:nvSpPr>
        <p:spPr>
          <a:xfrm>
            <a:off x="5006347" y="5966177"/>
            <a:ext cx="267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6666"/>
                </a:solidFill>
              </a:rPr>
              <a:t>Thank You for your time!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4DF6E2-21CD-4C1D-9FED-A90BB9C2A414}"/>
              </a:ext>
            </a:extLst>
          </p:cNvPr>
          <p:cNvCxnSpPr>
            <a:cxnSpLocks/>
          </p:cNvCxnSpPr>
          <p:nvPr/>
        </p:nvCxnSpPr>
        <p:spPr>
          <a:xfrm flipH="1" flipV="1">
            <a:off x="447589" y="5940605"/>
            <a:ext cx="11457369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46A821-16D8-40B1-984D-B92C7B983AE4}"/>
              </a:ext>
            </a:extLst>
          </p:cNvPr>
          <p:cNvSpPr txBox="1"/>
          <p:nvPr/>
        </p:nvSpPr>
        <p:spPr>
          <a:xfrm>
            <a:off x="3494472" y="6263180"/>
            <a:ext cx="601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any feedback or question please reach out to me at </a:t>
            </a:r>
            <a:r>
              <a:rPr lang="en-US" sz="1400" dirty="0">
                <a:hlinkClick r:id="rId2"/>
              </a:rPr>
              <a:t>sharmro@mail.uc.edu</a:t>
            </a:r>
            <a:endParaRPr lang="en-US" sz="1400" dirty="0"/>
          </a:p>
        </p:txBody>
      </p:sp>
      <p:pic>
        <p:nvPicPr>
          <p:cNvPr id="10" name="Graphic 9" descr="Email with solid fill">
            <a:extLst>
              <a:ext uri="{FF2B5EF4-FFF2-40B4-BE49-F238E27FC236}">
                <a16:creationId xmlns:a16="http://schemas.microsoft.com/office/drawing/2014/main" id="{B8BC4619-8F94-42A6-9D94-53DA7FFF2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267588" y="6289451"/>
            <a:ext cx="255233" cy="25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8B194-BF12-47A4-8556-D8C364156ED5}"/>
              </a:ext>
            </a:extLst>
          </p:cNvPr>
          <p:cNvSpPr txBox="1"/>
          <p:nvPr/>
        </p:nvSpPr>
        <p:spPr>
          <a:xfrm>
            <a:off x="252874" y="115566"/>
            <a:ext cx="119798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16666"/>
                </a:solidFill>
                <a:effectLst/>
                <a:latin typeface="Lato Extended"/>
              </a:rPr>
              <a:t>Clustering Evaluation </a:t>
            </a:r>
            <a:r>
              <a:rPr lang="en-US" dirty="0">
                <a:solidFill>
                  <a:srgbClr val="333333"/>
                </a:solidFill>
                <a:latin typeface="Lato Extended"/>
              </a:rPr>
              <a:t>| </a:t>
            </a:r>
            <a:r>
              <a:rPr lang="en-US" b="0" i="0" dirty="0">
                <a:solidFill>
                  <a:srgbClr val="002060"/>
                </a:solidFill>
                <a:effectLst/>
                <a:latin typeface="Lato Extended"/>
              </a:rPr>
              <a:t>Silhouette coefficient : An Internal measure that integrates cohesion and separation </a:t>
            </a:r>
            <a:br>
              <a:rPr lang="en-US" dirty="0"/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6B2D8-5D60-4936-B5F1-504B8769FE2E}"/>
              </a:ext>
            </a:extLst>
          </p:cNvPr>
          <p:cNvSpPr/>
          <p:nvPr/>
        </p:nvSpPr>
        <p:spPr>
          <a:xfrm>
            <a:off x="0" y="0"/>
            <a:ext cx="252874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ilhouette coefficient example | Download Scientific Diagram">
            <a:extLst>
              <a:ext uri="{FF2B5EF4-FFF2-40B4-BE49-F238E27FC236}">
                <a16:creationId xmlns:a16="http://schemas.microsoft.com/office/drawing/2014/main" id="{361FBB35-DB28-4B86-B511-288240DB1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209" y="1264400"/>
            <a:ext cx="4149061" cy="231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F651B6-C64D-406E-B2F4-0E5AD42DDE97}"/>
                  </a:ext>
                </a:extLst>
              </p:cNvPr>
              <p:cNvSpPr txBox="1"/>
              <p:nvPr/>
            </p:nvSpPr>
            <p:spPr>
              <a:xfrm>
                <a:off x="555284" y="974483"/>
                <a:ext cx="6236134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Steps to calculate Silhouette coefficient for each point: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Calculate a(x): Average distance of x to all points in its cluster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Calculate b(x): Minimum ( Average distance of x to points in another cluster)</a:t>
                </a:r>
              </a:p>
              <a:p>
                <a:r>
                  <a:rPr lang="en-US" sz="1400" dirty="0"/>
                  <a:t>3. Calculate Silhouette coefficient, s(x):</a:t>
                </a:r>
              </a:p>
              <a:p>
                <a:pPr algn="ctr"/>
                <a:r>
                  <a:rPr lang="en-US" sz="1600" i="1" dirty="0"/>
                  <a:t>s(x)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F651B6-C64D-406E-B2F4-0E5AD42DD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84" y="974483"/>
                <a:ext cx="6236134" cy="1346331"/>
              </a:xfrm>
              <a:prstGeom prst="rect">
                <a:avLst/>
              </a:prstGeom>
              <a:blipFill>
                <a:blip r:embed="rId3"/>
                <a:stretch>
                  <a:fillRect l="-293" t="-905" b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AF98752-B315-4DBE-B58D-2AAF426F8CE3}"/>
              </a:ext>
            </a:extLst>
          </p:cNvPr>
          <p:cNvSpPr txBox="1"/>
          <p:nvPr/>
        </p:nvSpPr>
        <p:spPr>
          <a:xfrm>
            <a:off x="405751" y="5382124"/>
            <a:ext cx="4203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Points to remember: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Silhouette coefficient is an unsupervised &amp; internal measure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 is measured to evaluate clustering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 tries to integrate cohesion and separation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01CE5-D218-4F46-A96B-926FF6BA9B4B}"/>
              </a:ext>
            </a:extLst>
          </p:cNvPr>
          <p:cNvSpPr txBox="1"/>
          <p:nvPr/>
        </p:nvSpPr>
        <p:spPr>
          <a:xfrm>
            <a:off x="3225553" y="2489467"/>
            <a:ext cx="132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Range=: (-1,1)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2A307-06E2-4EAA-A3F4-02408B7D4E6C}"/>
              </a:ext>
            </a:extLst>
          </p:cNvPr>
          <p:cNvSpPr txBox="1"/>
          <p:nvPr/>
        </p:nvSpPr>
        <p:spPr>
          <a:xfrm>
            <a:off x="757512" y="3960195"/>
            <a:ext cx="3499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Negative s(x):</a:t>
            </a:r>
          </a:p>
          <a:p>
            <a:r>
              <a:rPr lang="en-US" sz="1200" dirty="0"/>
              <a:t>This case refers to points that have a(x)&gt;b(x);</a:t>
            </a:r>
          </a:p>
          <a:p>
            <a:r>
              <a:rPr lang="en-US" sz="1200" dirty="0"/>
              <a:t>inherently meaning poor cluster.</a:t>
            </a:r>
          </a:p>
          <a:p>
            <a:r>
              <a:rPr lang="en-US" sz="1200" dirty="0"/>
              <a:t>Worst values closer to -1</a:t>
            </a:r>
          </a:p>
          <a:p>
            <a:r>
              <a:rPr lang="en-US" sz="1200" dirty="0"/>
              <a:t> </a:t>
            </a:r>
          </a:p>
        </p:txBody>
      </p:sp>
      <p:pic>
        <p:nvPicPr>
          <p:cNvPr id="1028" name="Picture 4" descr="Thumbs Up And Thumbs Down Stock Illustration - Download Image Now - iStock">
            <a:extLst>
              <a:ext uri="{FF2B5EF4-FFF2-40B4-BE49-F238E27FC236}">
                <a16:creationId xmlns:a16="http://schemas.microsoft.com/office/drawing/2014/main" id="{63746D9A-673A-4930-8692-E2CEB4393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5" r="3288" b="15402"/>
          <a:stretch/>
        </p:blipFill>
        <p:spPr bwMode="auto">
          <a:xfrm>
            <a:off x="1584237" y="3537710"/>
            <a:ext cx="308378" cy="31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A69115-9ED3-4CDD-8DF2-F64BBDBCCC94}"/>
              </a:ext>
            </a:extLst>
          </p:cNvPr>
          <p:cNvCxnSpPr/>
          <p:nvPr/>
        </p:nvCxnSpPr>
        <p:spPr>
          <a:xfrm>
            <a:off x="1471736" y="3346777"/>
            <a:ext cx="5370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9CFCDB-B06D-4875-9369-9BF504531A0A}"/>
              </a:ext>
            </a:extLst>
          </p:cNvPr>
          <p:cNvSpPr txBox="1"/>
          <p:nvPr/>
        </p:nvSpPr>
        <p:spPr>
          <a:xfrm>
            <a:off x="1141042" y="3398326"/>
            <a:ext cx="661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-1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8EB0FC-67F7-4F03-882A-A7BA84B7C49E}"/>
              </a:ext>
            </a:extLst>
          </p:cNvPr>
          <p:cNvCxnSpPr/>
          <p:nvPr/>
        </p:nvCxnSpPr>
        <p:spPr>
          <a:xfrm>
            <a:off x="1471735" y="3258003"/>
            <a:ext cx="0" cy="19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A2DBB9-7391-4170-9946-4541FD6C7E6F}"/>
              </a:ext>
            </a:extLst>
          </p:cNvPr>
          <p:cNvCxnSpPr/>
          <p:nvPr/>
        </p:nvCxnSpPr>
        <p:spPr>
          <a:xfrm>
            <a:off x="4257314" y="3258003"/>
            <a:ext cx="0" cy="19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746DD0-6CD5-4118-83FD-3BDFBC64C707}"/>
              </a:ext>
            </a:extLst>
          </p:cNvPr>
          <p:cNvCxnSpPr>
            <a:stCxn id="1028" idx="3"/>
          </p:cNvCxnSpPr>
          <p:nvPr/>
        </p:nvCxnSpPr>
        <p:spPr>
          <a:xfrm>
            <a:off x="1892615" y="3694883"/>
            <a:ext cx="4552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Thumbs Up And Thumbs Down Stock Illustration - Download Image Now - iStock">
            <a:extLst>
              <a:ext uri="{FF2B5EF4-FFF2-40B4-BE49-F238E27FC236}">
                <a16:creationId xmlns:a16="http://schemas.microsoft.com/office/drawing/2014/main" id="{12766E6C-5921-4698-9158-A4CCB9D47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12" b="18766"/>
          <a:stretch/>
        </p:blipFill>
        <p:spPr bwMode="auto">
          <a:xfrm>
            <a:off x="6445052" y="3527827"/>
            <a:ext cx="308845" cy="31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49D747-31CD-4F83-854F-FFEF260B1E08}"/>
              </a:ext>
            </a:extLst>
          </p:cNvPr>
          <p:cNvSpPr txBox="1"/>
          <p:nvPr/>
        </p:nvSpPr>
        <p:spPr>
          <a:xfrm>
            <a:off x="6800298" y="3325034"/>
            <a:ext cx="661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+1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2F9B6F-AC40-4303-A87E-3EC238C56AB7}"/>
              </a:ext>
            </a:extLst>
          </p:cNvPr>
          <p:cNvCxnSpPr/>
          <p:nvPr/>
        </p:nvCxnSpPr>
        <p:spPr>
          <a:xfrm>
            <a:off x="2762721" y="3261816"/>
            <a:ext cx="0" cy="19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3EF318-7B28-4CFC-B0EB-7F57CDFAC250}"/>
              </a:ext>
            </a:extLst>
          </p:cNvPr>
          <p:cNvCxnSpPr/>
          <p:nvPr/>
        </p:nvCxnSpPr>
        <p:spPr>
          <a:xfrm>
            <a:off x="6844449" y="3252938"/>
            <a:ext cx="0" cy="19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54B017-A6C5-4A99-9ED8-84D31C9079D9}"/>
              </a:ext>
            </a:extLst>
          </p:cNvPr>
          <p:cNvCxnSpPr/>
          <p:nvPr/>
        </p:nvCxnSpPr>
        <p:spPr>
          <a:xfrm>
            <a:off x="5714735" y="3245700"/>
            <a:ext cx="0" cy="19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B6E060-5F25-44D9-BD79-B71B0C517492}"/>
              </a:ext>
            </a:extLst>
          </p:cNvPr>
          <p:cNvSpPr txBox="1"/>
          <p:nvPr/>
        </p:nvSpPr>
        <p:spPr>
          <a:xfrm>
            <a:off x="4548327" y="3851539"/>
            <a:ext cx="3499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Positive s(x):</a:t>
            </a:r>
          </a:p>
          <a:p>
            <a:r>
              <a:rPr lang="en-US" sz="1200" dirty="0"/>
              <a:t>This case refers to points that have b(x)&gt;a(x);</a:t>
            </a:r>
          </a:p>
          <a:p>
            <a:r>
              <a:rPr lang="en-US" sz="1200" dirty="0"/>
              <a:t>This is usually the case when there are closer points in the cluster compared to outside.</a:t>
            </a:r>
          </a:p>
          <a:p>
            <a:r>
              <a:rPr lang="en-US" sz="1200" dirty="0"/>
              <a:t>Best values closer to +1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B9B54C-0F75-40B7-8BB3-436CC3AF3300}"/>
              </a:ext>
            </a:extLst>
          </p:cNvPr>
          <p:cNvSpPr txBox="1"/>
          <p:nvPr/>
        </p:nvSpPr>
        <p:spPr>
          <a:xfrm>
            <a:off x="5000089" y="5578294"/>
            <a:ext cx="437473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Calculated for each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Best value : +1 Referring to case where a(x) is ~0 compared to b(x)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Worst Value: -1 Referring to case where b(x) is ~0 compared to a(x)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84F2B6-5067-479F-921D-E5432065573A}"/>
              </a:ext>
            </a:extLst>
          </p:cNvPr>
          <p:cNvSpPr txBox="1"/>
          <p:nvPr/>
        </p:nvSpPr>
        <p:spPr>
          <a:xfrm>
            <a:off x="8140824" y="2658744"/>
            <a:ext cx="79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Cluster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7D3E6E-9479-4BCA-93F9-E284710DCD2B}"/>
              </a:ext>
            </a:extLst>
          </p:cNvPr>
          <p:cNvSpPr txBox="1"/>
          <p:nvPr/>
        </p:nvSpPr>
        <p:spPr>
          <a:xfrm>
            <a:off x="10087572" y="3537710"/>
            <a:ext cx="79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Cluster 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750F69-1E2A-4040-A082-44023DE69458}"/>
              </a:ext>
            </a:extLst>
          </p:cNvPr>
          <p:cNvSpPr txBox="1"/>
          <p:nvPr/>
        </p:nvSpPr>
        <p:spPr>
          <a:xfrm>
            <a:off x="11141127" y="2643355"/>
            <a:ext cx="79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Cluster C</a:t>
            </a:r>
          </a:p>
        </p:txBody>
      </p:sp>
    </p:spTree>
    <p:extLst>
      <p:ext uri="{BB962C8B-B14F-4D97-AF65-F5344CB8AC3E}">
        <p14:creationId xmlns:p14="http://schemas.microsoft.com/office/powerpoint/2010/main" val="19798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8B194-BF12-47A4-8556-D8C364156ED5}"/>
              </a:ext>
            </a:extLst>
          </p:cNvPr>
          <p:cNvSpPr txBox="1"/>
          <p:nvPr/>
        </p:nvSpPr>
        <p:spPr>
          <a:xfrm>
            <a:off x="252874" y="115566"/>
            <a:ext cx="11979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16666"/>
                </a:solidFill>
                <a:effectLst/>
                <a:latin typeface="Lato Extended"/>
              </a:rPr>
              <a:t>Clustering Evaluation </a:t>
            </a:r>
            <a:r>
              <a:rPr lang="en-US" dirty="0">
                <a:solidFill>
                  <a:srgbClr val="333333"/>
                </a:solidFill>
                <a:latin typeface="Lato Extended"/>
              </a:rPr>
              <a:t>| </a:t>
            </a:r>
            <a:r>
              <a:rPr lang="en-US" b="0" i="0" dirty="0">
                <a:solidFill>
                  <a:srgbClr val="002060"/>
                </a:solidFill>
                <a:effectLst/>
                <a:latin typeface="Lato Extended"/>
              </a:rPr>
              <a:t>Silhouette Coefficient: Visualizing &amp; Interpreting the chart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6B2D8-5D60-4936-B5F1-504B8769FE2E}"/>
              </a:ext>
            </a:extLst>
          </p:cNvPr>
          <p:cNvSpPr/>
          <p:nvPr/>
        </p:nvSpPr>
        <p:spPr>
          <a:xfrm>
            <a:off x="0" y="0"/>
            <a:ext cx="252874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lecting the number of clusters with silhouette analysis on KMeans  clustering — scikit-learn 1.0.1 documentation">
            <a:extLst>
              <a:ext uri="{FF2B5EF4-FFF2-40B4-BE49-F238E27FC236}">
                <a16:creationId xmlns:a16="http://schemas.microsoft.com/office/drawing/2014/main" id="{84595284-E43D-4C20-BD38-0D5D037B9F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7518" r="51108" b="4473"/>
          <a:stretch/>
        </p:blipFill>
        <p:spPr bwMode="auto">
          <a:xfrm>
            <a:off x="625032" y="1145219"/>
            <a:ext cx="4190036" cy="362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lecting the number of clusters with silhouette analysis on KMeans  clustering — scikit-learn 1.0.1 documentation">
            <a:extLst>
              <a:ext uri="{FF2B5EF4-FFF2-40B4-BE49-F238E27FC236}">
                <a16:creationId xmlns:a16="http://schemas.microsoft.com/office/drawing/2014/main" id="{BFF169B9-6FB4-42E8-A373-FA812C7EBB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0" t="6995" r="8671" b="7327"/>
          <a:stretch/>
        </p:blipFill>
        <p:spPr bwMode="auto">
          <a:xfrm>
            <a:off x="5926238" y="600464"/>
            <a:ext cx="5787343" cy="487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9A86B5-296F-49F3-AE10-9469676DA84C}"/>
              </a:ext>
            </a:extLst>
          </p:cNvPr>
          <p:cNvSpPr txBox="1"/>
          <p:nvPr/>
        </p:nvSpPr>
        <p:spPr>
          <a:xfrm>
            <a:off x="269157" y="5442860"/>
            <a:ext cx="11314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Points to remember: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plot can be seen as a collection of horizontal lines ; each line corresponds to the silhouette coefficient for a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lines are grouped together by clusters, and sorted in descending order within each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657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8B194-BF12-47A4-8556-D8C364156ED5}"/>
              </a:ext>
            </a:extLst>
          </p:cNvPr>
          <p:cNvSpPr txBox="1"/>
          <p:nvPr/>
        </p:nvSpPr>
        <p:spPr>
          <a:xfrm>
            <a:off x="252874" y="115566"/>
            <a:ext cx="11979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16666"/>
                </a:solidFill>
                <a:effectLst/>
                <a:latin typeface="Lato Extended"/>
              </a:rPr>
              <a:t>Clustering Evaluation </a:t>
            </a:r>
            <a:r>
              <a:rPr lang="en-US" dirty="0">
                <a:solidFill>
                  <a:srgbClr val="333333"/>
                </a:solidFill>
                <a:latin typeface="Lato Extended"/>
              </a:rPr>
              <a:t>| </a:t>
            </a:r>
            <a:r>
              <a:rPr lang="en-US" dirty="0">
                <a:solidFill>
                  <a:srgbClr val="002060"/>
                </a:solidFill>
                <a:latin typeface="Lato Extended"/>
              </a:rPr>
              <a:t>Hopkins Statistics : Are there clusters in the data?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6B2D8-5D60-4936-B5F1-504B8769FE2E}"/>
              </a:ext>
            </a:extLst>
          </p:cNvPr>
          <p:cNvSpPr/>
          <p:nvPr/>
        </p:nvSpPr>
        <p:spPr>
          <a:xfrm>
            <a:off x="0" y="0"/>
            <a:ext cx="252874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C90CE-01CF-4255-B73E-7FFADA99E7A5}"/>
              </a:ext>
            </a:extLst>
          </p:cNvPr>
          <p:cNvSpPr txBox="1"/>
          <p:nvPr/>
        </p:nvSpPr>
        <p:spPr>
          <a:xfrm>
            <a:off x="467416" y="3134721"/>
            <a:ext cx="597725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Steps to calculate:</a:t>
            </a:r>
          </a:p>
          <a:p>
            <a:r>
              <a:rPr lang="en-US" sz="1200" dirty="0"/>
              <a:t>1. Take ‘p’ points  from the actual data set and generate ‘p’ points at random distributed across the data space.</a:t>
            </a:r>
          </a:p>
          <a:p>
            <a:r>
              <a:rPr lang="en-US" sz="1200" dirty="0"/>
              <a:t>2. Find nearest neighbor(NN) distances in the original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Let </a:t>
            </a:r>
            <a:r>
              <a:rPr lang="en-US" sz="1600" dirty="0" err="1"/>
              <a:t>w</a:t>
            </a:r>
            <a:r>
              <a:rPr lang="en-US" sz="1600" baseline="-25000" dirty="0" err="1"/>
              <a:t>i</a:t>
            </a:r>
            <a:r>
              <a:rPr lang="en-US" sz="1200" baseline="-25000" dirty="0"/>
              <a:t> </a:t>
            </a:r>
            <a:r>
              <a:rPr lang="en-US" sz="1200" dirty="0"/>
              <a:t>be the NN distances of the sampled points from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Let</a:t>
            </a:r>
            <a:r>
              <a:rPr lang="en-US" sz="1600" dirty="0"/>
              <a:t> </a:t>
            </a:r>
            <a:r>
              <a:rPr lang="en-US" sz="1600" dirty="0" err="1"/>
              <a:t>u</a:t>
            </a:r>
            <a:r>
              <a:rPr lang="en-US" sz="1600" baseline="-25000" dirty="0" err="1"/>
              <a:t>i</a:t>
            </a:r>
            <a:r>
              <a:rPr lang="en-US" sz="1600" baseline="-25000" dirty="0"/>
              <a:t> </a:t>
            </a:r>
            <a:r>
              <a:rPr lang="en-US" sz="1200" dirty="0"/>
              <a:t>be the NN distances of the artificially generated points</a:t>
            </a:r>
          </a:p>
          <a:p>
            <a:r>
              <a:rPr lang="en-US" sz="1200" dirty="0"/>
              <a:t>3. Calculate Hopkins statistic </a:t>
            </a:r>
            <a:r>
              <a:rPr lang="en-US" sz="1400" b="1" i="1" dirty="0"/>
              <a:t>H</a:t>
            </a:r>
            <a:r>
              <a:rPr lang="en-US" sz="1200" dirty="0"/>
              <a:t> as:			 </a:t>
            </a:r>
          </a:p>
          <a:p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F4B054-89F4-4DFA-8F6A-12EDDC3A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823" y="3240737"/>
            <a:ext cx="5289149" cy="19530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569E15-741A-473A-9C6E-257CD77F2332}"/>
              </a:ext>
            </a:extLst>
          </p:cNvPr>
          <p:cNvSpPr txBox="1"/>
          <p:nvPr/>
        </p:nvSpPr>
        <p:spPr>
          <a:xfrm>
            <a:off x="327396" y="551367"/>
            <a:ext cx="7328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Used for measuring the clustering tendency of data points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1DB104-4DA8-49D6-904A-F64A222903CB}"/>
              </a:ext>
            </a:extLst>
          </p:cNvPr>
          <p:cNvGrpSpPr/>
          <p:nvPr/>
        </p:nvGrpSpPr>
        <p:grpSpPr>
          <a:xfrm>
            <a:off x="2540355" y="848206"/>
            <a:ext cx="8654386" cy="2392531"/>
            <a:chOff x="2540355" y="848206"/>
            <a:chExt cx="8654386" cy="239253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663E09-AF2F-428B-B3DF-FF0A94C66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9878" y="1167418"/>
              <a:ext cx="1783953" cy="172723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9A24A0B-0FF0-4FDB-ABAB-826FD1FD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2323" y="1154723"/>
              <a:ext cx="1667568" cy="173727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964386-6A9F-49A8-BBDE-969564792EB5}"/>
                </a:ext>
              </a:extLst>
            </p:cNvPr>
            <p:cNvSpPr txBox="1"/>
            <p:nvPr/>
          </p:nvSpPr>
          <p:spPr>
            <a:xfrm>
              <a:off x="2540355" y="2779123"/>
              <a:ext cx="29029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Figure1: </a:t>
              </a:r>
            </a:p>
            <a:p>
              <a:pPr algn="ctr"/>
              <a:r>
                <a:rPr lang="en-US" sz="800" dirty="0"/>
                <a:t>100 uniformly distributed points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9CE8E0-58F5-4828-90A8-C70CAF76B1D1}"/>
                </a:ext>
              </a:extLst>
            </p:cNvPr>
            <p:cNvSpPr txBox="1"/>
            <p:nvPr/>
          </p:nvSpPr>
          <p:spPr>
            <a:xfrm>
              <a:off x="4947683" y="2779072"/>
              <a:ext cx="2902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Figure2: </a:t>
              </a:r>
            </a:p>
            <a:p>
              <a:pPr algn="ctr"/>
              <a:r>
                <a:rPr lang="en-US" sz="800" dirty="0"/>
                <a:t>Clusters formed with K Means (</a:t>
              </a:r>
              <a:r>
                <a:rPr lang="en-US" sz="800" dirty="0" err="1"/>
                <a:t>n_cluster</a:t>
              </a:r>
              <a:r>
                <a:rPr lang="en-US" sz="800" dirty="0"/>
                <a:t>=3)</a:t>
              </a:r>
            </a:p>
            <a:p>
              <a:pPr algn="ctr"/>
              <a:endParaRPr lang="en-US" sz="8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A0EEA4-2D54-47C6-A307-83726ACE384A}"/>
                </a:ext>
              </a:extLst>
            </p:cNvPr>
            <p:cNvSpPr txBox="1"/>
            <p:nvPr/>
          </p:nvSpPr>
          <p:spPr>
            <a:xfrm>
              <a:off x="4403812" y="848206"/>
              <a:ext cx="1882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Why is it needed?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14C808-6201-4094-8BB1-3B15FC2DAC83}"/>
                </a:ext>
              </a:extLst>
            </p:cNvPr>
            <p:cNvSpPr txBox="1"/>
            <p:nvPr/>
          </p:nvSpPr>
          <p:spPr>
            <a:xfrm>
              <a:off x="7217545" y="1795754"/>
              <a:ext cx="3977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Clustering algorithms will create </a:t>
              </a:r>
              <a:r>
                <a:rPr lang="en-US" sz="1200" i="1" dirty="0"/>
                <a:t>‘best possible’ </a:t>
              </a:r>
              <a:r>
                <a:rPr lang="en-US" sz="1200" dirty="0"/>
                <a:t>clusters in any data that we pass to them, even if there inherently no clusters.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187E343-412C-4084-B931-E01F3E49F1F8}"/>
              </a:ext>
            </a:extLst>
          </p:cNvPr>
          <p:cNvSpPr txBox="1"/>
          <p:nvPr/>
        </p:nvSpPr>
        <p:spPr>
          <a:xfrm>
            <a:off x="6242823" y="5146983"/>
            <a:ext cx="5207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Figure3:  </a:t>
            </a:r>
          </a:p>
          <a:p>
            <a:pPr algn="ctr"/>
            <a:r>
              <a:rPr lang="en-US" sz="800" dirty="0"/>
              <a:t>Grey: Original Points ; Blue: Points selected from the data ; Red: Artificially generated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8916A6-D208-4189-AF2A-524DD489FBA6}"/>
                  </a:ext>
                </a:extLst>
              </p:cNvPr>
              <p:cNvSpPr txBox="1"/>
              <p:nvPr/>
            </p:nvSpPr>
            <p:spPr>
              <a:xfrm>
                <a:off x="3043367" y="4629333"/>
                <a:ext cx="2301592" cy="667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8916A6-D208-4189-AF2A-524DD489F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367" y="4629333"/>
                <a:ext cx="2301592" cy="667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85DC57A-B858-40DC-8CCD-A8B2E5A613B4}"/>
              </a:ext>
            </a:extLst>
          </p:cNvPr>
          <p:cNvSpPr txBox="1"/>
          <p:nvPr/>
        </p:nvSpPr>
        <p:spPr>
          <a:xfrm>
            <a:off x="292097" y="5798801"/>
            <a:ext cx="11314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Points to remember: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Its important to measure the clustering tendency of data before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Clustering algorithms can find clusters even in random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Hopkins's statistics is an effective measure to check the existence of clusters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 compares the NN distances (from the original points) of sampled points and artificially generated points. </a:t>
            </a:r>
          </a:p>
        </p:txBody>
      </p:sp>
    </p:spTree>
    <p:extLst>
      <p:ext uri="{BB962C8B-B14F-4D97-AF65-F5344CB8AC3E}">
        <p14:creationId xmlns:p14="http://schemas.microsoft.com/office/powerpoint/2010/main" val="250894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8B194-BF12-47A4-8556-D8C364156ED5}"/>
              </a:ext>
            </a:extLst>
          </p:cNvPr>
          <p:cNvSpPr txBox="1"/>
          <p:nvPr/>
        </p:nvSpPr>
        <p:spPr>
          <a:xfrm>
            <a:off x="252874" y="115566"/>
            <a:ext cx="11979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16666"/>
                </a:solidFill>
                <a:effectLst/>
                <a:latin typeface="Lato Extended"/>
              </a:rPr>
              <a:t>Clustering Evaluation </a:t>
            </a:r>
            <a:r>
              <a:rPr lang="en-US" dirty="0">
                <a:solidFill>
                  <a:srgbClr val="333333"/>
                </a:solidFill>
                <a:latin typeface="Lato Extended"/>
              </a:rPr>
              <a:t>| </a:t>
            </a:r>
            <a:r>
              <a:rPr lang="en-US" dirty="0">
                <a:solidFill>
                  <a:srgbClr val="002060"/>
                </a:solidFill>
                <a:latin typeface="Lato Extended"/>
              </a:rPr>
              <a:t>Hopkins Statistics: Interpreting Values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6B2D8-5D60-4936-B5F1-504B8769FE2E}"/>
              </a:ext>
            </a:extLst>
          </p:cNvPr>
          <p:cNvSpPr/>
          <p:nvPr/>
        </p:nvSpPr>
        <p:spPr>
          <a:xfrm>
            <a:off x="0" y="0"/>
            <a:ext cx="252874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1072A9-0BF3-41C7-8FFB-9D3DA23DCD78}"/>
                  </a:ext>
                </a:extLst>
              </p:cNvPr>
              <p:cNvSpPr txBox="1"/>
              <p:nvPr/>
            </p:nvSpPr>
            <p:spPr>
              <a:xfrm>
                <a:off x="3705761" y="600464"/>
                <a:ext cx="2301592" cy="667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1072A9-0BF3-41C7-8FFB-9D3DA23DC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761" y="600464"/>
                <a:ext cx="2301592" cy="667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69049A0-F4DB-4B37-892E-B73BFA0ECE71}"/>
              </a:ext>
            </a:extLst>
          </p:cNvPr>
          <p:cNvSpPr txBox="1"/>
          <p:nvPr/>
        </p:nvSpPr>
        <p:spPr>
          <a:xfrm>
            <a:off x="4531523" y="1326851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Range: (0,1)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B3939F-1F69-4B99-9BEB-7695A3F72528}"/>
              </a:ext>
            </a:extLst>
          </p:cNvPr>
          <p:cNvGrpSpPr/>
          <p:nvPr/>
        </p:nvGrpSpPr>
        <p:grpSpPr>
          <a:xfrm>
            <a:off x="1924357" y="1998362"/>
            <a:ext cx="6995438" cy="1562170"/>
            <a:chOff x="1709380" y="1506754"/>
            <a:chExt cx="6995438" cy="156217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F95B4E-827B-4C09-8149-DA311A04CEE2}"/>
                </a:ext>
              </a:extLst>
            </p:cNvPr>
            <p:cNvCxnSpPr/>
            <p:nvPr/>
          </p:nvCxnSpPr>
          <p:spPr>
            <a:xfrm>
              <a:off x="2423604" y="1624509"/>
              <a:ext cx="53709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2B7581-1241-412E-BC7E-572BBD55634D}"/>
                </a:ext>
              </a:extLst>
            </p:cNvPr>
            <p:cNvGrpSpPr/>
            <p:nvPr/>
          </p:nvGrpSpPr>
          <p:grpSpPr>
            <a:xfrm>
              <a:off x="1709380" y="1506754"/>
              <a:ext cx="6995438" cy="1562170"/>
              <a:chOff x="1709380" y="1506754"/>
              <a:chExt cx="6995438" cy="156217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62190C-CB00-4E4A-891F-8BEF15F7BCD9}"/>
                  </a:ext>
                </a:extLst>
              </p:cNvPr>
              <p:cNvSpPr txBox="1"/>
              <p:nvPr/>
            </p:nvSpPr>
            <p:spPr>
              <a:xfrm>
                <a:off x="1709380" y="2237927"/>
                <a:ext cx="17055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0:</a:t>
                </a:r>
              </a:p>
              <a:p>
                <a:pPr algn="ctr"/>
                <a:r>
                  <a:rPr lang="en-US" sz="1200" dirty="0"/>
                  <a:t>Presence of clusters in data</a:t>
                </a:r>
              </a:p>
              <a:p>
                <a:pPr algn="ctr"/>
                <a:r>
                  <a:rPr lang="en-US" sz="1200" dirty="0"/>
                  <a:t> </a:t>
                </a:r>
              </a:p>
            </p:txBody>
          </p:sp>
          <p:pic>
            <p:nvPicPr>
              <p:cNvPr id="26" name="Picture 4" descr="Thumbs Up And Thumbs Down Stock Illustration - Download Image Now - iStock">
                <a:extLst>
                  <a:ext uri="{FF2B5EF4-FFF2-40B4-BE49-F238E27FC236}">
                    <a16:creationId xmlns:a16="http://schemas.microsoft.com/office/drawing/2014/main" id="{4520C70C-3284-4F48-B062-8E48202EF7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985" r="3288" b="15402"/>
              <a:stretch/>
            </p:blipFill>
            <p:spPr bwMode="auto">
              <a:xfrm>
                <a:off x="7379556" y="1842923"/>
                <a:ext cx="308378" cy="3143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DD8128-8296-424C-8623-0B63745A2242}"/>
                  </a:ext>
                </a:extLst>
              </p:cNvPr>
              <p:cNvSpPr txBox="1"/>
              <p:nvPr/>
            </p:nvSpPr>
            <p:spPr>
              <a:xfrm>
                <a:off x="2092911" y="1676058"/>
                <a:ext cx="3306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0</a:t>
                </a:r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D93ACEB-3182-4A53-BD84-2BC2400E3FE5}"/>
                  </a:ext>
                </a:extLst>
              </p:cNvPr>
              <p:cNvCxnSpPr/>
              <p:nvPr/>
            </p:nvCxnSpPr>
            <p:spPr>
              <a:xfrm>
                <a:off x="2423603" y="1535735"/>
                <a:ext cx="0" cy="192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D41765D-AB15-4C48-91E1-6CC6B7F6E1B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844483" y="1972615"/>
                <a:ext cx="45524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Picture 6" descr="Thumbs Up And Thumbs Down Stock Illustration - Download Image Now - iStock">
                <a:extLst>
                  <a:ext uri="{FF2B5EF4-FFF2-40B4-BE49-F238E27FC236}">
                    <a16:creationId xmlns:a16="http://schemas.microsoft.com/office/drawing/2014/main" id="{B91804A5-717F-45A5-B801-D1597791B7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2112" b="18766"/>
              <a:stretch/>
            </p:blipFill>
            <p:spPr bwMode="auto">
              <a:xfrm>
                <a:off x="2535638" y="1842923"/>
                <a:ext cx="308845" cy="3143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3035867-6466-48AD-9250-F483663528B9}"/>
                  </a:ext>
                </a:extLst>
              </p:cNvPr>
              <p:cNvSpPr txBox="1"/>
              <p:nvPr/>
            </p:nvSpPr>
            <p:spPr>
              <a:xfrm>
                <a:off x="7752166" y="1602766"/>
                <a:ext cx="6613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1</a:t>
                </a:r>
                <a:endParaRPr lang="en-US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D7F7288-3751-45ED-9D92-59B15C1C4727}"/>
                  </a:ext>
                </a:extLst>
              </p:cNvPr>
              <p:cNvCxnSpPr/>
              <p:nvPr/>
            </p:nvCxnSpPr>
            <p:spPr>
              <a:xfrm>
                <a:off x="7796317" y="1530670"/>
                <a:ext cx="0" cy="192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13558F0-2A27-4BAF-ABAC-C50F65E40541}"/>
                  </a:ext>
                </a:extLst>
              </p:cNvPr>
              <p:cNvCxnSpPr/>
              <p:nvPr/>
            </p:nvCxnSpPr>
            <p:spPr>
              <a:xfrm>
                <a:off x="5104133" y="1506754"/>
                <a:ext cx="0" cy="192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A8220-74AB-463C-9DC5-7E9F10815955}"/>
                  </a:ext>
                </a:extLst>
              </p:cNvPr>
              <p:cNvSpPr txBox="1"/>
              <p:nvPr/>
            </p:nvSpPr>
            <p:spPr>
              <a:xfrm>
                <a:off x="6666216" y="2239039"/>
                <a:ext cx="20386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1:</a:t>
                </a:r>
              </a:p>
              <a:p>
                <a:pPr algn="ctr"/>
                <a:r>
                  <a:rPr lang="en-US" sz="1200" dirty="0"/>
                  <a:t>Data is regularly distributed in the data space; no clusters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7AAD4E5-7C16-4D5C-A2E4-A33556CB62A1}"/>
              </a:ext>
            </a:extLst>
          </p:cNvPr>
          <p:cNvSpPr txBox="1"/>
          <p:nvPr/>
        </p:nvSpPr>
        <p:spPr>
          <a:xfrm>
            <a:off x="5783275" y="661431"/>
            <a:ext cx="47140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200" dirty="0"/>
              <a:t>{ Where  </a:t>
            </a:r>
            <a:r>
              <a:rPr lang="en-US" sz="1600" dirty="0" err="1">
                <a:solidFill>
                  <a:schemeClr val="accent1"/>
                </a:solidFill>
              </a:rPr>
              <a:t>w</a:t>
            </a:r>
            <a:r>
              <a:rPr lang="en-US" sz="1600" baseline="-25000" dirty="0" err="1">
                <a:solidFill>
                  <a:schemeClr val="accent1"/>
                </a:solidFill>
              </a:rPr>
              <a:t>i</a:t>
            </a:r>
            <a:r>
              <a:rPr lang="en-US" sz="1200" baseline="-25000" dirty="0"/>
              <a:t> </a:t>
            </a:r>
            <a:r>
              <a:rPr lang="en-US" sz="1200" dirty="0"/>
              <a:t>are</a:t>
            </a:r>
            <a:r>
              <a:rPr lang="en-US" sz="1200" baseline="-25000" dirty="0"/>
              <a:t> </a:t>
            </a:r>
            <a:r>
              <a:rPr lang="en-US" sz="1200" dirty="0"/>
              <a:t>NN dist. of the </a:t>
            </a:r>
            <a:r>
              <a:rPr lang="en-US" sz="1200" b="1" dirty="0">
                <a:solidFill>
                  <a:schemeClr val="accent1"/>
                </a:solidFill>
              </a:rPr>
              <a:t>sampled points </a:t>
            </a:r>
            <a:r>
              <a:rPr lang="en-US" sz="1200" dirty="0"/>
              <a:t>from the data</a:t>
            </a:r>
          </a:p>
          <a:p>
            <a:pPr lvl="1"/>
            <a:r>
              <a:rPr lang="en-US" sz="1200" dirty="0"/>
              <a:t>Where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u</a:t>
            </a:r>
            <a:r>
              <a:rPr lang="en-US" sz="1600" baseline="-25000" dirty="0" err="1">
                <a:solidFill>
                  <a:srgbClr val="FF0000"/>
                </a:solidFill>
              </a:rPr>
              <a:t>i</a:t>
            </a:r>
            <a:r>
              <a:rPr lang="en-US" sz="1600" baseline="-25000" dirty="0"/>
              <a:t> </a:t>
            </a:r>
            <a:r>
              <a:rPr lang="en-US" sz="1200" dirty="0"/>
              <a:t>are the NN dist. of the </a:t>
            </a:r>
            <a:r>
              <a:rPr lang="en-US" sz="1200" b="1" dirty="0">
                <a:solidFill>
                  <a:srgbClr val="FF0000"/>
                </a:solidFill>
              </a:rPr>
              <a:t>artificially</a:t>
            </a:r>
            <a:r>
              <a:rPr lang="en-US" sz="1200" b="1" dirty="0"/>
              <a:t> </a:t>
            </a:r>
            <a:r>
              <a:rPr lang="en-US" sz="1200" dirty="0"/>
              <a:t>generated points }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BE263B-D189-494A-9AAE-687C33E5D9B0}"/>
              </a:ext>
            </a:extLst>
          </p:cNvPr>
          <p:cNvSpPr txBox="1"/>
          <p:nvPr/>
        </p:nvSpPr>
        <p:spPr>
          <a:xfrm>
            <a:off x="5089421" y="2053581"/>
            <a:ext cx="661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0.5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2541A-6619-4117-ABC8-9574F5C447C4}"/>
              </a:ext>
            </a:extLst>
          </p:cNvPr>
          <p:cNvSpPr txBox="1"/>
          <p:nvPr/>
        </p:nvSpPr>
        <p:spPr>
          <a:xfrm>
            <a:off x="4425136" y="2743912"/>
            <a:ext cx="1821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0.5:</a:t>
            </a:r>
          </a:p>
          <a:p>
            <a:pPr algn="ctr"/>
            <a:r>
              <a:rPr lang="en-US" sz="1200" dirty="0"/>
              <a:t>High similarity with random data; No clusters</a:t>
            </a:r>
          </a:p>
          <a:p>
            <a:pPr algn="ctr"/>
            <a:r>
              <a:rPr lang="en-US" sz="1200" dirty="0"/>
              <a:t> </a:t>
            </a:r>
          </a:p>
        </p:txBody>
      </p:sp>
      <p:pic>
        <p:nvPicPr>
          <p:cNvPr id="43" name="Picture 4" descr="Thumbs Up And Thumbs Down Stock Illustration - Download Image Now - iStock">
            <a:extLst>
              <a:ext uri="{FF2B5EF4-FFF2-40B4-BE49-F238E27FC236}">
                <a16:creationId xmlns:a16="http://schemas.microsoft.com/office/drawing/2014/main" id="{39BF3822-EC89-4EC6-AE92-E8DF9DE0E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5" r="3288" b="15402"/>
          <a:stretch/>
        </p:blipFill>
        <p:spPr bwMode="auto">
          <a:xfrm>
            <a:off x="5164921" y="2343598"/>
            <a:ext cx="308378" cy="31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4FC40AE-7A28-4212-B759-C3B563DAE0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84" t="8683" r="3988"/>
          <a:stretch/>
        </p:blipFill>
        <p:spPr>
          <a:xfrm>
            <a:off x="6188474" y="3596213"/>
            <a:ext cx="1821098" cy="1856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31F5FCF-ECD0-4446-A1E1-DFFBA2E35619}"/>
              </a:ext>
            </a:extLst>
          </p:cNvPr>
          <p:cNvSpPr txBox="1"/>
          <p:nvPr/>
        </p:nvSpPr>
        <p:spPr>
          <a:xfrm>
            <a:off x="5647524" y="5427824"/>
            <a:ext cx="290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Figure 2: </a:t>
            </a:r>
          </a:p>
          <a:p>
            <a:pPr algn="ctr"/>
            <a:r>
              <a:rPr lang="en-US" sz="800" dirty="0"/>
              <a:t>Data with uniformly distributed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931EA81-0425-4E03-BE6C-E2C489267FA4}"/>
                  </a:ext>
                </a:extLst>
              </p:cNvPr>
              <p:cNvSpPr txBox="1"/>
              <p:nvPr/>
            </p:nvSpPr>
            <p:spPr>
              <a:xfrm>
                <a:off x="7900494" y="4271313"/>
                <a:ext cx="154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931EA81-0425-4E03-BE6C-E2C48926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494" y="4271313"/>
                <a:ext cx="154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F7E17DB0-1689-4061-A987-C6EA0306A6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989" t="2441" b="6203"/>
          <a:stretch/>
        </p:blipFill>
        <p:spPr>
          <a:xfrm>
            <a:off x="2237741" y="3557731"/>
            <a:ext cx="1821098" cy="189495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140C062-7304-4C0C-814E-30E7F9369D6B}"/>
              </a:ext>
            </a:extLst>
          </p:cNvPr>
          <p:cNvSpPr txBox="1"/>
          <p:nvPr/>
        </p:nvSpPr>
        <p:spPr>
          <a:xfrm>
            <a:off x="1696791" y="5427824"/>
            <a:ext cx="290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Figure 1: </a:t>
            </a:r>
          </a:p>
          <a:p>
            <a:pPr algn="ctr"/>
            <a:r>
              <a:rPr lang="en-US" sz="800" dirty="0"/>
              <a:t>Data with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3462F05-4BFF-4EA1-9012-79689739317A}"/>
                  </a:ext>
                </a:extLst>
              </p:cNvPr>
              <p:cNvSpPr txBox="1"/>
              <p:nvPr/>
            </p:nvSpPr>
            <p:spPr>
              <a:xfrm>
                <a:off x="3826189" y="4270084"/>
                <a:ext cx="154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.067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3462F05-4BFF-4EA1-9012-796897393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189" y="4270084"/>
                <a:ext cx="15472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106C58C5-75C6-4374-9829-954CBC5CE47F}"/>
              </a:ext>
            </a:extLst>
          </p:cNvPr>
          <p:cNvSpPr txBox="1"/>
          <p:nvPr/>
        </p:nvSpPr>
        <p:spPr>
          <a:xfrm>
            <a:off x="233635" y="6064135"/>
            <a:ext cx="113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Points to remember: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Best value of Hopkins statistic: ~0 : presence of clusters in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As NN distances of actual points are very small compared to that of randomly generated points</a:t>
            </a:r>
          </a:p>
        </p:txBody>
      </p:sp>
    </p:spTree>
    <p:extLst>
      <p:ext uri="{BB962C8B-B14F-4D97-AF65-F5344CB8AC3E}">
        <p14:creationId xmlns:p14="http://schemas.microsoft.com/office/powerpoint/2010/main" val="338233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8B194-BF12-47A4-8556-D8C364156ED5}"/>
              </a:ext>
            </a:extLst>
          </p:cNvPr>
          <p:cNvSpPr txBox="1"/>
          <p:nvPr/>
        </p:nvSpPr>
        <p:spPr>
          <a:xfrm>
            <a:off x="252874" y="115566"/>
            <a:ext cx="11979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16666"/>
                </a:solidFill>
                <a:effectLst/>
                <a:latin typeface="Lato Extended"/>
              </a:rPr>
              <a:t>Clustering Evaluation </a:t>
            </a:r>
            <a:r>
              <a:rPr lang="en-US" dirty="0">
                <a:solidFill>
                  <a:srgbClr val="333333"/>
                </a:solidFill>
                <a:latin typeface="Lato Extended"/>
              </a:rPr>
              <a:t>| </a:t>
            </a:r>
            <a:r>
              <a:rPr lang="en-US" b="0" i="0" dirty="0">
                <a:solidFill>
                  <a:srgbClr val="002060"/>
                </a:solidFill>
                <a:effectLst/>
                <a:latin typeface="Lato Extended"/>
              </a:rPr>
              <a:t>Rand Statistic : Supervised measure for cluster validity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6B2D8-5D60-4936-B5F1-504B8769FE2E}"/>
              </a:ext>
            </a:extLst>
          </p:cNvPr>
          <p:cNvSpPr/>
          <p:nvPr/>
        </p:nvSpPr>
        <p:spPr>
          <a:xfrm>
            <a:off x="0" y="0"/>
            <a:ext cx="252874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E7C1A-88AD-43FB-BF20-CED18F37F1B3}"/>
              </a:ext>
            </a:extLst>
          </p:cNvPr>
          <p:cNvSpPr txBox="1"/>
          <p:nvPr/>
        </p:nvSpPr>
        <p:spPr>
          <a:xfrm>
            <a:off x="426129" y="692458"/>
            <a:ext cx="8025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Class Labels for data points are provided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The cluster validity is computed on the premise that 2 points belonging to same class should be present in the same cluster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9D7B8-F502-401D-998B-B8EDA127809F}"/>
              </a:ext>
            </a:extLst>
          </p:cNvPr>
          <p:cNvSpPr txBox="1"/>
          <p:nvPr/>
        </p:nvSpPr>
        <p:spPr>
          <a:xfrm>
            <a:off x="6242823" y="1317450"/>
            <a:ext cx="26810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Example:</a:t>
            </a:r>
          </a:p>
          <a:p>
            <a:r>
              <a:rPr lang="en-US" sz="1200" dirty="0"/>
              <a:t>Assume 4 points such that, two clusters:</a:t>
            </a:r>
          </a:p>
          <a:p>
            <a:r>
              <a:rPr lang="en-US" sz="1200" dirty="0"/>
              <a:t>C1 = {p1, p2} &amp;</a:t>
            </a:r>
          </a:p>
          <a:p>
            <a:r>
              <a:rPr lang="en-US" sz="1200" dirty="0"/>
              <a:t>C2 = {p3, p4} , and two classes, </a:t>
            </a:r>
          </a:p>
          <a:p>
            <a:r>
              <a:rPr lang="en-US" sz="1200" dirty="0"/>
              <a:t>L1 = {p1, p3} &amp;</a:t>
            </a:r>
          </a:p>
          <a:p>
            <a:r>
              <a:rPr lang="en-US" sz="1200" dirty="0"/>
              <a:t>L2 = {p2, p4}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2DBA7-6CDB-467B-9C21-A19CF98F27C5}"/>
              </a:ext>
            </a:extLst>
          </p:cNvPr>
          <p:cNvSpPr txBox="1"/>
          <p:nvPr/>
        </p:nvSpPr>
        <p:spPr>
          <a:xfrm>
            <a:off x="359545" y="1317450"/>
            <a:ext cx="611671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Steps to compute: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Create the </a:t>
            </a:r>
            <a:r>
              <a:rPr lang="en-US" sz="1200" b="1" dirty="0"/>
              <a:t>Ideal Cluster Similarity matrix (</a:t>
            </a:r>
            <a:r>
              <a:rPr lang="en-US" sz="1200" b="1" dirty="0" err="1"/>
              <a:t>nXn</a:t>
            </a:r>
            <a:r>
              <a:rPr lang="en-US" sz="1200" b="1" dirty="0"/>
              <a:t>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err="1"/>
              <a:t>ij</a:t>
            </a:r>
            <a:r>
              <a:rPr lang="en-US" sz="1200" baseline="30000" dirty="0" err="1"/>
              <a:t>th</a:t>
            </a:r>
            <a:r>
              <a:rPr lang="en-US" sz="1200" dirty="0"/>
              <a:t>  entry is 1 if I &amp; j belong to the same cluster, otherwise 0.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Create the </a:t>
            </a:r>
            <a:r>
              <a:rPr lang="en-US" sz="1200" b="1" dirty="0"/>
              <a:t>Ideal Class Similarity matrix (</a:t>
            </a:r>
            <a:r>
              <a:rPr lang="en-US" sz="1200" b="1" dirty="0" err="1"/>
              <a:t>nXn</a:t>
            </a:r>
            <a:r>
              <a:rPr lang="en-US" sz="1200" b="1" dirty="0"/>
              <a:t>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err="1"/>
              <a:t>ij</a:t>
            </a:r>
            <a:r>
              <a:rPr lang="en-US" sz="1200" baseline="30000" dirty="0" err="1"/>
              <a:t>th</a:t>
            </a:r>
            <a:r>
              <a:rPr lang="en-US" sz="1200" dirty="0"/>
              <a:t>  entry is 1 if I &amp; j belong to the same class otherwise 0.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Compute Contingency table as: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lvl="1"/>
            <a:endParaRPr lang="en-US" sz="1200" i="1" dirty="0"/>
          </a:p>
          <a:p>
            <a:pPr lvl="1"/>
            <a:endParaRPr lang="en-US" sz="1200" i="1" dirty="0"/>
          </a:p>
          <a:p>
            <a:pPr lvl="1"/>
            <a:endParaRPr lang="en-US" sz="1200" i="1" dirty="0"/>
          </a:p>
          <a:p>
            <a:pPr lvl="1"/>
            <a:r>
              <a:rPr lang="en-US" sz="1200" i="1" dirty="0"/>
              <a:t>Where,</a:t>
            </a:r>
          </a:p>
          <a:p>
            <a:pPr lvl="1"/>
            <a:endParaRPr lang="en-US" sz="1200" i="1" dirty="0"/>
          </a:p>
          <a:p>
            <a:pPr lvl="1"/>
            <a:r>
              <a:rPr lang="en-US" sz="1200" i="1" dirty="0"/>
              <a:t>f</a:t>
            </a:r>
            <a:r>
              <a:rPr lang="en-US" sz="1200" i="1" baseline="-25000" dirty="0"/>
              <a:t>00</a:t>
            </a:r>
            <a:r>
              <a:rPr lang="en-US" sz="1200" i="1" dirty="0"/>
              <a:t> = # of pairs of objects having a different class and a different cluster </a:t>
            </a:r>
          </a:p>
          <a:p>
            <a:pPr lvl="1"/>
            <a:r>
              <a:rPr lang="en-US" sz="1200" i="1" dirty="0"/>
              <a:t>f</a:t>
            </a:r>
            <a:r>
              <a:rPr lang="en-US" sz="1200" i="1" baseline="-25000" dirty="0"/>
              <a:t>01</a:t>
            </a:r>
            <a:r>
              <a:rPr lang="en-US" sz="1200" i="1" dirty="0"/>
              <a:t> = # of pairs of objects having a different class and the same cluster </a:t>
            </a:r>
          </a:p>
          <a:p>
            <a:pPr lvl="1"/>
            <a:r>
              <a:rPr lang="en-US" sz="1200" i="1" dirty="0"/>
              <a:t>f</a:t>
            </a:r>
            <a:r>
              <a:rPr lang="en-US" sz="1200" i="1" baseline="-25000" dirty="0"/>
              <a:t>10</a:t>
            </a:r>
            <a:r>
              <a:rPr lang="en-US" sz="1200" i="1" dirty="0"/>
              <a:t> = # of pairs of objects having the same class and a different cluster </a:t>
            </a:r>
          </a:p>
          <a:p>
            <a:pPr lvl="1"/>
            <a:r>
              <a:rPr lang="en-US" sz="1200" i="1" dirty="0"/>
              <a:t>f</a:t>
            </a:r>
            <a:r>
              <a:rPr lang="en-US" sz="1200" i="1" baseline="-25000" dirty="0"/>
              <a:t>11</a:t>
            </a:r>
            <a:r>
              <a:rPr lang="en-US" sz="1200" i="1" dirty="0"/>
              <a:t> = # of pairs of objects having the same class and the same cluster</a:t>
            </a:r>
          </a:p>
          <a:p>
            <a:pPr marL="228600" indent="-228600">
              <a:buAutoNum type="arabicPeriod" startAt="4"/>
            </a:pPr>
            <a:endParaRPr lang="en-US" sz="1200" dirty="0"/>
          </a:p>
          <a:p>
            <a:pPr marL="228600" indent="-228600">
              <a:buAutoNum type="arabicPeriod" startAt="4"/>
            </a:pPr>
            <a:r>
              <a:rPr lang="en-US" sz="1200" dirty="0"/>
              <a:t>Compute Rand index as:</a:t>
            </a:r>
          </a:p>
          <a:p>
            <a:endParaRPr lang="en-US" sz="1200" i="1" dirty="0"/>
          </a:p>
          <a:p>
            <a:pPr marL="1143000" lvl="2" indent="-228600">
              <a:buFont typeface="+mj-lt"/>
              <a:buAutoNum type="arabicPeriod"/>
            </a:pPr>
            <a:endParaRPr lang="en-US" sz="12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5B6F4CB-7A1A-4A33-8352-CF4C8011B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55959"/>
              </p:ext>
            </p:extLst>
          </p:nvPr>
        </p:nvGraphicFramePr>
        <p:xfrm>
          <a:off x="1278383" y="2588316"/>
          <a:ext cx="2938500" cy="758566"/>
        </p:xfrm>
        <a:graphic>
          <a:graphicData uri="http://schemas.openxmlformats.org/drawingml/2006/table">
            <a:tbl>
              <a:tblPr/>
              <a:tblGrid>
                <a:gridCol w="974858">
                  <a:extLst>
                    <a:ext uri="{9D8B030D-6E8A-4147-A177-3AD203B41FA5}">
                      <a16:colId xmlns:a16="http://schemas.microsoft.com/office/drawing/2014/main" val="178492525"/>
                    </a:ext>
                  </a:extLst>
                </a:gridCol>
                <a:gridCol w="863445">
                  <a:extLst>
                    <a:ext uri="{9D8B030D-6E8A-4147-A177-3AD203B41FA5}">
                      <a16:colId xmlns:a16="http://schemas.microsoft.com/office/drawing/2014/main" val="470223014"/>
                    </a:ext>
                  </a:extLst>
                </a:gridCol>
                <a:gridCol w="1100197">
                  <a:extLst>
                    <a:ext uri="{9D8B030D-6E8A-4147-A177-3AD203B41FA5}">
                      <a16:colId xmlns:a16="http://schemas.microsoft.com/office/drawing/2014/main" val="1348869176"/>
                    </a:ext>
                  </a:extLst>
                </a:gridCol>
              </a:tblGrid>
              <a:tr h="238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 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979951"/>
                  </a:ext>
                </a:extLst>
              </a:tr>
              <a:tr h="260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Class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975614"/>
                  </a:ext>
                </a:extLst>
              </a:tr>
              <a:tr h="260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 Class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4586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0DE74F2-87A2-4E84-A5EF-BDD174B11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69028"/>
              </p:ext>
            </p:extLst>
          </p:nvPr>
        </p:nvGraphicFramePr>
        <p:xfrm>
          <a:off x="6556298" y="2794819"/>
          <a:ext cx="2511640" cy="876300"/>
        </p:xfrm>
        <a:graphic>
          <a:graphicData uri="http://schemas.openxmlformats.org/drawingml/2006/table">
            <a:tbl>
              <a:tblPr/>
              <a:tblGrid>
                <a:gridCol w="502328">
                  <a:extLst>
                    <a:ext uri="{9D8B030D-6E8A-4147-A177-3AD203B41FA5}">
                      <a16:colId xmlns:a16="http://schemas.microsoft.com/office/drawing/2014/main" val="17565392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3538714983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1473241950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1768261338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1696402829"/>
                    </a:ext>
                  </a:extLst>
                </a:gridCol>
              </a:tblGrid>
              <a:tr h="165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404031"/>
                  </a:ext>
                </a:extLst>
              </a:tr>
              <a:tr h="165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797937"/>
                  </a:ext>
                </a:extLst>
              </a:tr>
              <a:tr h="165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177622"/>
                  </a:ext>
                </a:extLst>
              </a:tr>
              <a:tr h="165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15365"/>
                  </a:ext>
                </a:extLst>
              </a:tr>
              <a:tr h="172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1816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A9386CB-C6E9-4F55-BD24-29AABB977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58416"/>
              </p:ext>
            </p:extLst>
          </p:nvPr>
        </p:nvGraphicFramePr>
        <p:xfrm>
          <a:off x="9424527" y="2794819"/>
          <a:ext cx="2514600" cy="876300"/>
        </p:xfrm>
        <a:graphic>
          <a:graphicData uri="http://schemas.openxmlformats.org/drawingml/2006/table">
            <a:tbl>
              <a:tblPr/>
              <a:tblGrid>
                <a:gridCol w="502920">
                  <a:extLst>
                    <a:ext uri="{9D8B030D-6E8A-4147-A177-3AD203B41FA5}">
                      <a16:colId xmlns:a16="http://schemas.microsoft.com/office/drawing/2014/main" val="376974599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0464468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71547488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77349149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52337684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5344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30467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62844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78051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746569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CF7E46-56A9-49E6-AB7B-63A5F3B0D3C0}"/>
              </a:ext>
            </a:extLst>
          </p:cNvPr>
          <p:cNvCxnSpPr/>
          <p:nvPr/>
        </p:nvCxnSpPr>
        <p:spPr>
          <a:xfrm>
            <a:off x="6096000" y="1317450"/>
            <a:ext cx="0" cy="5278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50A3C14-6610-4054-ADD6-6080FF776B6F}"/>
              </a:ext>
            </a:extLst>
          </p:cNvPr>
          <p:cNvSpPr txBox="1"/>
          <p:nvPr/>
        </p:nvSpPr>
        <p:spPr>
          <a:xfrm>
            <a:off x="6343235" y="3671119"/>
            <a:ext cx="2902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Ideal Cluster Similarity Matrix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42FF1C-68C0-4810-B329-711E17B30DDC}"/>
              </a:ext>
            </a:extLst>
          </p:cNvPr>
          <p:cNvSpPr txBox="1"/>
          <p:nvPr/>
        </p:nvSpPr>
        <p:spPr>
          <a:xfrm>
            <a:off x="9246233" y="3671119"/>
            <a:ext cx="2902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Ideal Class Similarity Matrix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34E9155-6313-4842-9AC6-E4FDB3976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8776"/>
              </p:ext>
            </p:extLst>
          </p:nvPr>
        </p:nvGraphicFramePr>
        <p:xfrm>
          <a:off x="8027527" y="4198983"/>
          <a:ext cx="2794000" cy="5638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191577671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92068538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4135400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 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2812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Class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962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 Class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64510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C08B437-7903-4C34-AF6D-5624EC758378}"/>
              </a:ext>
            </a:extLst>
          </p:cNvPr>
          <p:cNvSpPr txBox="1"/>
          <p:nvPr/>
        </p:nvSpPr>
        <p:spPr>
          <a:xfrm>
            <a:off x="7918529" y="4786414"/>
            <a:ext cx="2902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Contingency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1CA91A-6472-44EC-87C1-EB13155817D8}"/>
                  </a:ext>
                </a:extLst>
              </p:cNvPr>
              <p:cNvSpPr txBox="1"/>
              <p:nvPr/>
            </p:nvSpPr>
            <p:spPr>
              <a:xfrm>
                <a:off x="7794734" y="5273716"/>
                <a:ext cx="3400007" cy="670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𝑠𝑡𝑎𝑡𝑖𝑠𝑡𝑖𝑐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2+2+2+0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𝟑𝟑</m:t>
                    </m:r>
                  </m:oMath>
                </a14:m>
                <a:endParaRPr lang="en-US" sz="16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1CA91A-6472-44EC-87C1-EB1315581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734" y="5273716"/>
                <a:ext cx="3400007" cy="670440"/>
              </a:xfrm>
              <a:prstGeom prst="rect">
                <a:avLst/>
              </a:prstGeom>
              <a:blipFill>
                <a:blip r:embed="rId2"/>
                <a:stretch>
                  <a:fillRect l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6B6C71-920E-4E44-93E2-8141DDEEAB4D}"/>
                  </a:ext>
                </a:extLst>
              </p:cNvPr>
              <p:cNvSpPr txBox="1"/>
              <p:nvPr/>
            </p:nvSpPr>
            <p:spPr>
              <a:xfrm>
                <a:off x="1155756" y="5181711"/>
                <a:ext cx="3736158" cy="576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𝑠𝑡𝑎𝑡𝑖𝑠𝑡𝑖𝑐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1" dirty="0"/>
                          <m:t>f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i="1" dirty="0"/>
                          <m:t>f</m:t>
                        </m:r>
                        <m:r>
                          <m:rPr>
                            <m:nor/>
                          </m:rPr>
                          <a:rPr lang="en-US" b="0" i="1" baseline="-25000" dirty="0" smtClean="0"/>
                          <m:t>11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1" dirty="0"/>
                          <m:t>f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i="1" dirty="0"/>
                          <m:t>f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0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i="1" dirty="0"/>
                          <m:t>f</m:t>
                        </m:r>
                        <m:r>
                          <m:rPr>
                            <m:nor/>
                          </m:rPr>
                          <a:rPr lang="en-US" b="0" i="1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i="1" dirty="0" smtClean="0"/>
                          <m:t>f</m:t>
                        </m:r>
                        <m:r>
                          <m:rPr>
                            <m:nor/>
                          </m:rPr>
                          <a:rPr lang="en-US" b="0" i="1" baseline="-25000" dirty="0" smtClean="0"/>
                          <m:t>11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6B6C71-920E-4E44-93E2-8141DDEEA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756" y="5181711"/>
                <a:ext cx="3736158" cy="576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42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8B194-BF12-47A4-8556-D8C364156ED5}"/>
              </a:ext>
            </a:extLst>
          </p:cNvPr>
          <p:cNvSpPr txBox="1"/>
          <p:nvPr/>
        </p:nvSpPr>
        <p:spPr>
          <a:xfrm>
            <a:off x="252874" y="115566"/>
            <a:ext cx="11979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16666"/>
                </a:solidFill>
                <a:effectLst/>
                <a:latin typeface="Lato Extended"/>
              </a:rPr>
              <a:t>Clustering Evaluation </a:t>
            </a:r>
            <a:r>
              <a:rPr lang="en-US" dirty="0">
                <a:solidFill>
                  <a:srgbClr val="333333"/>
                </a:solidFill>
                <a:latin typeface="Lato Extended"/>
              </a:rPr>
              <a:t>| </a:t>
            </a:r>
            <a:r>
              <a:rPr lang="en-US" b="0" i="0" dirty="0">
                <a:solidFill>
                  <a:srgbClr val="002060"/>
                </a:solidFill>
                <a:effectLst/>
                <a:latin typeface="Lato Extended"/>
              </a:rPr>
              <a:t>Rand Statistic : Interpreting Values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6B2D8-5D60-4936-B5F1-504B8769FE2E}"/>
              </a:ext>
            </a:extLst>
          </p:cNvPr>
          <p:cNvSpPr/>
          <p:nvPr/>
        </p:nvSpPr>
        <p:spPr>
          <a:xfrm>
            <a:off x="0" y="0"/>
            <a:ext cx="252874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2DBA7-6CDB-467B-9C21-A19CF98F27C5}"/>
              </a:ext>
            </a:extLst>
          </p:cNvPr>
          <p:cNvSpPr txBox="1"/>
          <p:nvPr/>
        </p:nvSpPr>
        <p:spPr>
          <a:xfrm>
            <a:off x="3528873" y="909482"/>
            <a:ext cx="6116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i="1" dirty="0"/>
          </a:p>
          <a:p>
            <a:pPr marL="1143000" lvl="2" indent="-228600">
              <a:buFont typeface="+mj-lt"/>
              <a:buAutoNum type="arabicPeriod"/>
            </a:pPr>
            <a:endParaRPr lang="en-US" sz="12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5B6F4CB-7A1A-4A33-8352-CF4C8011B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37642"/>
              </p:ext>
            </p:extLst>
          </p:nvPr>
        </p:nvGraphicFramePr>
        <p:xfrm>
          <a:off x="9058181" y="493468"/>
          <a:ext cx="2707690" cy="644653"/>
        </p:xfrm>
        <a:graphic>
          <a:graphicData uri="http://schemas.openxmlformats.org/drawingml/2006/table">
            <a:tbl>
              <a:tblPr/>
              <a:tblGrid>
                <a:gridCol w="898286">
                  <a:extLst>
                    <a:ext uri="{9D8B030D-6E8A-4147-A177-3AD203B41FA5}">
                      <a16:colId xmlns:a16="http://schemas.microsoft.com/office/drawing/2014/main" val="178492525"/>
                    </a:ext>
                  </a:extLst>
                </a:gridCol>
                <a:gridCol w="795624">
                  <a:extLst>
                    <a:ext uri="{9D8B030D-6E8A-4147-A177-3AD203B41FA5}">
                      <a16:colId xmlns:a16="http://schemas.microsoft.com/office/drawing/2014/main" val="470223014"/>
                    </a:ext>
                  </a:extLst>
                </a:gridCol>
                <a:gridCol w="1013780">
                  <a:extLst>
                    <a:ext uri="{9D8B030D-6E8A-4147-A177-3AD203B41FA5}">
                      <a16:colId xmlns:a16="http://schemas.microsoft.com/office/drawing/2014/main" val="1348869176"/>
                    </a:ext>
                  </a:extLst>
                </a:gridCol>
              </a:tblGrid>
              <a:tr h="202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 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979951"/>
                  </a:ext>
                </a:extLst>
              </a:tr>
              <a:tr h="202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Class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975614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 Class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458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9D3430-9C19-476E-848D-E628E88A8739}"/>
                  </a:ext>
                </a:extLst>
              </p:cNvPr>
              <p:cNvSpPr txBox="1"/>
              <p:nvPr/>
            </p:nvSpPr>
            <p:spPr>
              <a:xfrm>
                <a:off x="9131934" y="1354061"/>
                <a:ext cx="2583402" cy="468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𝑅𝑎𝑛𝑑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𝑠𝑡𝑎𝑡𝑖𝑠𝑡𝑖𝑐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i="1" dirty="0"/>
                          <m:t>f</m:t>
                        </m:r>
                        <m:r>
                          <m:rPr>
                            <m:nor/>
                          </m:rPr>
                          <a:rPr lang="en-US" sz="1400" i="1" baseline="-25000" dirty="0"/>
                          <m:t>00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400" i="1" dirty="0"/>
                          <m:t>f</m:t>
                        </m:r>
                        <m:r>
                          <m:rPr>
                            <m:nor/>
                          </m:rPr>
                          <a:rPr lang="en-US" sz="1400" b="0" i="1" baseline="-25000" dirty="0" smtClean="0"/>
                          <m:t>11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 i="1" dirty="0"/>
                          <m:t>f</m:t>
                        </m:r>
                        <m:r>
                          <m:rPr>
                            <m:nor/>
                          </m:rPr>
                          <a:rPr lang="en-US" sz="1400" i="1" baseline="-25000" dirty="0"/>
                          <m:t>00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400" i="1" dirty="0"/>
                          <m:t>f</m:t>
                        </m:r>
                        <m:r>
                          <m:rPr>
                            <m:nor/>
                          </m:rPr>
                          <a:rPr lang="en-US" sz="1400" i="1" baseline="-25000" dirty="0"/>
                          <m:t>0</m:t>
                        </m:r>
                        <m:r>
                          <a:rPr lang="en-US" sz="14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400" i="1" dirty="0"/>
                          <m:t>f</m:t>
                        </m:r>
                        <m:r>
                          <m:rPr>
                            <m:nor/>
                          </m:rPr>
                          <a:rPr lang="en-US" sz="1400" b="0" i="1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sz="1400" i="1" baseline="-25000" dirty="0"/>
                          <m:t>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400" i="1" dirty="0" smtClean="0"/>
                          <m:t>f</m:t>
                        </m:r>
                        <m:r>
                          <m:rPr>
                            <m:nor/>
                          </m:rPr>
                          <a:rPr lang="en-US" sz="1400" b="0" i="1" baseline="-25000" dirty="0" smtClean="0"/>
                          <m:t>11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9D3430-9C19-476E-848D-E628E88A8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34" y="1354061"/>
                <a:ext cx="2583402" cy="468846"/>
              </a:xfrm>
              <a:prstGeom prst="rect">
                <a:avLst/>
              </a:prstGeom>
              <a:blipFill>
                <a:blip r:embed="rId2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DCB0461-24FA-4B94-A47A-471AD419C023}"/>
              </a:ext>
            </a:extLst>
          </p:cNvPr>
          <p:cNvGrpSpPr/>
          <p:nvPr/>
        </p:nvGrpSpPr>
        <p:grpSpPr>
          <a:xfrm>
            <a:off x="1234531" y="1138121"/>
            <a:ext cx="6689594" cy="1421181"/>
            <a:chOff x="1723959" y="1506754"/>
            <a:chExt cx="6689594" cy="142118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3F88C3C-3C1B-49D4-909C-615308B96108}"/>
                </a:ext>
              </a:extLst>
            </p:cNvPr>
            <p:cNvCxnSpPr/>
            <p:nvPr/>
          </p:nvCxnSpPr>
          <p:spPr>
            <a:xfrm>
              <a:off x="2423604" y="1624509"/>
              <a:ext cx="53709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6762B48-0596-4D71-9F53-176399444956}"/>
                </a:ext>
              </a:extLst>
            </p:cNvPr>
            <p:cNvGrpSpPr/>
            <p:nvPr/>
          </p:nvGrpSpPr>
          <p:grpSpPr>
            <a:xfrm>
              <a:off x="1723959" y="1506754"/>
              <a:ext cx="6689594" cy="1421181"/>
              <a:chOff x="1723959" y="1506754"/>
              <a:chExt cx="6689594" cy="142118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2EFE05-412D-4DC2-B0B9-A0DCAB72F788}"/>
                  </a:ext>
                </a:extLst>
              </p:cNvPr>
              <p:cNvSpPr txBox="1"/>
              <p:nvPr/>
            </p:nvSpPr>
            <p:spPr>
              <a:xfrm>
                <a:off x="1723959" y="2096938"/>
                <a:ext cx="2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0:</a:t>
                </a:r>
              </a:p>
              <a:p>
                <a:pPr algn="ctr"/>
                <a:r>
                  <a:rPr lang="en-US" sz="1200" dirty="0"/>
                  <a:t>Clusters and Labels do not agree on a any pair of points</a:t>
                </a:r>
              </a:p>
              <a:p>
                <a:pPr algn="ctr"/>
                <a:r>
                  <a:rPr lang="en-US" sz="1200" dirty="0"/>
                  <a:t> </a:t>
                </a:r>
              </a:p>
            </p:txBody>
          </p:sp>
          <p:pic>
            <p:nvPicPr>
              <p:cNvPr id="19" name="Picture 4" descr="Thumbs Up And Thumbs Down Stock Illustration - Download Image Now - iStock">
                <a:extLst>
                  <a:ext uri="{FF2B5EF4-FFF2-40B4-BE49-F238E27FC236}">
                    <a16:creationId xmlns:a16="http://schemas.microsoft.com/office/drawing/2014/main" id="{DE2A9AA9-AEA1-47FE-A8B5-DFBD3EDEEE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985" r="3288" b="15402"/>
              <a:stretch/>
            </p:blipFill>
            <p:spPr bwMode="auto">
              <a:xfrm>
                <a:off x="2571314" y="1817047"/>
                <a:ext cx="308378" cy="3143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3979E0-E03F-4E49-BF67-301E10A3BFB9}"/>
                  </a:ext>
                </a:extLst>
              </p:cNvPr>
              <p:cNvSpPr txBox="1"/>
              <p:nvPr/>
            </p:nvSpPr>
            <p:spPr>
              <a:xfrm>
                <a:off x="2092911" y="1676058"/>
                <a:ext cx="3306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0</a:t>
                </a:r>
                <a:endParaRPr lang="en-US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98AA9B4-425A-48F0-9C98-847593FD20EF}"/>
                  </a:ext>
                </a:extLst>
              </p:cNvPr>
              <p:cNvCxnSpPr/>
              <p:nvPr/>
            </p:nvCxnSpPr>
            <p:spPr>
              <a:xfrm>
                <a:off x="2423603" y="1535735"/>
                <a:ext cx="0" cy="192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9B1DCC-78F8-45D5-8563-71F97B1C0A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4483" y="1972615"/>
                <a:ext cx="45524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Picture 6" descr="Thumbs Up And Thumbs Down Stock Illustration - Download Image Now - iStock">
                <a:extLst>
                  <a:ext uri="{FF2B5EF4-FFF2-40B4-BE49-F238E27FC236}">
                    <a16:creationId xmlns:a16="http://schemas.microsoft.com/office/drawing/2014/main" id="{56531658-89B4-4890-81AD-E6C8410061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2112" b="18766"/>
              <a:stretch/>
            </p:blipFill>
            <p:spPr bwMode="auto">
              <a:xfrm>
                <a:off x="7396920" y="1817047"/>
                <a:ext cx="308845" cy="3143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EE736E-AD17-4AF0-84A0-BF5881671C19}"/>
                  </a:ext>
                </a:extLst>
              </p:cNvPr>
              <p:cNvSpPr txBox="1"/>
              <p:nvPr/>
            </p:nvSpPr>
            <p:spPr>
              <a:xfrm>
                <a:off x="7752166" y="1602766"/>
                <a:ext cx="6613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1</a:t>
                </a:r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F44DE34-CA71-4C2D-BC07-E665E8F7EE48}"/>
                  </a:ext>
                </a:extLst>
              </p:cNvPr>
              <p:cNvCxnSpPr/>
              <p:nvPr/>
            </p:nvCxnSpPr>
            <p:spPr>
              <a:xfrm>
                <a:off x="7796317" y="1530670"/>
                <a:ext cx="0" cy="192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7D24ADC-CD86-4A07-ADAA-1C05CBC41FA6}"/>
                  </a:ext>
                </a:extLst>
              </p:cNvPr>
              <p:cNvCxnSpPr/>
              <p:nvPr/>
            </p:nvCxnSpPr>
            <p:spPr>
              <a:xfrm>
                <a:off x="5104133" y="1506754"/>
                <a:ext cx="0" cy="192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2A023D6-A67B-4785-B76B-6BA05AD7CA99}"/>
              </a:ext>
            </a:extLst>
          </p:cNvPr>
          <p:cNvSpPr txBox="1"/>
          <p:nvPr/>
        </p:nvSpPr>
        <p:spPr>
          <a:xfrm>
            <a:off x="4037857" y="563684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Range: (0,1)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FDE792-384E-40C7-91F7-F25588E81D34}"/>
              </a:ext>
            </a:extLst>
          </p:cNvPr>
          <p:cNvSpPr txBox="1"/>
          <p:nvPr/>
        </p:nvSpPr>
        <p:spPr>
          <a:xfrm>
            <a:off x="6045756" y="1727438"/>
            <a:ext cx="2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1:</a:t>
            </a:r>
          </a:p>
          <a:p>
            <a:pPr algn="ctr"/>
            <a:r>
              <a:rPr lang="en-US" sz="1200" dirty="0"/>
              <a:t>Clusters and Labels agree on all pairs of points</a:t>
            </a:r>
          </a:p>
          <a:p>
            <a:pPr algn="ctr"/>
            <a:r>
              <a:rPr lang="en-US" sz="1200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200E8F-DDAF-4478-B5EF-3F2259B6C71F}"/>
              </a:ext>
            </a:extLst>
          </p:cNvPr>
          <p:cNvSpPr txBox="1"/>
          <p:nvPr/>
        </p:nvSpPr>
        <p:spPr>
          <a:xfrm>
            <a:off x="504818" y="2612630"/>
            <a:ext cx="7419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Q. A dataset after clustering has Rand statistic value of 1,  what are the off-diagonal values of the contingency table between classes and clusters?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375C013-867A-4F8E-A374-61C250D36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96810"/>
              </p:ext>
            </p:extLst>
          </p:nvPr>
        </p:nvGraphicFramePr>
        <p:xfrm>
          <a:off x="2702552" y="3175937"/>
          <a:ext cx="3009900" cy="5638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4126926309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73335845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3712141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 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251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Class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070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 Class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42479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529C8ABD-153A-411C-99BD-8BD7EE7AFC18}"/>
              </a:ext>
            </a:extLst>
          </p:cNvPr>
          <p:cNvSpPr txBox="1"/>
          <p:nvPr/>
        </p:nvSpPr>
        <p:spPr>
          <a:xfrm>
            <a:off x="1641810" y="3161357"/>
            <a:ext cx="1198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Solution: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DEC075-13C9-48C7-9686-67D2498FF3F8}"/>
              </a:ext>
            </a:extLst>
          </p:cNvPr>
          <p:cNvSpPr txBox="1"/>
          <p:nvPr/>
        </p:nvSpPr>
        <p:spPr>
          <a:xfrm>
            <a:off x="501341" y="4041925"/>
            <a:ext cx="7152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Q. A dataset with Rand statistic value of 1,  has the following ideal class similarity matrix. What is the Ideal Cluster similarity matrix for the clustering?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CF3062C-18BA-40BE-9D30-E5E56617B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57885"/>
              </p:ext>
            </p:extLst>
          </p:nvPr>
        </p:nvGraphicFramePr>
        <p:xfrm>
          <a:off x="581081" y="4720325"/>
          <a:ext cx="2589745" cy="922020"/>
        </p:xfrm>
        <a:graphic>
          <a:graphicData uri="http://schemas.openxmlformats.org/drawingml/2006/table">
            <a:tbl>
              <a:tblPr/>
              <a:tblGrid>
                <a:gridCol w="517949">
                  <a:extLst>
                    <a:ext uri="{9D8B030D-6E8A-4147-A177-3AD203B41FA5}">
                      <a16:colId xmlns:a16="http://schemas.microsoft.com/office/drawing/2014/main" val="3047038867"/>
                    </a:ext>
                  </a:extLst>
                </a:gridCol>
                <a:gridCol w="517949">
                  <a:extLst>
                    <a:ext uri="{9D8B030D-6E8A-4147-A177-3AD203B41FA5}">
                      <a16:colId xmlns:a16="http://schemas.microsoft.com/office/drawing/2014/main" val="1537402109"/>
                    </a:ext>
                  </a:extLst>
                </a:gridCol>
                <a:gridCol w="517949">
                  <a:extLst>
                    <a:ext uri="{9D8B030D-6E8A-4147-A177-3AD203B41FA5}">
                      <a16:colId xmlns:a16="http://schemas.microsoft.com/office/drawing/2014/main" val="445085149"/>
                    </a:ext>
                  </a:extLst>
                </a:gridCol>
                <a:gridCol w="517949">
                  <a:extLst>
                    <a:ext uri="{9D8B030D-6E8A-4147-A177-3AD203B41FA5}">
                      <a16:colId xmlns:a16="http://schemas.microsoft.com/office/drawing/2014/main" val="502360120"/>
                    </a:ext>
                  </a:extLst>
                </a:gridCol>
                <a:gridCol w="517949">
                  <a:extLst>
                    <a:ext uri="{9D8B030D-6E8A-4147-A177-3AD203B41FA5}">
                      <a16:colId xmlns:a16="http://schemas.microsoft.com/office/drawing/2014/main" val="38274905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8573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1290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407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35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91734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42C3B73-8D10-4EE0-8479-D6E87F0EDB65}"/>
              </a:ext>
            </a:extLst>
          </p:cNvPr>
          <p:cNvSpPr txBox="1"/>
          <p:nvPr/>
        </p:nvSpPr>
        <p:spPr>
          <a:xfrm>
            <a:off x="3240749" y="4619902"/>
            <a:ext cx="1198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Solution: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F507935-8F69-417D-B27F-41EEDF6BB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04623"/>
              </p:ext>
            </p:extLst>
          </p:nvPr>
        </p:nvGraphicFramePr>
        <p:xfrm>
          <a:off x="5334380" y="4744537"/>
          <a:ext cx="2589745" cy="922020"/>
        </p:xfrm>
        <a:graphic>
          <a:graphicData uri="http://schemas.openxmlformats.org/drawingml/2006/table">
            <a:tbl>
              <a:tblPr/>
              <a:tblGrid>
                <a:gridCol w="517949">
                  <a:extLst>
                    <a:ext uri="{9D8B030D-6E8A-4147-A177-3AD203B41FA5}">
                      <a16:colId xmlns:a16="http://schemas.microsoft.com/office/drawing/2014/main" val="3047038867"/>
                    </a:ext>
                  </a:extLst>
                </a:gridCol>
                <a:gridCol w="517949">
                  <a:extLst>
                    <a:ext uri="{9D8B030D-6E8A-4147-A177-3AD203B41FA5}">
                      <a16:colId xmlns:a16="http://schemas.microsoft.com/office/drawing/2014/main" val="1537402109"/>
                    </a:ext>
                  </a:extLst>
                </a:gridCol>
                <a:gridCol w="517949">
                  <a:extLst>
                    <a:ext uri="{9D8B030D-6E8A-4147-A177-3AD203B41FA5}">
                      <a16:colId xmlns:a16="http://schemas.microsoft.com/office/drawing/2014/main" val="445085149"/>
                    </a:ext>
                  </a:extLst>
                </a:gridCol>
                <a:gridCol w="517949">
                  <a:extLst>
                    <a:ext uri="{9D8B030D-6E8A-4147-A177-3AD203B41FA5}">
                      <a16:colId xmlns:a16="http://schemas.microsoft.com/office/drawing/2014/main" val="502360120"/>
                    </a:ext>
                  </a:extLst>
                </a:gridCol>
                <a:gridCol w="517949">
                  <a:extLst>
                    <a:ext uri="{9D8B030D-6E8A-4147-A177-3AD203B41FA5}">
                      <a16:colId xmlns:a16="http://schemas.microsoft.com/office/drawing/2014/main" val="38274905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8573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1290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407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35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91734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F751AD5-97FB-4F0C-8776-C03D3D7B41DF}"/>
              </a:ext>
            </a:extLst>
          </p:cNvPr>
          <p:cNvSpPr txBox="1"/>
          <p:nvPr/>
        </p:nvSpPr>
        <p:spPr>
          <a:xfrm>
            <a:off x="3236848" y="4867253"/>
            <a:ext cx="23075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If Rand statistic=1,</a:t>
            </a:r>
          </a:p>
          <a:p>
            <a:r>
              <a:rPr lang="en-US" sz="1200" i="1" dirty="0"/>
              <a:t>Ideal Cluster Similarity matrix</a:t>
            </a:r>
          </a:p>
          <a:p>
            <a:pPr algn="ctr"/>
            <a:r>
              <a:rPr lang="en-US" sz="1200" i="1" dirty="0"/>
              <a:t> </a:t>
            </a:r>
            <a:r>
              <a:rPr lang="en-US" sz="1600" b="1" i="1" dirty="0"/>
              <a:t>=</a:t>
            </a:r>
            <a:r>
              <a:rPr lang="en-US" sz="1200" i="1" dirty="0"/>
              <a:t> </a:t>
            </a:r>
          </a:p>
          <a:p>
            <a:r>
              <a:rPr lang="en-US" sz="1200" i="1" dirty="0"/>
              <a:t>Ideal Cluster similarity matrix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FF55056-18BE-4D0F-9AC8-9DDFA9E8A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735" y="2024075"/>
            <a:ext cx="2383111" cy="134568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D89F03F-56D8-436B-9E01-8738D90C58A6}"/>
              </a:ext>
            </a:extLst>
          </p:cNvPr>
          <p:cNvSpPr txBox="1"/>
          <p:nvPr/>
        </p:nvSpPr>
        <p:spPr>
          <a:xfrm>
            <a:off x="8696426" y="2480947"/>
            <a:ext cx="769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RI=0.33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299EDF4-20B4-410F-9E41-D2F1521EA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6712" y="3529161"/>
            <a:ext cx="2371135" cy="134568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CA238A-8685-47EB-B0A0-E0F5D6FAE46B}"/>
              </a:ext>
            </a:extLst>
          </p:cNvPr>
          <p:cNvSpPr txBox="1"/>
          <p:nvPr/>
        </p:nvSpPr>
        <p:spPr>
          <a:xfrm>
            <a:off x="8696426" y="3957456"/>
            <a:ext cx="769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RI=0.99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2884E2A-2A5C-41E0-A422-D906AC46DB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71" t="2145" r="1926"/>
          <a:stretch/>
        </p:blipFill>
        <p:spPr>
          <a:xfrm>
            <a:off x="9398818" y="5034246"/>
            <a:ext cx="2249650" cy="156226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18FA272-260F-4A8F-B5EA-DF31C029AB27}"/>
              </a:ext>
            </a:extLst>
          </p:cNvPr>
          <p:cNvSpPr txBox="1"/>
          <p:nvPr/>
        </p:nvSpPr>
        <p:spPr>
          <a:xfrm>
            <a:off x="8791713" y="5583625"/>
            <a:ext cx="603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RI=1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1C1CF9E-3876-4DFF-AB53-8F54392B97B6}"/>
              </a:ext>
            </a:extLst>
          </p:cNvPr>
          <p:cNvCxnSpPr>
            <a:cxnSpLocks/>
          </p:cNvCxnSpPr>
          <p:nvPr/>
        </p:nvCxnSpPr>
        <p:spPr>
          <a:xfrm>
            <a:off x="8696426" y="2024075"/>
            <a:ext cx="0" cy="4477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81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5" grpId="0"/>
      <p:bldP spid="38" grpId="0"/>
      <p:bldP spid="40" grpId="0"/>
      <p:bldP spid="45" grpId="0"/>
      <p:bldP spid="48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8B194-BF12-47A4-8556-D8C364156ED5}"/>
              </a:ext>
            </a:extLst>
          </p:cNvPr>
          <p:cNvSpPr txBox="1"/>
          <p:nvPr/>
        </p:nvSpPr>
        <p:spPr>
          <a:xfrm>
            <a:off x="252874" y="115566"/>
            <a:ext cx="11979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16666"/>
                </a:solidFill>
                <a:effectLst/>
                <a:latin typeface="Lato Extended"/>
              </a:rPr>
              <a:t>Clustering Evaluation </a:t>
            </a:r>
            <a:r>
              <a:rPr lang="en-US" dirty="0">
                <a:solidFill>
                  <a:srgbClr val="333333"/>
                </a:solidFill>
                <a:latin typeface="Lato Extended"/>
              </a:rPr>
              <a:t>| </a:t>
            </a:r>
            <a:r>
              <a:rPr lang="en-US" sz="1800" dirty="0">
                <a:solidFill>
                  <a:srgbClr val="002060"/>
                </a:solidFill>
                <a:latin typeface="Lato Extended"/>
              </a:rPr>
              <a:t>C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Lato Extended"/>
              </a:rPr>
              <a:t>ophenetic Correlation Coefficient: </a:t>
            </a:r>
            <a:r>
              <a:rPr lang="en-US" dirty="0">
                <a:solidFill>
                  <a:srgbClr val="002060"/>
                </a:solidFill>
                <a:latin typeface="Lato Extended"/>
              </a:rPr>
              <a:t>Evaluation for hierarchical clustering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6B2D8-5D60-4936-B5F1-504B8769FE2E}"/>
              </a:ext>
            </a:extLst>
          </p:cNvPr>
          <p:cNvSpPr/>
          <p:nvPr/>
        </p:nvSpPr>
        <p:spPr>
          <a:xfrm>
            <a:off x="0" y="0"/>
            <a:ext cx="252874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2AA92C-8C18-4DBE-9F79-10A18E1454F2}"/>
              </a:ext>
            </a:extLst>
          </p:cNvPr>
          <p:cNvSpPr txBox="1"/>
          <p:nvPr/>
        </p:nvSpPr>
        <p:spPr>
          <a:xfrm>
            <a:off x="645341" y="1044786"/>
            <a:ext cx="1141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Cophenetic distance between two points is the distance between the clusters that the points belonged to at that stage of agglomerative clustering , where the two were selected to be combined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D0EE53D-4512-4168-84C0-B009CEE5E1F8}"/>
              </a:ext>
            </a:extLst>
          </p:cNvPr>
          <p:cNvSpPr/>
          <p:nvPr/>
        </p:nvSpPr>
        <p:spPr>
          <a:xfrm>
            <a:off x="5903653" y="1612554"/>
            <a:ext cx="372862" cy="3943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49A3B2-7D07-49D1-B1B4-BB19D0571F61}"/>
              </a:ext>
            </a:extLst>
          </p:cNvPr>
          <p:cNvSpPr txBox="1"/>
          <p:nvPr/>
        </p:nvSpPr>
        <p:spPr>
          <a:xfrm>
            <a:off x="352378" y="737768"/>
            <a:ext cx="10235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The correlation between the pairwise original distance the </a:t>
            </a:r>
            <a:r>
              <a:rPr lang="en-US" sz="1400" dirty="0">
                <a:solidFill>
                  <a:srgbClr val="002060"/>
                </a:solidFill>
              </a:rPr>
              <a:t>Cophenetic Distance </a:t>
            </a:r>
            <a:r>
              <a:rPr lang="en-US" sz="1400" dirty="0"/>
              <a:t>between data points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4985F98-EFE9-4C37-B909-D71CDE80540F}"/>
              </a:ext>
            </a:extLst>
          </p:cNvPr>
          <p:cNvSpPr/>
          <p:nvPr/>
        </p:nvSpPr>
        <p:spPr>
          <a:xfrm>
            <a:off x="5628445" y="1614646"/>
            <a:ext cx="372862" cy="3943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7A501EE-2037-4A77-A586-1290A9D3DF14}"/>
              </a:ext>
            </a:extLst>
          </p:cNvPr>
          <p:cNvSpPr/>
          <p:nvPr/>
        </p:nvSpPr>
        <p:spPr>
          <a:xfrm>
            <a:off x="7921564" y="1603749"/>
            <a:ext cx="372862" cy="3943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FFCFF8-07AB-471D-8C9D-741BFFAA8DDC}"/>
              </a:ext>
            </a:extLst>
          </p:cNvPr>
          <p:cNvSpPr/>
          <p:nvPr/>
        </p:nvSpPr>
        <p:spPr>
          <a:xfrm>
            <a:off x="7353931" y="1614645"/>
            <a:ext cx="372862" cy="3943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B3A0390-A54E-4DE0-8F39-1E21D03DD0D8}"/>
              </a:ext>
            </a:extLst>
          </p:cNvPr>
          <p:cNvSpPr/>
          <p:nvPr/>
        </p:nvSpPr>
        <p:spPr>
          <a:xfrm>
            <a:off x="7629139" y="1612553"/>
            <a:ext cx="372862" cy="3943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38FB4D-9A02-4ABA-8ADB-ACD5AF790BC6}"/>
              </a:ext>
            </a:extLst>
          </p:cNvPr>
          <p:cNvCxnSpPr>
            <a:cxnSpLocks/>
          </p:cNvCxnSpPr>
          <p:nvPr/>
        </p:nvCxnSpPr>
        <p:spPr>
          <a:xfrm>
            <a:off x="6200796" y="2051822"/>
            <a:ext cx="1220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34A7B3-E6BB-46A1-A397-B2091D261A05}"/>
              </a:ext>
            </a:extLst>
          </p:cNvPr>
          <p:cNvSpPr txBox="1"/>
          <p:nvPr/>
        </p:nvSpPr>
        <p:spPr>
          <a:xfrm>
            <a:off x="6705861" y="1875024"/>
            <a:ext cx="372862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0.5</a:t>
            </a:r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F0FFA4BD-0C12-41C0-B418-44CA99871442}"/>
              </a:ext>
            </a:extLst>
          </p:cNvPr>
          <p:cNvGraphicFramePr>
            <a:graphicFrameLocks noGrp="1"/>
          </p:cNvGraphicFramePr>
          <p:nvPr/>
        </p:nvGraphicFramePr>
        <p:xfrm>
          <a:off x="2882415" y="1688334"/>
          <a:ext cx="2438400" cy="3733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7138790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753322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113181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603708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270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952753"/>
                  </a:ext>
                </a:extLst>
              </a:tr>
            </a:tbl>
          </a:graphicData>
        </a:graphic>
      </p:graphicFrame>
      <p:sp>
        <p:nvSpPr>
          <p:cNvPr id="72" name="Oval 71">
            <a:extLst>
              <a:ext uri="{FF2B5EF4-FFF2-40B4-BE49-F238E27FC236}">
                <a16:creationId xmlns:a16="http://schemas.microsoft.com/office/drawing/2014/main" id="{B885722A-F9A3-4718-A073-F77C7F34BED5}"/>
              </a:ext>
            </a:extLst>
          </p:cNvPr>
          <p:cNvSpPr/>
          <p:nvPr/>
        </p:nvSpPr>
        <p:spPr>
          <a:xfrm>
            <a:off x="8981763" y="1603749"/>
            <a:ext cx="372862" cy="3943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3BE0813-778B-4AD8-BAEA-FB68E65C20A7}"/>
              </a:ext>
            </a:extLst>
          </p:cNvPr>
          <p:cNvSpPr/>
          <p:nvPr/>
        </p:nvSpPr>
        <p:spPr>
          <a:xfrm>
            <a:off x="8706555" y="1605841"/>
            <a:ext cx="372862" cy="3943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22DCB7B-5002-482D-9B7F-FF54CD1C0648}"/>
              </a:ext>
            </a:extLst>
          </p:cNvPr>
          <p:cNvSpPr/>
          <p:nvPr/>
        </p:nvSpPr>
        <p:spPr>
          <a:xfrm>
            <a:off x="9852706" y="1605841"/>
            <a:ext cx="372862" cy="3943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64BF89F0-6B9A-4C01-9DFC-3934073F363D}"/>
              </a:ext>
            </a:extLst>
          </p:cNvPr>
          <p:cNvGraphicFramePr>
            <a:graphicFrameLocks noGrp="1"/>
          </p:cNvGraphicFramePr>
          <p:nvPr/>
        </p:nvGraphicFramePr>
        <p:xfrm>
          <a:off x="4758060" y="2370547"/>
          <a:ext cx="4039711" cy="556260"/>
        </p:xfrm>
        <a:graphic>
          <a:graphicData uri="http://schemas.openxmlformats.org/drawingml/2006/table">
            <a:tbl>
              <a:tblPr/>
              <a:tblGrid>
                <a:gridCol w="1438554">
                  <a:extLst>
                    <a:ext uri="{9D8B030D-6E8A-4147-A177-3AD203B41FA5}">
                      <a16:colId xmlns:a16="http://schemas.microsoft.com/office/drawing/2014/main" val="1988870384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2284086410"/>
                    </a:ext>
                  </a:extLst>
                </a:gridCol>
                <a:gridCol w="456343">
                  <a:extLst>
                    <a:ext uri="{9D8B030D-6E8A-4147-A177-3AD203B41FA5}">
                      <a16:colId xmlns:a16="http://schemas.microsoft.com/office/drawing/2014/main" val="2022829131"/>
                    </a:ext>
                  </a:extLst>
                </a:gridCol>
                <a:gridCol w="566977">
                  <a:extLst>
                    <a:ext uri="{9D8B030D-6E8A-4147-A177-3AD203B41FA5}">
                      <a16:colId xmlns:a16="http://schemas.microsoft.com/office/drawing/2014/main" val="791939641"/>
                    </a:ext>
                  </a:extLst>
                </a:gridCol>
                <a:gridCol w="566977">
                  <a:extLst>
                    <a:ext uri="{9D8B030D-6E8A-4147-A177-3AD203B41FA5}">
                      <a16:colId xmlns:a16="http://schemas.microsoft.com/office/drawing/2014/main" val="563809744"/>
                    </a:ext>
                  </a:extLst>
                </a:gridCol>
                <a:gridCol w="566977">
                  <a:extLst>
                    <a:ext uri="{9D8B030D-6E8A-4147-A177-3AD203B41FA5}">
                      <a16:colId xmlns:a16="http://schemas.microsoft.com/office/drawing/2014/main" val="35059211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Cophenhetic Distance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8314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766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2158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AF4682F3-A895-4358-9D2A-BAC57A6EB959}"/>
              </a:ext>
            </a:extLst>
          </p:cNvPr>
          <p:cNvSpPr txBox="1"/>
          <p:nvPr/>
        </p:nvSpPr>
        <p:spPr>
          <a:xfrm>
            <a:off x="2821746" y="2061714"/>
            <a:ext cx="2664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Partial distance table (only for AB) at a stage in clustering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0B8AD4-A267-4B61-A6B5-CD7287B52EF9}"/>
              </a:ext>
            </a:extLst>
          </p:cNvPr>
          <p:cNvSpPr txBox="1"/>
          <p:nvPr/>
        </p:nvSpPr>
        <p:spPr>
          <a:xfrm>
            <a:off x="5616868" y="2940085"/>
            <a:ext cx="3373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Partial Cophenetic distance table (only for ABCD)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29B1C05-5D77-442B-B4D3-21741B897314}"/>
              </a:ext>
            </a:extLst>
          </p:cNvPr>
          <p:cNvGrpSpPr/>
          <p:nvPr/>
        </p:nvGrpSpPr>
        <p:grpSpPr>
          <a:xfrm>
            <a:off x="861282" y="3388992"/>
            <a:ext cx="9056554" cy="376853"/>
            <a:chOff x="2280230" y="3366825"/>
            <a:chExt cx="9056554" cy="3768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D05CFF0-B794-4879-B095-5F95520DF3A9}"/>
                    </a:ext>
                  </a:extLst>
                </p:cNvPr>
                <p:cNvSpPr txBox="1"/>
                <p:nvPr/>
              </p:nvSpPr>
              <p:spPr>
                <a:xfrm>
                  <a:off x="2415167" y="3389898"/>
                  <a:ext cx="85813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Lato Extended"/>
                        </a:rPr>
                        <m:t>(</m:t>
                      </m:r>
                      <m:r>
                        <m:rPr>
                          <m:nor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Lato Extended"/>
                        </a:rPr>
                        <m:t>CPCC</m:t>
                      </m:r>
                      <m:r>
                        <m:rPr>
                          <m:nor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Lato Extended"/>
                        </a:rPr>
                        <m:t>)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Lato Extended"/>
                        </a:rPr>
                        <m:t>Cophenetic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Lato Extended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Lato Extended"/>
                        </a:rPr>
                        <m:t>Correlation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Lato Extended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Lato Extended"/>
                        </a:rPr>
                        <m:t>Coefficient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= Correlation(Cophenetic Distance, Distance)</a:t>
                  </a: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D05CFF0-B794-4879-B095-5F95520DF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5167" y="3389898"/>
                  <a:ext cx="85813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07" t="-28889" r="-426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27AFCB6-7D83-4D8D-9054-7FA09C8491B6}"/>
                </a:ext>
              </a:extLst>
            </p:cNvPr>
            <p:cNvSpPr/>
            <p:nvPr/>
          </p:nvSpPr>
          <p:spPr>
            <a:xfrm>
              <a:off x="2280230" y="3366825"/>
              <a:ext cx="9056554" cy="3768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C65B64-E244-4DA5-98A7-72866736A2AC}"/>
              </a:ext>
            </a:extLst>
          </p:cNvPr>
          <p:cNvGrpSpPr/>
          <p:nvPr/>
        </p:nvGrpSpPr>
        <p:grpSpPr>
          <a:xfrm>
            <a:off x="1231970" y="4516667"/>
            <a:ext cx="6689594" cy="1421181"/>
            <a:chOff x="1723959" y="1506754"/>
            <a:chExt cx="6689594" cy="142118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D70494-4616-4455-9AC3-0B40EABF077E}"/>
                </a:ext>
              </a:extLst>
            </p:cNvPr>
            <p:cNvCxnSpPr/>
            <p:nvPr/>
          </p:nvCxnSpPr>
          <p:spPr>
            <a:xfrm>
              <a:off x="2423604" y="1624509"/>
              <a:ext cx="53709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E6D80B8-9A94-4E2F-9C3C-A5B107362C77}"/>
                </a:ext>
              </a:extLst>
            </p:cNvPr>
            <p:cNvGrpSpPr/>
            <p:nvPr/>
          </p:nvGrpSpPr>
          <p:grpSpPr>
            <a:xfrm>
              <a:off x="1723959" y="1506754"/>
              <a:ext cx="6689594" cy="1421181"/>
              <a:chOff x="1723959" y="1506754"/>
              <a:chExt cx="6689594" cy="1421181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5C6BFCE-A804-466D-874E-22EFAB52EA21}"/>
                  </a:ext>
                </a:extLst>
              </p:cNvPr>
              <p:cNvSpPr txBox="1"/>
              <p:nvPr/>
            </p:nvSpPr>
            <p:spPr>
              <a:xfrm>
                <a:off x="1723959" y="2096938"/>
                <a:ext cx="2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-1:</a:t>
                </a:r>
              </a:p>
              <a:p>
                <a:pPr algn="ctr"/>
                <a:r>
                  <a:rPr lang="en-US" sz="1200" dirty="0"/>
                  <a:t>The clustering algorithm does not fit well for the data </a:t>
                </a:r>
              </a:p>
              <a:p>
                <a:pPr algn="ctr"/>
                <a:r>
                  <a:rPr lang="en-US" sz="1200" dirty="0"/>
                  <a:t> </a:t>
                </a:r>
              </a:p>
            </p:txBody>
          </p:sp>
          <p:pic>
            <p:nvPicPr>
              <p:cNvPr id="38" name="Picture 4" descr="Thumbs Up And Thumbs Down Stock Illustration - Download Image Now - iStock">
                <a:extLst>
                  <a:ext uri="{FF2B5EF4-FFF2-40B4-BE49-F238E27FC236}">
                    <a16:creationId xmlns:a16="http://schemas.microsoft.com/office/drawing/2014/main" id="{843A1F6C-433C-495C-B7A1-8B0090DE35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985" r="3288" b="15402"/>
              <a:stretch/>
            </p:blipFill>
            <p:spPr bwMode="auto">
              <a:xfrm>
                <a:off x="2571314" y="1817047"/>
                <a:ext cx="308378" cy="3143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29ED50-6852-4644-B1AC-44330E948D45}"/>
                  </a:ext>
                </a:extLst>
              </p:cNvPr>
              <p:cNvSpPr txBox="1"/>
              <p:nvPr/>
            </p:nvSpPr>
            <p:spPr>
              <a:xfrm>
                <a:off x="2092910" y="1676058"/>
                <a:ext cx="4784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-1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0A4471B-74BE-42DC-B421-5753B9808A28}"/>
                  </a:ext>
                </a:extLst>
              </p:cNvPr>
              <p:cNvCxnSpPr/>
              <p:nvPr/>
            </p:nvCxnSpPr>
            <p:spPr>
              <a:xfrm>
                <a:off x="2423603" y="1535735"/>
                <a:ext cx="0" cy="192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3C4C86C-D93E-4A37-8CE7-4D5EDF3F35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4483" y="1972615"/>
                <a:ext cx="45524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2" name="Picture 6" descr="Thumbs Up And Thumbs Down Stock Illustration - Download Image Now - iStock">
                <a:extLst>
                  <a:ext uri="{FF2B5EF4-FFF2-40B4-BE49-F238E27FC236}">
                    <a16:creationId xmlns:a16="http://schemas.microsoft.com/office/drawing/2014/main" id="{9C77FC7B-A485-4BB9-8E53-952B5968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2112" b="18766"/>
              <a:stretch/>
            </p:blipFill>
            <p:spPr bwMode="auto">
              <a:xfrm>
                <a:off x="7396920" y="1817047"/>
                <a:ext cx="308845" cy="3143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E89F048-0004-4A3B-81CA-B211D4E688C4}"/>
                  </a:ext>
                </a:extLst>
              </p:cNvPr>
              <p:cNvSpPr txBox="1"/>
              <p:nvPr/>
            </p:nvSpPr>
            <p:spPr>
              <a:xfrm>
                <a:off x="7752166" y="1602766"/>
                <a:ext cx="6613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1</a:t>
                </a:r>
                <a:endParaRPr lang="en-US" dirty="0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8F73644-607E-4DBA-B506-3192104F370B}"/>
                  </a:ext>
                </a:extLst>
              </p:cNvPr>
              <p:cNvCxnSpPr/>
              <p:nvPr/>
            </p:nvCxnSpPr>
            <p:spPr>
              <a:xfrm>
                <a:off x="7796317" y="1530670"/>
                <a:ext cx="0" cy="192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02B2805-2EF4-4A80-B787-93F4B7F694C3}"/>
                  </a:ext>
                </a:extLst>
              </p:cNvPr>
              <p:cNvCxnSpPr/>
              <p:nvPr/>
            </p:nvCxnSpPr>
            <p:spPr>
              <a:xfrm>
                <a:off x="5104133" y="1506754"/>
                <a:ext cx="0" cy="192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6AD8CB0-7FB3-4D7E-BC4F-55C6F3EBE550}"/>
              </a:ext>
            </a:extLst>
          </p:cNvPr>
          <p:cNvSpPr txBox="1"/>
          <p:nvPr/>
        </p:nvSpPr>
        <p:spPr>
          <a:xfrm>
            <a:off x="4035296" y="3942230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Range: (-1,1)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3D893B-A0A1-416C-8A54-5E8335EE6EA7}"/>
              </a:ext>
            </a:extLst>
          </p:cNvPr>
          <p:cNvSpPr txBox="1"/>
          <p:nvPr/>
        </p:nvSpPr>
        <p:spPr>
          <a:xfrm>
            <a:off x="6043195" y="5105984"/>
            <a:ext cx="2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1:</a:t>
            </a:r>
          </a:p>
          <a:p>
            <a:pPr algn="ctr"/>
            <a:r>
              <a:rPr lang="en-US" sz="1200" dirty="0"/>
              <a:t>The clustering technique used fits well</a:t>
            </a:r>
          </a:p>
          <a:p>
            <a:pPr algn="ctr"/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814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8B194-BF12-47A4-8556-D8C364156ED5}"/>
              </a:ext>
            </a:extLst>
          </p:cNvPr>
          <p:cNvSpPr txBox="1"/>
          <p:nvPr/>
        </p:nvSpPr>
        <p:spPr>
          <a:xfrm>
            <a:off x="252874" y="115566"/>
            <a:ext cx="11979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16666"/>
                </a:solidFill>
                <a:effectLst/>
                <a:latin typeface="Lato Extended"/>
              </a:rPr>
              <a:t>Clustering Evaluation </a:t>
            </a:r>
            <a:r>
              <a:rPr lang="en-US" dirty="0">
                <a:solidFill>
                  <a:srgbClr val="333333"/>
                </a:solidFill>
                <a:latin typeface="Lato Extended"/>
              </a:rPr>
              <a:t>| </a:t>
            </a:r>
            <a:r>
              <a:rPr lang="en-US" sz="1800" dirty="0">
                <a:solidFill>
                  <a:srgbClr val="002060"/>
                </a:solidFill>
                <a:latin typeface="Lato Extended"/>
              </a:rPr>
              <a:t>C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Lato Extended"/>
              </a:rPr>
              <a:t>ophenetic Correlation Distance &amp; Coefficient: </a:t>
            </a:r>
            <a:r>
              <a:rPr lang="en-US" dirty="0">
                <a:solidFill>
                  <a:srgbClr val="002060"/>
                </a:solidFill>
                <a:latin typeface="Lato Extended"/>
              </a:rPr>
              <a:t>Examples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6B2D8-5D60-4936-B5F1-504B8769FE2E}"/>
              </a:ext>
            </a:extLst>
          </p:cNvPr>
          <p:cNvSpPr/>
          <p:nvPr/>
        </p:nvSpPr>
        <p:spPr>
          <a:xfrm>
            <a:off x="0" y="0"/>
            <a:ext cx="252874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BBDBA6-5A44-4302-89BC-F96B820C1322}"/>
              </a:ext>
            </a:extLst>
          </p:cNvPr>
          <p:cNvGrpSpPr/>
          <p:nvPr/>
        </p:nvGrpSpPr>
        <p:grpSpPr>
          <a:xfrm>
            <a:off x="4057096" y="4538033"/>
            <a:ext cx="3040140" cy="1201498"/>
            <a:chOff x="2636667" y="3205525"/>
            <a:chExt cx="3040140" cy="1201498"/>
          </a:xfrm>
        </p:grpSpPr>
        <p:pic>
          <p:nvPicPr>
            <p:cNvPr id="8194" name="Picture 2" descr="See the source image">
              <a:extLst>
                <a:ext uri="{FF2B5EF4-FFF2-40B4-BE49-F238E27FC236}">
                  <a16:creationId xmlns:a16="http://schemas.microsoft.com/office/drawing/2014/main" id="{B1C223CC-C5D1-4AAD-B213-0308382F62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6667" y="3205525"/>
              <a:ext cx="3040140" cy="1093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24211ED-A937-44FD-B438-83AB540BC242}"/>
                </a:ext>
              </a:extLst>
            </p:cNvPr>
            <p:cNvSpPr/>
            <p:nvPr/>
          </p:nvSpPr>
          <p:spPr>
            <a:xfrm>
              <a:off x="4667125" y="3455818"/>
              <a:ext cx="631998" cy="228600"/>
            </a:xfrm>
            <a:prstGeom prst="rect">
              <a:avLst/>
            </a:prstGeom>
            <a:noFill/>
            <a:ln>
              <a:solidFill>
                <a:srgbClr val="01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Checkmark with solid fill">
              <a:extLst>
                <a:ext uri="{FF2B5EF4-FFF2-40B4-BE49-F238E27FC236}">
                  <a16:creationId xmlns:a16="http://schemas.microsoft.com/office/drawing/2014/main" id="{81CA8B93-4E93-4D64-AC19-D22CE8701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18588" y="3411244"/>
              <a:ext cx="361764" cy="361764"/>
            </a:xfrm>
            <a:prstGeom prst="rect">
              <a:avLst/>
            </a:prstGeom>
          </p:spPr>
        </p:pic>
        <p:pic>
          <p:nvPicPr>
            <p:cNvPr id="8" name="Graphic 7" descr="Close with solid fill">
              <a:extLst>
                <a:ext uri="{FF2B5EF4-FFF2-40B4-BE49-F238E27FC236}">
                  <a16:creationId xmlns:a16="http://schemas.microsoft.com/office/drawing/2014/main" id="{7F4033E6-0C50-49D6-924A-054FCD1E7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46703" y="3728991"/>
              <a:ext cx="361765" cy="361765"/>
            </a:xfrm>
            <a:prstGeom prst="rect">
              <a:avLst/>
            </a:prstGeom>
          </p:spPr>
        </p:pic>
        <p:pic>
          <p:nvPicPr>
            <p:cNvPr id="53" name="Graphic 52" descr="Close with solid fill">
              <a:extLst>
                <a:ext uri="{FF2B5EF4-FFF2-40B4-BE49-F238E27FC236}">
                  <a16:creationId xmlns:a16="http://schemas.microsoft.com/office/drawing/2014/main" id="{E28A5D63-BADA-4B0A-A071-79FE3A867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57314" y="4045258"/>
              <a:ext cx="361765" cy="36176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7668F4-4ACB-4EDB-9928-F856E03B5377}"/>
              </a:ext>
            </a:extLst>
          </p:cNvPr>
          <p:cNvGrpSpPr/>
          <p:nvPr/>
        </p:nvGrpSpPr>
        <p:grpSpPr>
          <a:xfrm>
            <a:off x="487599" y="1118469"/>
            <a:ext cx="4302249" cy="1946147"/>
            <a:chOff x="7723376" y="929103"/>
            <a:chExt cx="4302249" cy="218992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A56D3E2-178C-4D4B-B892-CAF9BA6B4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2144" r="4593"/>
            <a:stretch/>
          </p:blipFill>
          <p:spPr>
            <a:xfrm>
              <a:off x="7723376" y="929103"/>
              <a:ext cx="4302249" cy="2036039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951184D-3B41-4444-83A7-23B6DD711273}"/>
                </a:ext>
              </a:extLst>
            </p:cNvPr>
            <p:cNvSpPr txBox="1"/>
            <p:nvPr/>
          </p:nvSpPr>
          <p:spPr>
            <a:xfrm>
              <a:off x="9995829" y="2780476"/>
              <a:ext cx="514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68B394-9A2B-4F99-891B-AC3022D69D3C}"/>
                </a:ext>
              </a:extLst>
            </p:cNvPr>
            <p:cNvSpPr txBox="1"/>
            <p:nvPr/>
          </p:nvSpPr>
          <p:spPr>
            <a:xfrm>
              <a:off x="9471619" y="2780476"/>
              <a:ext cx="514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74F72BF-60FC-44FC-9210-ED9C2EB5217C}"/>
                </a:ext>
              </a:extLst>
            </p:cNvPr>
            <p:cNvSpPr txBox="1"/>
            <p:nvPr/>
          </p:nvSpPr>
          <p:spPr>
            <a:xfrm>
              <a:off x="9091359" y="2780476"/>
              <a:ext cx="514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0F8EC7B-3606-41EE-BB2C-30D503894808}"/>
                </a:ext>
              </a:extLst>
            </p:cNvPr>
            <p:cNvSpPr txBox="1"/>
            <p:nvPr/>
          </p:nvSpPr>
          <p:spPr>
            <a:xfrm>
              <a:off x="7896689" y="2780476"/>
              <a:ext cx="514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20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45AF29F-AF8A-4A56-B1FF-560341053EED}"/>
              </a:ext>
            </a:extLst>
          </p:cNvPr>
          <p:cNvSpPr txBox="1"/>
          <p:nvPr/>
        </p:nvSpPr>
        <p:spPr>
          <a:xfrm>
            <a:off x="1890816" y="3064616"/>
            <a:ext cx="1159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Sample Dendrogram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08F45291-A389-4DD1-BA11-D636C4E6B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97351"/>
              </p:ext>
            </p:extLst>
          </p:nvPr>
        </p:nvGraphicFramePr>
        <p:xfrm>
          <a:off x="5093706" y="1798390"/>
          <a:ext cx="4228097" cy="1104900"/>
        </p:xfrm>
        <a:graphic>
          <a:graphicData uri="http://schemas.openxmlformats.org/drawingml/2006/table">
            <a:tbl>
              <a:tblPr/>
              <a:tblGrid>
                <a:gridCol w="1261012">
                  <a:extLst>
                    <a:ext uri="{9D8B030D-6E8A-4147-A177-3AD203B41FA5}">
                      <a16:colId xmlns:a16="http://schemas.microsoft.com/office/drawing/2014/main" val="1467229425"/>
                    </a:ext>
                  </a:extLst>
                </a:gridCol>
                <a:gridCol w="593417">
                  <a:extLst>
                    <a:ext uri="{9D8B030D-6E8A-4147-A177-3AD203B41FA5}">
                      <a16:colId xmlns:a16="http://schemas.microsoft.com/office/drawing/2014/main" val="1981270572"/>
                    </a:ext>
                  </a:extLst>
                </a:gridCol>
                <a:gridCol w="593417">
                  <a:extLst>
                    <a:ext uri="{9D8B030D-6E8A-4147-A177-3AD203B41FA5}">
                      <a16:colId xmlns:a16="http://schemas.microsoft.com/office/drawing/2014/main" val="3351663688"/>
                    </a:ext>
                  </a:extLst>
                </a:gridCol>
                <a:gridCol w="593417">
                  <a:extLst>
                    <a:ext uri="{9D8B030D-6E8A-4147-A177-3AD203B41FA5}">
                      <a16:colId xmlns:a16="http://schemas.microsoft.com/office/drawing/2014/main" val="3382555919"/>
                    </a:ext>
                  </a:extLst>
                </a:gridCol>
                <a:gridCol w="593417">
                  <a:extLst>
                    <a:ext uri="{9D8B030D-6E8A-4147-A177-3AD203B41FA5}">
                      <a16:colId xmlns:a16="http://schemas.microsoft.com/office/drawing/2014/main" val="3047048750"/>
                    </a:ext>
                  </a:extLst>
                </a:gridCol>
                <a:gridCol w="593417">
                  <a:extLst>
                    <a:ext uri="{9D8B030D-6E8A-4147-A177-3AD203B41FA5}">
                      <a16:colId xmlns:a16="http://schemas.microsoft.com/office/drawing/2014/main" val="85152847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Cophenetic Distance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8944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8811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7224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29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468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909591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697A844B-9CBE-4F1E-BF20-E62F584B37C0}"/>
              </a:ext>
            </a:extLst>
          </p:cNvPr>
          <p:cNvSpPr txBox="1"/>
          <p:nvPr/>
        </p:nvSpPr>
        <p:spPr>
          <a:xfrm>
            <a:off x="6665087" y="2936086"/>
            <a:ext cx="18178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Sample Cophenetic distance matrix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5B122D-114A-41F4-BF1B-71A5D143E5E4}"/>
              </a:ext>
            </a:extLst>
          </p:cNvPr>
          <p:cNvSpPr txBox="1"/>
          <p:nvPr/>
        </p:nvSpPr>
        <p:spPr>
          <a:xfrm>
            <a:off x="3382393" y="612738"/>
            <a:ext cx="8227161" cy="37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Toy example for computing Cophenetic distance matrix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6F33CF7-11D3-417A-9726-513790F6926A}"/>
              </a:ext>
            </a:extLst>
          </p:cNvPr>
          <p:cNvSpPr txBox="1"/>
          <p:nvPr/>
        </p:nvSpPr>
        <p:spPr>
          <a:xfrm>
            <a:off x="3141793" y="3881176"/>
            <a:ext cx="550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Selecting the best agglomerative clustering using CPCC</a:t>
            </a:r>
          </a:p>
        </p:txBody>
      </p:sp>
    </p:spTree>
    <p:extLst>
      <p:ext uri="{BB962C8B-B14F-4D97-AF65-F5344CB8AC3E}">
        <p14:creationId xmlns:p14="http://schemas.microsoft.com/office/powerpoint/2010/main" val="330312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056E1F5BF0E74EBE377C020689190F" ma:contentTypeVersion="10" ma:contentTypeDescription="Create a new document." ma:contentTypeScope="" ma:versionID="3646c8962c6e34d6591dd6fd861f4ae1">
  <xsd:schema xmlns:xsd="http://www.w3.org/2001/XMLSchema" xmlns:xs="http://www.w3.org/2001/XMLSchema" xmlns:p="http://schemas.microsoft.com/office/2006/metadata/properties" xmlns:ns3="01fe0799-f8b9-4216-81d9-79c704596d78" xmlns:ns4="cada71dc-4508-49dd-a21b-cfc346930208" targetNamespace="http://schemas.microsoft.com/office/2006/metadata/properties" ma:root="true" ma:fieldsID="28b9f6696b4ad3712f15164c4c5546d7" ns3:_="" ns4:_="">
    <xsd:import namespace="01fe0799-f8b9-4216-81d9-79c704596d78"/>
    <xsd:import namespace="cada71dc-4508-49dd-a21b-cfc3469302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Details" minOccurs="0"/>
                <xsd:element ref="ns4:SharingHintHash" minOccurs="0"/>
                <xsd:element ref="ns4:SharedWithUser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fe0799-f8b9-4216-81d9-79c704596d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a71dc-4508-49dd-a21b-cfc346930208" elementFormDefault="qualified">
    <xsd:import namespace="http://schemas.microsoft.com/office/2006/documentManagement/types"/>
    <xsd:import namespace="http://schemas.microsoft.com/office/infopath/2007/PartnerControls"/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2D068F-F52D-4B57-9A86-AD15C7C6521C}">
  <ds:schemaRefs>
    <ds:schemaRef ds:uri="01fe0799-f8b9-4216-81d9-79c704596d78"/>
    <ds:schemaRef ds:uri="cada71dc-4508-49dd-a21b-cfc34693020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08E31E6-73E1-437C-A3C6-BFDE66ADEB1D}">
  <ds:schemaRefs>
    <ds:schemaRef ds:uri="01fe0799-f8b9-4216-81d9-79c704596d78"/>
    <ds:schemaRef ds:uri="cada71dc-4508-49dd-a21b-cfc3469302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9F0171E-7059-48AA-B6B9-002C767D0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4460</TotalTime>
  <Words>1572</Words>
  <Application>Microsoft Office PowerPoint</Application>
  <PresentationFormat>Widescreen</PresentationFormat>
  <Paragraphs>398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Lato Extended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Rohan (sharmro)</dc:creator>
  <cp:lastModifiedBy>Sharma, Rohan (sharmro)</cp:lastModifiedBy>
  <cp:revision>7</cp:revision>
  <dcterms:created xsi:type="dcterms:W3CDTF">2021-12-04T19:46:14Z</dcterms:created>
  <dcterms:modified xsi:type="dcterms:W3CDTF">2022-01-13T21:05:13Z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0x010100EA056E1F5BF0E74EBE377C020689190F</vt:lpwstr>
  </property>
</Properties>
</file>