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19"/>
  </p:notesMasterIdLst>
  <p:sldIdLst>
    <p:sldId id="256" r:id="rId3"/>
    <p:sldId id="261" r:id="rId4"/>
    <p:sldId id="262" r:id="rId5"/>
    <p:sldId id="263" r:id="rId6"/>
    <p:sldId id="265" r:id="rId7"/>
    <p:sldId id="266" r:id="rId8"/>
    <p:sldId id="269" r:id="rId9"/>
    <p:sldId id="271" r:id="rId10"/>
    <p:sldId id="278" r:id="rId11"/>
    <p:sldId id="270" r:id="rId12"/>
    <p:sldId id="275" r:id="rId13"/>
    <p:sldId id="267" r:id="rId14"/>
    <p:sldId id="268" r:id="rId15"/>
    <p:sldId id="272" r:id="rId16"/>
    <p:sldId id="274" r:id="rId17"/>
    <p:sldId id="273"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00"/>
    <a:srgbClr val="000000"/>
    <a:srgbClr val="8A0000"/>
    <a:srgbClr val="99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napToObjects="1">
      <p:cViewPr varScale="1">
        <p:scale>
          <a:sx n="70" d="100"/>
          <a:sy n="70" d="100"/>
        </p:scale>
        <p:origin x="1334" y="58"/>
      </p:cViewPr>
      <p:guideLst>
        <p:guide orient="horz" pos="218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3" d="100"/>
          <a:sy n="53" d="100"/>
        </p:scale>
        <p:origin x="2818"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oleObject" Target="file:///C:\Users\mrichardson\Documents\Miscellaneous\USC%20(24)\CE%20502\EMCOR\Final\EMCOR_SAM%20Financials%205%20Yr%202017_Reports.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richardson\Documents\Miscellaneous\USC%20(24)\CE%20502\EMCOR\Final\EMCOR_SAM%20Financials%205%20Yr%202017_Reports.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richardson\Documents\Miscellaneous\USC%20(24)\CE%20502\EMCOR\Final\EMCOR_SAM%20Financials%205%20Yr%202017_Reports.xlsm"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Stock Prices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0"/>
          <c:tx>
            <c:v>EMCOR</c:v>
          </c:tx>
          <c:spPr>
            <a:ln w="28575" cap="rnd">
              <a:solidFill>
                <a:schemeClr val="accent2">
                  <a:lumMod val="75000"/>
                </a:schemeClr>
              </a:solidFill>
              <a:round/>
            </a:ln>
            <a:effectLst/>
          </c:spPr>
          <c:marker>
            <c:symbol val="none"/>
          </c:marker>
          <c:cat>
            <c:strRef>
              <c:f>Sheet1!$A$1:$A$65</c:f>
              <c:strCache>
                <c:ptCount val="65"/>
                <c:pt idx="0">
                  <c:v>Date</c:v>
                </c:pt>
                <c:pt idx="2">
                  <c:v>9-Jan-17</c:v>
                </c:pt>
                <c:pt idx="3">
                  <c:v>10-Jan-17</c:v>
                </c:pt>
                <c:pt idx="4">
                  <c:v>11-Jan-17</c:v>
                </c:pt>
                <c:pt idx="5">
                  <c:v>12-Jan-17</c:v>
                </c:pt>
                <c:pt idx="6">
                  <c:v>13-Jan-17</c:v>
                </c:pt>
                <c:pt idx="7">
                  <c:v>17-Jan-17</c:v>
                </c:pt>
                <c:pt idx="8">
                  <c:v>18-Jan-17</c:v>
                </c:pt>
                <c:pt idx="9">
                  <c:v>19-Jan-17</c:v>
                </c:pt>
                <c:pt idx="10">
                  <c:v>20-Jan-17</c:v>
                </c:pt>
                <c:pt idx="11">
                  <c:v>23-Jan-17</c:v>
                </c:pt>
                <c:pt idx="12">
                  <c:v>24-Jan-17</c:v>
                </c:pt>
                <c:pt idx="13">
                  <c:v>25-Jan-17</c:v>
                </c:pt>
                <c:pt idx="14">
                  <c:v>26-Jan-17</c:v>
                </c:pt>
                <c:pt idx="15">
                  <c:v>27-Jan-17</c:v>
                </c:pt>
                <c:pt idx="16">
                  <c:v>30-Jan-17</c:v>
                </c:pt>
                <c:pt idx="17">
                  <c:v>31-Jan-17</c:v>
                </c:pt>
                <c:pt idx="18">
                  <c:v>1-Feb-17</c:v>
                </c:pt>
                <c:pt idx="19">
                  <c:v>2-Feb-17</c:v>
                </c:pt>
                <c:pt idx="20">
                  <c:v>3-Feb-17</c:v>
                </c:pt>
                <c:pt idx="21">
                  <c:v>6-Feb-17</c:v>
                </c:pt>
                <c:pt idx="22">
                  <c:v>7-Feb-17</c:v>
                </c:pt>
                <c:pt idx="23">
                  <c:v>8-Feb-17</c:v>
                </c:pt>
                <c:pt idx="24">
                  <c:v>9-Feb-17</c:v>
                </c:pt>
                <c:pt idx="25">
                  <c:v>10-Feb-17</c:v>
                </c:pt>
                <c:pt idx="26">
                  <c:v>13-Feb-17</c:v>
                </c:pt>
                <c:pt idx="27">
                  <c:v>14-Feb-17</c:v>
                </c:pt>
                <c:pt idx="28">
                  <c:v>15-Feb-17</c:v>
                </c:pt>
                <c:pt idx="29">
                  <c:v>16-Feb-17</c:v>
                </c:pt>
                <c:pt idx="30">
                  <c:v>17-Feb-17</c:v>
                </c:pt>
                <c:pt idx="31">
                  <c:v>21-Feb-17</c:v>
                </c:pt>
                <c:pt idx="32">
                  <c:v>22-Feb-17</c:v>
                </c:pt>
                <c:pt idx="33">
                  <c:v>23-Feb-17</c:v>
                </c:pt>
                <c:pt idx="34">
                  <c:v>24-Feb-17</c:v>
                </c:pt>
                <c:pt idx="35">
                  <c:v>27-Feb-17</c:v>
                </c:pt>
                <c:pt idx="36">
                  <c:v>28-Feb-17</c:v>
                </c:pt>
                <c:pt idx="37">
                  <c:v>1-Mar-17</c:v>
                </c:pt>
                <c:pt idx="38">
                  <c:v>2-Mar-17</c:v>
                </c:pt>
                <c:pt idx="39">
                  <c:v>3-Mar-17</c:v>
                </c:pt>
                <c:pt idx="40">
                  <c:v>6-Mar-17</c:v>
                </c:pt>
                <c:pt idx="41">
                  <c:v>7-Mar-17</c:v>
                </c:pt>
                <c:pt idx="42">
                  <c:v>8-Mar-17</c:v>
                </c:pt>
                <c:pt idx="43">
                  <c:v>9-Mar-17</c:v>
                </c:pt>
                <c:pt idx="44">
                  <c:v>10-Mar-17</c:v>
                </c:pt>
                <c:pt idx="45">
                  <c:v>13-Mar-17</c:v>
                </c:pt>
                <c:pt idx="46">
                  <c:v>14-Mar-17</c:v>
                </c:pt>
                <c:pt idx="47">
                  <c:v>15-Mar-17</c:v>
                </c:pt>
                <c:pt idx="48">
                  <c:v>16-Mar-17</c:v>
                </c:pt>
                <c:pt idx="49">
                  <c:v>17-Mar-17</c:v>
                </c:pt>
                <c:pt idx="50">
                  <c:v>20-Mar-17</c:v>
                </c:pt>
                <c:pt idx="51">
                  <c:v>21-Mar-17</c:v>
                </c:pt>
                <c:pt idx="52">
                  <c:v>22-Mar-17</c:v>
                </c:pt>
                <c:pt idx="53">
                  <c:v>23-Mar-17</c:v>
                </c:pt>
                <c:pt idx="54">
                  <c:v>24-Mar-17</c:v>
                </c:pt>
                <c:pt idx="55">
                  <c:v>27-Mar-17</c:v>
                </c:pt>
                <c:pt idx="56">
                  <c:v>28-Mar-17</c:v>
                </c:pt>
                <c:pt idx="57">
                  <c:v>29-Mar-17</c:v>
                </c:pt>
                <c:pt idx="58">
                  <c:v>30-Mar-17</c:v>
                </c:pt>
                <c:pt idx="59">
                  <c:v>31-Mar-17</c:v>
                </c:pt>
                <c:pt idx="60">
                  <c:v>3-Apr-17</c:v>
                </c:pt>
                <c:pt idx="61">
                  <c:v>4-Apr-17</c:v>
                </c:pt>
                <c:pt idx="62">
                  <c:v>5-Apr-17</c:v>
                </c:pt>
                <c:pt idx="63">
                  <c:v>6-Apr-17</c:v>
                </c:pt>
                <c:pt idx="64">
                  <c:v>7-Apr-17</c:v>
                </c:pt>
              </c:strCache>
            </c:strRef>
          </c:cat>
          <c:val>
            <c:numRef>
              <c:f>Sheet1!$D$1:$D$65</c:f>
              <c:numCache>
                <c:formatCode>0.00</c:formatCode>
                <c:ptCount val="65"/>
                <c:pt idx="1">
                  <c:v>0</c:v>
                </c:pt>
                <c:pt idx="2" formatCode="0.00%">
                  <c:v>0</c:v>
                </c:pt>
                <c:pt idx="3" formatCode="0.00%">
                  <c:v>1.0093513433278797E-2</c:v>
                </c:pt>
                <c:pt idx="4" formatCode="0.00%">
                  <c:v>9.3513433278906849E-3</c:v>
                </c:pt>
                <c:pt idx="5" formatCode="0.00%">
                  <c:v>1.2171589728365639E-2</c:v>
                </c:pt>
                <c:pt idx="6" formatCode="0.00%">
                  <c:v>2.3601009351343166E-2</c:v>
                </c:pt>
                <c:pt idx="7" formatCode="0.00%">
                  <c:v>-4.0077185690961881E-3</c:v>
                </c:pt>
                <c:pt idx="8" formatCode="0.00%">
                  <c:v>8.9060412646581961E-4</c:v>
                </c:pt>
                <c:pt idx="9" formatCode="0.00%">
                  <c:v>5.195190737717E-3</c:v>
                </c:pt>
                <c:pt idx="10" formatCode="0.00%">
                  <c:v>1.1429419622977527E-2</c:v>
                </c:pt>
                <c:pt idx="11" formatCode="0.00%">
                  <c:v>7.4217010538811274E-4</c:v>
                </c:pt>
                <c:pt idx="12" formatCode="0.00%">
                  <c:v>3.3249220721389264E-2</c:v>
                </c:pt>
                <c:pt idx="13" formatCode="0.00%">
                  <c:v>5.2100341398248338E-2</c:v>
                </c:pt>
                <c:pt idx="14" formatCode="0.00%">
                  <c:v>4.9725397061006295E-2</c:v>
                </c:pt>
                <c:pt idx="15" formatCode="0.00%">
                  <c:v>5.1951907377170842E-2</c:v>
                </c:pt>
                <c:pt idx="16" formatCode="0.00%">
                  <c:v>4.2452130028202452E-2</c:v>
                </c:pt>
                <c:pt idx="17" formatCode="0.00%">
                  <c:v>3.4436692890010286E-2</c:v>
                </c:pt>
                <c:pt idx="18" formatCode="0.00%">
                  <c:v>3.4733560932165487E-2</c:v>
                </c:pt>
                <c:pt idx="19" formatCode="0.00%">
                  <c:v>2.0483894908713007E-2</c:v>
                </c:pt>
                <c:pt idx="20" formatCode="0.00%">
                  <c:v>4.1709959922814337E-2</c:v>
                </c:pt>
                <c:pt idx="21" formatCode="0.00%">
                  <c:v>2.7905595962594558E-2</c:v>
                </c:pt>
                <c:pt idx="22" formatCode="0.00%">
                  <c:v>2.2858839245955054E-2</c:v>
                </c:pt>
                <c:pt idx="23" formatCode="0.00%">
                  <c:v>4.156152590173684E-3</c:v>
                </c:pt>
                <c:pt idx="24" formatCode="0.00%">
                  <c:v>2.0187026866557805E-2</c:v>
                </c:pt>
                <c:pt idx="25" formatCode="0.00%">
                  <c:v>2.6569689772895828E-2</c:v>
                </c:pt>
                <c:pt idx="26" formatCode="0.00%">
                  <c:v>2.7311859878283939E-2</c:v>
                </c:pt>
                <c:pt idx="27" formatCode="0.00%">
                  <c:v>3.7553807332640653E-2</c:v>
                </c:pt>
                <c:pt idx="28" formatCode="0.00%">
                  <c:v>4.126465785958143E-2</c:v>
                </c:pt>
                <c:pt idx="29" formatCode="0.00%">
                  <c:v>4.2600564049279949E-2</c:v>
                </c:pt>
                <c:pt idx="30" formatCode="0.00%">
                  <c:v>3.1319578447380127E-2</c:v>
                </c:pt>
                <c:pt idx="31" formatCode="0.00%">
                  <c:v>2.5975953688585421E-2</c:v>
                </c:pt>
                <c:pt idx="32" formatCode="0.00%">
                  <c:v>1.6624610360694528E-2</c:v>
                </c:pt>
                <c:pt idx="33" formatCode="0.00%">
                  <c:v>-8.5201128098560217E-2</c:v>
                </c:pt>
                <c:pt idx="34" formatCode="0.00%">
                  <c:v>-8.059967344515373E-2</c:v>
                </c:pt>
                <c:pt idx="35" formatCode="0.00%">
                  <c:v>-5.076443520854982E-2</c:v>
                </c:pt>
                <c:pt idx="36" formatCode="0.00%">
                  <c:v>-8.7427638414724756E-2</c:v>
                </c:pt>
                <c:pt idx="37" formatCode="0.00%">
                  <c:v>-5.4920587798723504E-2</c:v>
                </c:pt>
                <c:pt idx="38" formatCode="0.00%">
                  <c:v>-5.1951907377170953E-2</c:v>
                </c:pt>
                <c:pt idx="39" formatCode="0.00%">
                  <c:v>-5.3584681609024881E-2</c:v>
                </c:pt>
                <c:pt idx="40" formatCode="0.00%">
                  <c:v>-6.026421255751821E-2</c:v>
                </c:pt>
                <c:pt idx="41" formatCode="0.00%">
                  <c:v>-5.8631438325664281E-2</c:v>
                </c:pt>
                <c:pt idx="42" formatCode="0.00%">
                  <c:v>-5.9967344515363008E-2</c:v>
                </c:pt>
                <c:pt idx="43" formatCode="0.00%">
                  <c:v>-7.570135074959182E-2</c:v>
                </c:pt>
                <c:pt idx="44" formatCode="0.00%">
                  <c:v>-5.5959625946266925E-2</c:v>
                </c:pt>
                <c:pt idx="45" formatCode="0.00%">
                  <c:v>-6.3826629063381379E-2</c:v>
                </c:pt>
                <c:pt idx="46" formatCode="0.00%">
                  <c:v>-7.6888822918212946E-2</c:v>
                </c:pt>
                <c:pt idx="47" formatCode="0.00%">
                  <c:v>-5.1209737271782733E-2</c:v>
                </c:pt>
                <c:pt idx="48" formatCode="0.00%">
                  <c:v>-4.7647320765919661E-2</c:v>
                </c:pt>
                <c:pt idx="49" formatCode="0.00%">
                  <c:v>-5.6108059967344526E-2</c:v>
                </c:pt>
                <c:pt idx="50" formatCode="0.00%">
                  <c:v>-7.4217010538815603E-2</c:v>
                </c:pt>
                <c:pt idx="51" formatCode="0.00%">
                  <c:v>-0.10167730443817724</c:v>
                </c:pt>
                <c:pt idx="52" formatCode="0.00%">
                  <c:v>-9.5739943595072027E-2</c:v>
                </c:pt>
                <c:pt idx="53" formatCode="0.00%">
                  <c:v>-9.2029093068131257E-2</c:v>
                </c:pt>
                <c:pt idx="54" formatCode="0.00%">
                  <c:v>-9.2325961110286556E-2</c:v>
                </c:pt>
                <c:pt idx="55" formatCode="0.00%">
                  <c:v>-8.92088466676563E-2</c:v>
                </c:pt>
                <c:pt idx="56" formatCode="0.00%">
                  <c:v>-8.4904260056405015E-2</c:v>
                </c:pt>
                <c:pt idx="57" formatCode="0.00%">
                  <c:v>-8.0302805402998417E-2</c:v>
                </c:pt>
                <c:pt idx="58" formatCode="0.00%">
                  <c:v>-6.3975063084458994E-2</c:v>
                </c:pt>
                <c:pt idx="59" formatCode="0.00%">
                  <c:v>-6.5607837316312922E-2</c:v>
                </c:pt>
                <c:pt idx="60" formatCode="0.00%">
                  <c:v>-6.9912423927564304E-2</c:v>
                </c:pt>
                <c:pt idx="61" formatCode="0.00%">
                  <c:v>-7.6591954876057647E-2</c:v>
                </c:pt>
                <c:pt idx="62" formatCode="0.00%">
                  <c:v>-7.9857503339765504E-2</c:v>
                </c:pt>
                <c:pt idx="63" formatCode="0.00%">
                  <c:v>-7.2287368264806362E-2</c:v>
                </c:pt>
                <c:pt idx="64" formatCode="0.00%">
                  <c:v>-6.6646875463856337E-2</c:v>
                </c:pt>
              </c:numCache>
            </c:numRef>
          </c:val>
          <c:smooth val="0"/>
          <c:extLst>
            <c:ext xmlns:c16="http://schemas.microsoft.com/office/drawing/2014/chart" uri="{C3380CC4-5D6E-409C-BE32-E72D297353CC}">
              <c16:uniqueId val="{00000000-861E-4435-9B54-79B27DE24988}"/>
            </c:ext>
          </c:extLst>
        </c:ser>
        <c:ser>
          <c:idx val="5"/>
          <c:order val="1"/>
          <c:tx>
            <c:v>S&amp;P 500</c:v>
          </c:tx>
          <c:spPr>
            <a:ln w="28575" cap="rnd">
              <a:solidFill>
                <a:schemeClr val="accent6"/>
              </a:solidFill>
              <a:round/>
            </a:ln>
            <a:effectLst/>
          </c:spPr>
          <c:marker>
            <c:symbol val="none"/>
          </c:marker>
          <c:cat>
            <c:strRef>
              <c:f>Sheet1!$A$1:$A$65</c:f>
              <c:strCache>
                <c:ptCount val="65"/>
                <c:pt idx="0">
                  <c:v>Date</c:v>
                </c:pt>
                <c:pt idx="2">
                  <c:v>9-Jan-17</c:v>
                </c:pt>
                <c:pt idx="3">
                  <c:v>10-Jan-17</c:v>
                </c:pt>
                <c:pt idx="4">
                  <c:v>11-Jan-17</c:v>
                </c:pt>
                <c:pt idx="5">
                  <c:v>12-Jan-17</c:v>
                </c:pt>
                <c:pt idx="6">
                  <c:v>13-Jan-17</c:v>
                </c:pt>
                <c:pt idx="7">
                  <c:v>17-Jan-17</c:v>
                </c:pt>
                <c:pt idx="8">
                  <c:v>18-Jan-17</c:v>
                </c:pt>
                <c:pt idx="9">
                  <c:v>19-Jan-17</c:v>
                </c:pt>
                <c:pt idx="10">
                  <c:v>20-Jan-17</c:v>
                </c:pt>
                <c:pt idx="11">
                  <c:v>23-Jan-17</c:v>
                </c:pt>
                <c:pt idx="12">
                  <c:v>24-Jan-17</c:v>
                </c:pt>
                <c:pt idx="13">
                  <c:v>25-Jan-17</c:v>
                </c:pt>
                <c:pt idx="14">
                  <c:v>26-Jan-17</c:v>
                </c:pt>
                <c:pt idx="15">
                  <c:v>27-Jan-17</c:v>
                </c:pt>
                <c:pt idx="16">
                  <c:v>30-Jan-17</c:v>
                </c:pt>
                <c:pt idx="17">
                  <c:v>31-Jan-17</c:v>
                </c:pt>
                <c:pt idx="18">
                  <c:v>1-Feb-17</c:v>
                </c:pt>
                <c:pt idx="19">
                  <c:v>2-Feb-17</c:v>
                </c:pt>
                <c:pt idx="20">
                  <c:v>3-Feb-17</c:v>
                </c:pt>
                <c:pt idx="21">
                  <c:v>6-Feb-17</c:v>
                </c:pt>
                <c:pt idx="22">
                  <c:v>7-Feb-17</c:v>
                </c:pt>
                <c:pt idx="23">
                  <c:v>8-Feb-17</c:v>
                </c:pt>
                <c:pt idx="24">
                  <c:v>9-Feb-17</c:v>
                </c:pt>
                <c:pt idx="25">
                  <c:v>10-Feb-17</c:v>
                </c:pt>
                <c:pt idx="26">
                  <c:v>13-Feb-17</c:v>
                </c:pt>
                <c:pt idx="27">
                  <c:v>14-Feb-17</c:v>
                </c:pt>
                <c:pt idx="28">
                  <c:v>15-Feb-17</c:v>
                </c:pt>
                <c:pt idx="29">
                  <c:v>16-Feb-17</c:v>
                </c:pt>
                <c:pt idx="30">
                  <c:v>17-Feb-17</c:v>
                </c:pt>
                <c:pt idx="31">
                  <c:v>21-Feb-17</c:v>
                </c:pt>
                <c:pt idx="32">
                  <c:v>22-Feb-17</c:v>
                </c:pt>
                <c:pt idx="33">
                  <c:v>23-Feb-17</c:v>
                </c:pt>
                <c:pt idx="34">
                  <c:v>24-Feb-17</c:v>
                </c:pt>
                <c:pt idx="35">
                  <c:v>27-Feb-17</c:v>
                </c:pt>
                <c:pt idx="36">
                  <c:v>28-Feb-17</c:v>
                </c:pt>
                <c:pt idx="37">
                  <c:v>1-Mar-17</c:v>
                </c:pt>
                <c:pt idx="38">
                  <c:v>2-Mar-17</c:v>
                </c:pt>
                <c:pt idx="39">
                  <c:v>3-Mar-17</c:v>
                </c:pt>
                <c:pt idx="40">
                  <c:v>6-Mar-17</c:v>
                </c:pt>
                <c:pt idx="41">
                  <c:v>7-Mar-17</c:v>
                </c:pt>
                <c:pt idx="42">
                  <c:v>8-Mar-17</c:v>
                </c:pt>
                <c:pt idx="43">
                  <c:v>9-Mar-17</c:v>
                </c:pt>
                <c:pt idx="44">
                  <c:v>10-Mar-17</c:v>
                </c:pt>
                <c:pt idx="45">
                  <c:v>13-Mar-17</c:v>
                </c:pt>
                <c:pt idx="46">
                  <c:v>14-Mar-17</c:v>
                </c:pt>
                <c:pt idx="47">
                  <c:v>15-Mar-17</c:v>
                </c:pt>
                <c:pt idx="48">
                  <c:v>16-Mar-17</c:v>
                </c:pt>
                <c:pt idx="49">
                  <c:v>17-Mar-17</c:v>
                </c:pt>
                <c:pt idx="50">
                  <c:v>20-Mar-17</c:v>
                </c:pt>
                <c:pt idx="51">
                  <c:v>21-Mar-17</c:v>
                </c:pt>
                <c:pt idx="52">
                  <c:v>22-Mar-17</c:v>
                </c:pt>
                <c:pt idx="53">
                  <c:v>23-Mar-17</c:v>
                </c:pt>
                <c:pt idx="54">
                  <c:v>24-Mar-17</c:v>
                </c:pt>
                <c:pt idx="55">
                  <c:v>27-Mar-17</c:v>
                </c:pt>
                <c:pt idx="56">
                  <c:v>28-Mar-17</c:v>
                </c:pt>
                <c:pt idx="57">
                  <c:v>29-Mar-17</c:v>
                </c:pt>
                <c:pt idx="58">
                  <c:v>30-Mar-17</c:v>
                </c:pt>
                <c:pt idx="59">
                  <c:v>31-Mar-17</c:v>
                </c:pt>
                <c:pt idx="60">
                  <c:v>3-Apr-17</c:v>
                </c:pt>
                <c:pt idx="61">
                  <c:v>4-Apr-17</c:v>
                </c:pt>
                <c:pt idx="62">
                  <c:v>5-Apr-17</c:v>
                </c:pt>
                <c:pt idx="63">
                  <c:v>6-Apr-17</c:v>
                </c:pt>
                <c:pt idx="64">
                  <c:v>7-Apr-17</c:v>
                </c:pt>
              </c:strCache>
            </c:strRef>
          </c:cat>
          <c:val>
            <c:numRef>
              <c:f>Sheet1!$G$1:$G$65</c:f>
              <c:numCache>
                <c:formatCode>0.00</c:formatCode>
                <c:ptCount val="65"/>
                <c:pt idx="1">
                  <c:v>0</c:v>
                </c:pt>
                <c:pt idx="2" formatCode="0.00%">
                  <c:v>0</c:v>
                </c:pt>
                <c:pt idx="3" formatCode="0.00%">
                  <c:v>0</c:v>
                </c:pt>
                <c:pt idx="4" formatCode="0.00%">
                  <c:v>2.8295649874388791E-3</c:v>
                </c:pt>
                <c:pt idx="5" formatCode="0.00%">
                  <c:v>6.7874300321740203E-4</c:v>
                </c:pt>
                <c:pt idx="6" formatCode="0.00%">
                  <c:v>2.5298602847193714E-3</c:v>
                </c:pt>
                <c:pt idx="7" formatCode="0.00%">
                  <c:v>-4.4514963198035096E-4</c:v>
                </c:pt>
                <c:pt idx="8" formatCode="0.00%">
                  <c:v>1.3178192075454103E-3</c:v>
                </c:pt>
                <c:pt idx="9" formatCode="0.00%">
                  <c:v>-2.2962669134823201E-3</c:v>
                </c:pt>
                <c:pt idx="10" formatCode="0.00%">
                  <c:v>1.0621887258142071E-3</c:v>
                </c:pt>
                <c:pt idx="11" formatCode="0.00%">
                  <c:v>-1.6307461765614495E-3</c:v>
                </c:pt>
                <c:pt idx="12" formatCode="0.00%">
                  <c:v>4.9230904843757207E-3</c:v>
                </c:pt>
                <c:pt idx="13" formatCode="0.00%">
                  <c:v>1.2988672925205958E-2</c:v>
                </c:pt>
                <c:pt idx="14" formatCode="0.00%">
                  <c:v>1.22438185905063E-2</c:v>
                </c:pt>
                <c:pt idx="15" formatCode="0.00%">
                  <c:v>1.136674159284233E-2</c:v>
                </c:pt>
                <c:pt idx="16" formatCode="0.00%">
                  <c:v>5.2889065185772839E-3</c:v>
                </c:pt>
                <c:pt idx="17" formatCode="0.00%">
                  <c:v>4.394199832517872E-3</c:v>
                </c:pt>
                <c:pt idx="18" formatCode="0.00%">
                  <c:v>4.6939045352373792E-3</c:v>
                </c:pt>
                <c:pt idx="19" formatCode="0.00%">
                  <c:v>5.2668694080831319E-3</c:v>
                </c:pt>
                <c:pt idx="20" formatCode="0.00%">
                  <c:v>1.256996782581867E-2</c:v>
                </c:pt>
                <c:pt idx="21" formatCode="0.00%">
                  <c:v>1.0427960685794813E-2</c:v>
                </c:pt>
                <c:pt idx="22" formatCode="0.00%">
                  <c:v>1.0657146634933156E-2</c:v>
                </c:pt>
                <c:pt idx="23" formatCode="0.00%">
                  <c:v>1.135792674864471E-2</c:v>
                </c:pt>
                <c:pt idx="24" formatCode="0.00%">
                  <c:v>1.7175723919079643E-2</c:v>
                </c:pt>
                <c:pt idx="25" formatCode="0.00%">
                  <c:v>2.0803032306403905E-2</c:v>
                </c:pt>
                <c:pt idx="26" formatCode="0.00%">
                  <c:v>2.6158050156463445E-2</c:v>
                </c:pt>
                <c:pt idx="27" formatCode="0.00%">
                  <c:v>3.0270174974657251E-2</c:v>
                </c:pt>
                <c:pt idx="28" formatCode="0.00%">
                  <c:v>3.5413636563973692E-2</c:v>
                </c:pt>
                <c:pt idx="29" formatCode="0.00%">
                  <c:v>3.451892987791428E-2</c:v>
                </c:pt>
                <c:pt idx="30" formatCode="0.00%">
                  <c:v>3.6255454184847179E-2</c:v>
                </c:pt>
                <c:pt idx="31" formatCode="0.00%">
                  <c:v>4.2522808409361373E-2</c:v>
                </c:pt>
                <c:pt idx="32" formatCode="0.00%">
                  <c:v>4.1394508352064908E-2</c:v>
                </c:pt>
                <c:pt idx="33" formatCode="0.00%">
                  <c:v>4.1830843139847439E-2</c:v>
                </c:pt>
                <c:pt idx="34" formatCode="0.00%">
                  <c:v>4.3386663140729011E-2</c:v>
                </c:pt>
                <c:pt idx="35" formatCode="0.00%">
                  <c:v>4.4448851866543217E-2</c:v>
                </c:pt>
                <c:pt idx="36" formatCode="0.00%">
                  <c:v>4.1755916964167562E-2</c:v>
                </c:pt>
                <c:pt idx="37" formatCode="0.00%">
                  <c:v>5.6000705187535783E-2</c:v>
                </c:pt>
                <c:pt idx="38" formatCode="0.00%">
                  <c:v>4.9812684560800381E-2</c:v>
                </c:pt>
                <c:pt idx="39" formatCode="0.00%">
                  <c:v>5.0341575212658023E-2</c:v>
                </c:pt>
                <c:pt idx="40" formatCode="0.00%">
                  <c:v>4.6899378553484E-2</c:v>
                </c:pt>
                <c:pt idx="41" formatCode="0.00%">
                  <c:v>4.38494424611044E-2</c:v>
                </c:pt>
                <c:pt idx="42" formatCode="0.00%">
                  <c:v>4.1465027105645876E-2</c:v>
                </c:pt>
                <c:pt idx="43" formatCode="0.00%">
                  <c:v>4.2298029882321737E-2</c:v>
                </c:pt>
                <c:pt idx="44" formatCode="0.00%">
                  <c:v>4.5704967164705283E-2</c:v>
                </c:pt>
                <c:pt idx="45" formatCode="0.00%">
                  <c:v>4.6088412887302088E-2</c:v>
                </c:pt>
                <c:pt idx="46" formatCode="0.00%">
                  <c:v>4.2553660364052941E-2</c:v>
                </c:pt>
                <c:pt idx="47" formatCode="0.00%">
                  <c:v>5.1284763541804453E-2</c:v>
                </c:pt>
                <c:pt idx="48" formatCode="0.00%">
                  <c:v>4.9574683767464413E-2</c:v>
                </c:pt>
                <c:pt idx="49" formatCode="0.00%">
                  <c:v>4.819516065053546E-2</c:v>
                </c:pt>
                <c:pt idx="50" formatCode="0.00%">
                  <c:v>4.6088412887302088E-2</c:v>
                </c:pt>
                <c:pt idx="51" formatCode="0.00%">
                  <c:v>3.3108554806293752E-2</c:v>
                </c:pt>
                <c:pt idx="52" formatCode="0.00%">
                  <c:v>3.5061042796068455E-2</c:v>
                </c:pt>
                <c:pt idx="53" formatCode="0.00%">
                  <c:v>3.3963594693463765E-2</c:v>
                </c:pt>
                <c:pt idx="54" formatCode="0.00%">
                  <c:v>3.3090925117898511E-2</c:v>
                </c:pt>
                <c:pt idx="55" formatCode="0.00%">
                  <c:v>3.2037551236281922E-2</c:v>
                </c:pt>
                <c:pt idx="56" formatCode="0.00%">
                  <c:v>3.9521353960068784E-2</c:v>
                </c:pt>
                <c:pt idx="57" formatCode="0.00%">
                  <c:v>4.0649654017365248E-2</c:v>
                </c:pt>
                <c:pt idx="58" formatCode="0.00%">
                  <c:v>4.3703997531843557E-2</c:v>
                </c:pt>
                <c:pt idx="59" formatCode="0.00%">
                  <c:v>4.1350434131076606E-2</c:v>
                </c:pt>
                <c:pt idx="60" formatCode="0.00%">
                  <c:v>3.9640354356736768E-2</c:v>
                </c:pt>
                <c:pt idx="61" formatCode="0.00%">
                  <c:v>4.0222134073780141E-2</c:v>
                </c:pt>
                <c:pt idx="62" formatCode="0.00%">
                  <c:v>3.704438274053494E-2</c:v>
                </c:pt>
                <c:pt idx="63" formatCode="0.00%">
                  <c:v>3.9045352373396659E-2</c:v>
                </c:pt>
                <c:pt idx="64" formatCode="0.00%">
                  <c:v>3.8185905064127931E-2</c:v>
                </c:pt>
              </c:numCache>
            </c:numRef>
          </c:val>
          <c:smooth val="0"/>
          <c:extLst>
            <c:ext xmlns:c16="http://schemas.microsoft.com/office/drawing/2014/chart" uri="{C3380CC4-5D6E-409C-BE32-E72D297353CC}">
              <c16:uniqueId val="{00000001-861E-4435-9B54-79B27DE24988}"/>
            </c:ext>
          </c:extLst>
        </c:ser>
        <c:ser>
          <c:idx val="8"/>
          <c:order val="2"/>
          <c:tx>
            <c:v>DJIA</c:v>
          </c:tx>
          <c:spPr>
            <a:ln w="28575" cap="rnd">
              <a:solidFill>
                <a:srgbClr val="0070C0"/>
              </a:solidFill>
              <a:round/>
            </a:ln>
            <a:effectLst/>
          </c:spPr>
          <c:marker>
            <c:symbol val="none"/>
          </c:marker>
          <c:cat>
            <c:strRef>
              <c:f>Sheet1!$A$1:$A$65</c:f>
              <c:strCache>
                <c:ptCount val="65"/>
                <c:pt idx="0">
                  <c:v>Date</c:v>
                </c:pt>
                <c:pt idx="2">
                  <c:v>9-Jan-17</c:v>
                </c:pt>
                <c:pt idx="3">
                  <c:v>10-Jan-17</c:v>
                </c:pt>
                <c:pt idx="4">
                  <c:v>11-Jan-17</c:v>
                </c:pt>
                <c:pt idx="5">
                  <c:v>12-Jan-17</c:v>
                </c:pt>
                <c:pt idx="6">
                  <c:v>13-Jan-17</c:v>
                </c:pt>
                <c:pt idx="7">
                  <c:v>17-Jan-17</c:v>
                </c:pt>
                <c:pt idx="8">
                  <c:v>18-Jan-17</c:v>
                </c:pt>
                <c:pt idx="9">
                  <c:v>19-Jan-17</c:v>
                </c:pt>
                <c:pt idx="10">
                  <c:v>20-Jan-17</c:v>
                </c:pt>
                <c:pt idx="11">
                  <c:v>23-Jan-17</c:v>
                </c:pt>
                <c:pt idx="12">
                  <c:v>24-Jan-17</c:v>
                </c:pt>
                <c:pt idx="13">
                  <c:v>25-Jan-17</c:v>
                </c:pt>
                <c:pt idx="14">
                  <c:v>26-Jan-17</c:v>
                </c:pt>
                <c:pt idx="15">
                  <c:v>27-Jan-17</c:v>
                </c:pt>
                <c:pt idx="16">
                  <c:v>30-Jan-17</c:v>
                </c:pt>
                <c:pt idx="17">
                  <c:v>31-Jan-17</c:v>
                </c:pt>
                <c:pt idx="18">
                  <c:v>1-Feb-17</c:v>
                </c:pt>
                <c:pt idx="19">
                  <c:v>2-Feb-17</c:v>
                </c:pt>
                <c:pt idx="20">
                  <c:v>3-Feb-17</c:v>
                </c:pt>
                <c:pt idx="21">
                  <c:v>6-Feb-17</c:v>
                </c:pt>
                <c:pt idx="22">
                  <c:v>7-Feb-17</c:v>
                </c:pt>
                <c:pt idx="23">
                  <c:v>8-Feb-17</c:v>
                </c:pt>
                <c:pt idx="24">
                  <c:v>9-Feb-17</c:v>
                </c:pt>
                <c:pt idx="25">
                  <c:v>10-Feb-17</c:v>
                </c:pt>
                <c:pt idx="26">
                  <c:v>13-Feb-17</c:v>
                </c:pt>
                <c:pt idx="27">
                  <c:v>14-Feb-17</c:v>
                </c:pt>
                <c:pt idx="28">
                  <c:v>15-Feb-17</c:v>
                </c:pt>
                <c:pt idx="29">
                  <c:v>16-Feb-17</c:v>
                </c:pt>
                <c:pt idx="30">
                  <c:v>17-Feb-17</c:v>
                </c:pt>
                <c:pt idx="31">
                  <c:v>21-Feb-17</c:v>
                </c:pt>
                <c:pt idx="32">
                  <c:v>22-Feb-17</c:v>
                </c:pt>
                <c:pt idx="33">
                  <c:v>23-Feb-17</c:v>
                </c:pt>
                <c:pt idx="34">
                  <c:v>24-Feb-17</c:v>
                </c:pt>
                <c:pt idx="35">
                  <c:v>27-Feb-17</c:v>
                </c:pt>
                <c:pt idx="36">
                  <c:v>28-Feb-17</c:v>
                </c:pt>
                <c:pt idx="37">
                  <c:v>1-Mar-17</c:v>
                </c:pt>
                <c:pt idx="38">
                  <c:v>2-Mar-17</c:v>
                </c:pt>
                <c:pt idx="39">
                  <c:v>3-Mar-17</c:v>
                </c:pt>
                <c:pt idx="40">
                  <c:v>6-Mar-17</c:v>
                </c:pt>
                <c:pt idx="41">
                  <c:v>7-Mar-17</c:v>
                </c:pt>
                <c:pt idx="42">
                  <c:v>8-Mar-17</c:v>
                </c:pt>
                <c:pt idx="43">
                  <c:v>9-Mar-17</c:v>
                </c:pt>
                <c:pt idx="44">
                  <c:v>10-Mar-17</c:v>
                </c:pt>
                <c:pt idx="45">
                  <c:v>13-Mar-17</c:v>
                </c:pt>
                <c:pt idx="46">
                  <c:v>14-Mar-17</c:v>
                </c:pt>
                <c:pt idx="47">
                  <c:v>15-Mar-17</c:v>
                </c:pt>
                <c:pt idx="48">
                  <c:v>16-Mar-17</c:v>
                </c:pt>
                <c:pt idx="49">
                  <c:v>17-Mar-17</c:v>
                </c:pt>
                <c:pt idx="50">
                  <c:v>20-Mar-17</c:v>
                </c:pt>
                <c:pt idx="51">
                  <c:v>21-Mar-17</c:v>
                </c:pt>
                <c:pt idx="52">
                  <c:v>22-Mar-17</c:v>
                </c:pt>
                <c:pt idx="53">
                  <c:v>23-Mar-17</c:v>
                </c:pt>
                <c:pt idx="54">
                  <c:v>24-Mar-17</c:v>
                </c:pt>
                <c:pt idx="55">
                  <c:v>27-Mar-17</c:v>
                </c:pt>
                <c:pt idx="56">
                  <c:v>28-Mar-17</c:v>
                </c:pt>
                <c:pt idx="57">
                  <c:v>29-Mar-17</c:v>
                </c:pt>
                <c:pt idx="58">
                  <c:v>30-Mar-17</c:v>
                </c:pt>
                <c:pt idx="59">
                  <c:v>31-Mar-17</c:v>
                </c:pt>
                <c:pt idx="60">
                  <c:v>3-Apr-17</c:v>
                </c:pt>
                <c:pt idx="61">
                  <c:v>4-Apr-17</c:v>
                </c:pt>
                <c:pt idx="62">
                  <c:v>5-Apr-17</c:v>
                </c:pt>
                <c:pt idx="63">
                  <c:v>6-Apr-17</c:v>
                </c:pt>
                <c:pt idx="64">
                  <c:v>7-Apr-17</c:v>
                </c:pt>
              </c:strCache>
            </c:strRef>
          </c:cat>
          <c:val>
            <c:numRef>
              <c:f>Sheet1!$J$1:$J$65</c:f>
              <c:numCache>
                <c:formatCode>0.00</c:formatCode>
                <c:ptCount val="65"/>
                <c:pt idx="1">
                  <c:v>0</c:v>
                </c:pt>
                <c:pt idx="2" formatCode="0.00%">
                  <c:v>0</c:v>
                </c:pt>
                <c:pt idx="3" formatCode="0.00%">
                  <c:v>-1.6015181486954129E-3</c:v>
                </c:pt>
                <c:pt idx="4" formatCode="0.00%">
                  <c:v>3.3639423594258176E-3</c:v>
                </c:pt>
                <c:pt idx="5" formatCode="0.00%">
                  <c:v>1.8202498267740552E-4</c:v>
                </c:pt>
                <c:pt idx="6" formatCode="0.00%">
                  <c:v>-8.2967188237035504E-5</c:v>
                </c:pt>
                <c:pt idx="7" formatCode="0.00%">
                  <c:v>-3.0476613812377789E-3</c:v>
                </c:pt>
                <c:pt idx="8" formatCode="0.00%">
                  <c:v>-4.1564047149498752E-3</c:v>
                </c:pt>
                <c:pt idx="9" formatCode="0.00%">
                  <c:v>-7.7928817169481126E-3</c:v>
                </c:pt>
                <c:pt idx="10" formatCode="0.00%">
                  <c:v>-3.0235254719325026E-3</c:v>
                </c:pt>
                <c:pt idx="11" formatCode="0.00%">
                  <c:v>-4.4012836281100108E-3</c:v>
                </c:pt>
                <c:pt idx="12" formatCode="0.00%">
                  <c:v>1.2736720472982417E-3</c:v>
                </c:pt>
                <c:pt idx="13" formatCode="0.00%">
                  <c:v>9.107785942642891E-3</c:v>
                </c:pt>
                <c:pt idx="14" formatCode="0.00%">
                  <c:v>1.0736959820750588E-2</c:v>
                </c:pt>
                <c:pt idx="15" formatCode="0.00%">
                  <c:v>1.0378441001278087E-2</c:v>
                </c:pt>
                <c:pt idx="16" formatCode="0.00%">
                  <c:v>4.2112133423306639E-3</c:v>
                </c:pt>
                <c:pt idx="17" formatCode="0.00%">
                  <c:v>-1.1710944327508637E-3</c:v>
                </c:pt>
                <c:pt idx="18" formatCode="0.00%">
                  <c:v>1.7900799401417741E-4</c:v>
                </c:pt>
                <c:pt idx="19" formatCode="0.00%">
                  <c:v>-1.2419936663357183E-4</c:v>
                </c:pt>
                <c:pt idx="20" formatCode="0.00%">
                  <c:v>9.2561212185817386E-3</c:v>
                </c:pt>
                <c:pt idx="21" formatCode="0.00%">
                  <c:v>8.2987301494715348E-3</c:v>
                </c:pt>
                <c:pt idx="22" formatCode="0.00%">
                  <c:v>1.0202952827370918E-2</c:v>
                </c:pt>
                <c:pt idx="23" formatCode="0.00%">
                  <c:v>8.3952737866928237E-3</c:v>
                </c:pt>
                <c:pt idx="24" formatCode="0.00%">
                  <c:v>1.4331701812908508E-2</c:v>
                </c:pt>
                <c:pt idx="25" formatCode="0.00%">
                  <c:v>1.9207658324022468E-2</c:v>
                </c:pt>
                <c:pt idx="26" formatCode="0.00%">
                  <c:v>2.6387588510904846E-2</c:v>
                </c:pt>
                <c:pt idx="27" formatCode="0.00%">
                  <c:v>3.1026208580516832E-2</c:v>
                </c:pt>
                <c:pt idx="28" formatCode="0.00%">
                  <c:v>3.6429132444796626E-2</c:v>
                </c:pt>
                <c:pt idx="29" formatCode="0.00%">
                  <c:v>3.6826872116890175E-2</c:v>
                </c:pt>
                <c:pt idx="30" formatCode="0.00%">
                  <c:v>3.7042083974862361E-2</c:v>
                </c:pt>
                <c:pt idx="31" formatCode="0.00%">
                  <c:v>4.302326399958159E-2</c:v>
                </c:pt>
                <c:pt idx="32" formatCode="0.00%">
                  <c:v>4.4662494506566348E-2</c:v>
                </c:pt>
                <c:pt idx="33" formatCode="0.00%">
                  <c:v>4.6408325279649637E-2</c:v>
                </c:pt>
                <c:pt idx="34" formatCode="0.00%">
                  <c:v>4.6983564451425847E-2</c:v>
                </c:pt>
                <c:pt idx="35" formatCode="0.00%">
                  <c:v>4.777200415539893E-2</c:v>
                </c:pt>
                <c:pt idx="36" formatCode="0.00%">
                  <c:v>4.6504868916870924E-2</c:v>
                </c:pt>
                <c:pt idx="37" formatCode="0.00%">
                  <c:v>6.1756249440599931E-2</c:v>
                </c:pt>
                <c:pt idx="38" formatCode="0.00%">
                  <c:v>5.6095373045619887E-2</c:v>
                </c:pt>
                <c:pt idx="39" formatCode="0.00%">
                  <c:v>5.6233148861237529E-2</c:v>
                </c:pt>
                <c:pt idx="40" formatCode="0.00%">
                  <c:v>5.3650103734126819E-2</c:v>
                </c:pt>
                <c:pt idx="41" formatCode="0.00%">
                  <c:v>5.2162728323187739E-2</c:v>
                </c:pt>
                <c:pt idx="42" formatCode="0.00%">
                  <c:v>4.869168286621961E-2</c:v>
                </c:pt>
                <c:pt idx="43" formatCode="0.00%">
                  <c:v>4.8815379401409217E-2</c:v>
                </c:pt>
                <c:pt idx="44" formatCode="0.00%">
                  <c:v>5.1067561438459891E-2</c:v>
                </c:pt>
                <c:pt idx="45" formatCode="0.00%">
                  <c:v>4.9986473834160078E-2</c:v>
                </c:pt>
                <c:pt idx="46" formatCode="0.00%">
                  <c:v>4.7768484335291926E-2</c:v>
                </c:pt>
                <c:pt idx="47" formatCode="0.00%">
                  <c:v>5.3436903201929939E-2</c:v>
                </c:pt>
                <c:pt idx="48" formatCode="0.00%">
                  <c:v>5.2655000306727089E-2</c:v>
                </c:pt>
                <c:pt idx="49" formatCode="0.00%">
                  <c:v>5.1652857239113344E-2</c:v>
                </c:pt>
                <c:pt idx="50" formatCode="0.00%">
                  <c:v>5.1212376894291735E-2</c:v>
                </c:pt>
                <c:pt idx="51" formatCode="0.00%">
                  <c:v>3.9252531002072537E-2</c:v>
                </c:pt>
                <c:pt idx="52" formatCode="0.00%">
                  <c:v>3.8915131103242268E-2</c:v>
                </c:pt>
                <c:pt idx="53" formatCode="0.00%">
                  <c:v>3.8677794661740296E-2</c:v>
                </c:pt>
                <c:pt idx="54" formatCode="0.00%">
                  <c:v>3.5667845638792044E-2</c:v>
                </c:pt>
                <c:pt idx="55" formatCode="0.00%">
                  <c:v>3.3367894614574595E-2</c:v>
                </c:pt>
                <c:pt idx="56" formatCode="0.00%">
                  <c:v>4.0936513507561022E-2</c:v>
                </c:pt>
                <c:pt idx="57" formatCode="0.00%">
                  <c:v>3.8815570477357939E-2</c:v>
                </c:pt>
                <c:pt idx="58" formatCode="0.00%">
                  <c:v>4.2293655574540262E-2</c:v>
                </c:pt>
                <c:pt idx="59" formatCode="0.00%">
                  <c:v>3.9011674740463555E-2</c:v>
                </c:pt>
                <c:pt idx="60" formatCode="0.00%">
                  <c:v>3.8357491032001104E-2</c:v>
                </c:pt>
                <c:pt idx="61" formatCode="0.00%">
                  <c:v>4.0320042157388283E-2</c:v>
                </c:pt>
                <c:pt idx="62" formatCode="0.00%">
                  <c:v>3.8253907754565983E-2</c:v>
                </c:pt>
                <c:pt idx="63" formatCode="0.00%">
                  <c:v>3.8998098291479301E-2</c:v>
                </c:pt>
                <c:pt idx="64" formatCode="0.00%">
                  <c:v>3.8653658752434837E-2</c:v>
                </c:pt>
              </c:numCache>
            </c:numRef>
          </c:val>
          <c:smooth val="0"/>
          <c:extLst>
            <c:ext xmlns:c16="http://schemas.microsoft.com/office/drawing/2014/chart" uri="{C3380CC4-5D6E-409C-BE32-E72D297353CC}">
              <c16:uniqueId val="{00000002-861E-4435-9B54-79B27DE24988}"/>
            </c:ext>
          </c:extLst>
        </c:ser>
        <c:dLbls>
          <c:showLegendKey val="0"/>
          <c:showVal val="0"/>
          <c:showCatName val="0"/>
          <c:showSerName val="0"/>
          <c:showPercent val="0"/>
          <c:showBubbleSize val="0"/>
        </c:dLbls>
        <c:smooth val="0"/>
        <c:axId val="642595520"/>
        <c:axId val="642594536"/>
      </c:lineChart>
      <c:catAx>
        <c:axId val="6425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594536"/>
        <c:crosses val="autoZero"/>
        <c:auto val="1"/>
        <c:lblAlgn val="ctr"/>
        <c:lblOffset val="100"/>
        <c:noMultiLvlLbl val="0"/>
      </c:catAx>
      <c:valAx>
        <c:axId val="6425945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595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US" dirty="0"/>
              <a:t>Table #7 - EMCOR Stock Prices vs. AECOM, FLUOR, Jacobs (%)</a:t>
            </a:r>
          </a:p>
        </c:rich>
      </c:tx>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EMCOR</c:v>
          </c:tx>
          <c:spPr>
            <a:ln w="28575" cap="rnd">
              <a:solidFill>
                <a:schemeClr val="accent1"/>
              </a:solidFill>
              <a:round/>
            </a:ln>
            <a:effectLst/>
          </c:spPr>
          <c:marker>
            <c:symbol val="none"/>
          </c:marker>
          <c:cat>
            <c:numRef>
              <c:f>Sheet2!$A$3:$A$65</c:f>
              <c:numCache>
                <c:formatCode>d\-mmm\-yy</c:formatCode>
                <c:ptCount val="63"/>
                <c:pt idx="0">
                  <c:v>42744</c:v>
                </c:pt>
                <c:pt idx="1">
                  <c:v>42745</c:v>
                </c:pt>
                <c:pt idx="2">
                  <c:v>42746</c:v>
                </c:pt>
                <c:pt idx="3">
                  <c:v>42747</c:v>
                </c:pt>
                <c:pt idx="4">
                  <c:v>42748</c:v>
                </c:pt>
                <c:pt idx="5">
                  <c:v>42752</c:v>
                </c:pt>
                <c:pt idx="6">
                  <c:v>42753</c:v>
                </c:pt>
                <c:pt idx="7">
                  <c:v>42754</c:v>
                </c:pt>
                <c:pt idx="8">
                  <c:v>42755</c:v>
                </c:pt>
                <c:pt idx="9">
                  <c:v>42758</c:v>
                </c:pt>
                <c:pt idx="10">
                  <c:v>42759</c:v>
                </c:pt>
                <c:pt idx="11">
                  <c:v>42760</c:v>
                </c:pt>
                <c:pt idx="12">
                  <c:v>42761</c:v>
                </c:pt>
                <c:pt idx="13">
                  <c:v>42762</c:v>
                </c:pt>
                <c:pt idx="14">
                  <c:v>42765</c:v>
                </c:pt>
                <c:pt idx="15">
                  <c:v>42766</c:v>
                </c:pt>
                <c:pt idx="16">
                  <c:v>42767</c:v>
                </c:pt>
                <c:pt idx="17">
                  <c:v>42768</c:v>
                </c:pt>
                <c:pt idx="18">
                  <c:v>42769</c:v>
                </c:pt>
                <c:pt idx="19">
                  <c:v>42772</c:v>
                </c:pt>
                <c:pt idx="20">
                  <c:v>42773</c:v>
                </c:pt>
                <c:pt idx="21">
                  <c:v>42774</c:v>
                </c:pt>
                <c:pt idx="22">
                  <c:v>42775</c:v>
                </c:pt>
                <c:pt idx="23">
                  <c:v>42776</c:v>
                </c:pt>
                <c:pt idx="24">
                  <c:v>42779</c:v>
                </c:pt>
                <c:pt idx="25">
                  <c:v>42780</c:v>
                </c:pt>
                <c:pt idx="26">
                  <c:v>42781</c:v>
                </c:pt>
                <c:pt idx="27">
                  <c:v>42782</c:v>
                </c:pt>
                <c:pt idx="28">
                  <c:v>42783</c:v>
                </c:pt>
                <c:pt idx="29">
                  <c:v>42787</c:v>
                </c:pt>
                <c:pt idx="30">
                  <c:v>42788</c:v>
                </c:pt>
                <c:pt idx="31">
                  <c:v>42789</c:v>
                </c:pt>
                <c:pt idx="32">
                  <c:v>42790</c:v>
                </c:pt>
                <c:pt idx="33">
                  <c:v>42793</c:v>
                </c:pt>
                <c:pt idx="34">
                  <c:v>42794</c:v>
                </c:pt>
                <c:pt idx="35">
                  <c:v>42795</c:v>
                </c:pt>
                <c:pt idx="36">
                  <c:v>42796</c:v>
                </c:pt>
                <c:pt idx="37">
                  <c:v>42797</c:v>
                </c:pt>
                <c:pt idx="38">
                  <c:v>42800</c:v>
                </c:pt>
                <c:pt idx="39">
                  <c:v>42801</c:v>
                </c:pt>
                <c:pt idx="40">
                  <c:v>42802</c:v>
                </c:pt>
                <c:pt idx="41">
                  <c:v>42803</c:v>
                </c:pt>
                <c:pt idx="42">
                  <c:v>42804</c:v>
                </c:pt>
                <c:pt idx="43">
                  <c:v>42807</c:v>
                </c:pt>
                <c:pt idx="44">
                  <c:v>42808</c:v>
                </c:pt>
                <c:pt idx="45">
                  <c:v>42809</c:v>
                </c:pt>
                <c:pt idx="46">
                  <c:v>42810</c:v>
                </c:pt>
                <c:pt idx="47">
                  <c:v>42811</c:v>
                </c:pt>
                <c:pt idx="48">
                  <c:v>42814</c:v>
                </c:pt>
                <c:pt idx="49">
                  <c:v>42815</c:v>
                </c:pt>
                <c:pt idx="50">
                  <c:v>42816</c:v>
                </c:pt>
                <c:pt idx="51">
                  <c:v>42817</c:v>
                </c:pt>
                <c:pt idx="52">
                  <c:v>42818</c:v>
                </c:pt>
                <c:pt idx="53">
                  <c:v>42821</c:v>
                </c:pt>
                <c:pt idx="54">
                  <c:v>42822</c:v>
                </c:pt>
                <c:pt idx="55">
                  <c:v>42823</c:v>
                </c:pt>
                <c:pt idx="56">
                  <c:v>42824</c:v>
                </c:pt>
                <c:pt idx="57">
                  <c:v>42825</c:v>
                </c:pt>
                <c:pt idx="58">
                  <c:v>42828</c:v>
                </c:pt>
                <c:pt idx="59">
                  <c:v>42829</c:v>
                </c:pt>
                <c:pt idx="60">
                  <c:v>42830</c:v>
                </c:pt>
                <c:pt idx="61">
                  <c:v>42831</c:v>
                </c:pt>
                <c:pt idx="62">
                  <c:v>42832</c:v>
                </c:pt>
              </c:numCache>
            </c:numRef>
          </c:cat>
          <c:val>
            <c:numRef>
              <c:f>Sheet2!$D$3:$D$65</c:f>
              <c:numCache>
                <c:formatCode>0.00%</c:formatCode>
                <c:ptCount val="63"/>
                <c:pt idx="0">
                  <c:v>0</c:v>
                </c:pt>
                <c:pt idx="1">
                  <c:v>1.0093513433278797E-2</c:v>
                </c:pt>
                <c:pt idx="2">
                  <c:v>9.3513433278906849E-3</c:v>
                </c:pt>
                <c:pt idx="3">
                  <c:v>1.2171589728365639E-2</c:v>
                </c:pt>
                <c:pt idx="4">
                  <c:v>2.3601009351343166E-2</c:v>
                </c:pt>
                <c:pt idx="5">
                  <c:v>-4.0077185690961881E-3</c:v>
                </c:pt>
                <c:pt idx="6">
                  <c:v>8.9060412646581961E-4</c:v>
                </c:pt>
                <c:pt idx="7">
                  <c:v>5.195190737717E-3</c:v>
                </c:pt>
                <c:pt idx="8">
                  <c:v>1.1429419622977527E-2</c:v>
                </c:pt>
                <c:pt idx="9">
                  <c:v>7.4217010538811274E-4</c:v>
                </c:pt>
                <c:pt idx="10">
                  <c:v>3.3249220721389264E-2</c:v>
                </c:pt>
                <c:pt idx="11">
                  <c:v>5.2100341398248338E-2</c:v>
                </c:pt>
                <c:pt idx="12">
                  <c:v>4.9725397061006295E-2</c:v>
                </c:pt>
                <c:pt idx="13">
                  <c:v>5.1951907377170842E-2</c:v>
                </c:pt>
                <c:pt idx="14">
                  <c:v>4.2452130028202452E-2</c:v>
                </c:pt>
                <c:pt idx="15">
                  <c:v>3.4436692890010286E-2</c:v>
                </c:pt>
                <c:pt idx="16">
                  <c:v>3.4733560932165487E-2</c:v>
                </c:pt>
                <c:pt idx="17">
                  <c:v>2.0483894908713007E-2</c:v>
                </c:pt>
                <c:pt idx="18">
                  <c:v>4.1709959922814337E-2</c:v>
                </c:pt>
                <c:pt idx="19">
                  <c:v>2.7905595962594558E-2</c:v>
                </c:pt>
                <c:pt idx="20">
                  <c:v>2.2858839245955054E-2</c:v>
                </c:pt>
                <c:pt idx="21">
                  <c:v>4.156152590173684E-3</c:v>
                </c:pt>
                <c:pt idx="22">
                  <c:v>2.0187026866557805E-2</c:v>
                </c:pt>
                <c:pt idx="23">
                  <c:v>2.6569689772895828E-2</c:v>
                </c:pt>
                <c:pt idx="24">
                  <c:v>2.7311859878283939E-2</c:v>
                </c:pt>
                <c:pt idx="25">
                  <c:v>3.7553807332640653E-2</c:v>
                </c:pt>
                <c:pt idx="26">
                  <c:v>4.126465785958143E-2</c:v>
                </c:pt>
                <c:pt idx="27">
                  <c:v>4.2600564049279949E-2</c:v>
                </c:pt>
                <c:pt idx="28">
                  <c:v>3.1319578447380127E-2</c:v>
                </c:pt>
                <c:pt idx="29">
                  <c:v>2.5975953688585421E-2</c:v>
                </c:pt>
                <c:pt idx="30">
                  <c:v>1.6624610360694528E-2</c:v>
                </c:pt>
                <c:pt idx="31">
                  <c:v>-8.5201128098560217E-2</c:v>
                </c:pt>
                <c:pt idx="32">
                  <c:v>-8.059967344515373E-2</c:v>
                </c:pt>
                <c:pt idx="33">
                  <c:v>-5.076443520854982E-2</c:v>
                </c:pt>
                <c:pt idx="34">
                  <c:v>-8.7427638414724756E-2</c:v>
                </c:pt>
                <c:pt idx="35">
                  <c:v>-5.4920587798723504E-2</c:v>
                </c:pt>
                <c:pt idx="36">
                  <c:v>-5.1951907377170953E-2</c:v>
                </c:pt>
                <c:pt idx="37">
                  <c:v>-5.3584681609024881E-2</c:v>
                </c:pt>
                <c:pt idx="38">
                  <c:v>-6.026421255751821E-2</c:v>
                </c:pt>
                <c:pt idx="39">
                  <c:v>-5.8631438325664281E-2</c:v>
                </c:pt>
                <c:pt idx="40">
                  <c:v>-5.9967344515363008E-2</c:v>
                </c:pt>
                <c:pt idx="41">
                  <c:v>-7.570135074959182E-2</c:v>
                </c:pt>
                <c:pt idx="42">
                  <c:v>-5.5959625946266925E-2</c:v>
                </c:pt>
                <c:pt idx="43">
                  <c:v>-6.3826629063381379E-2</c:v>
                </c:pt>
                <c:pt idx="44">
                  <c:v>-7.6888822918212946E-2</c:v>
                </c:pt>
                <c:pt idx="45">
                  <c:v>-5.1209737271782733E-2</c:v>
                </c:pt>
                <c:pt idx="46">
                  <c:v>-4.7647320765919661E-2</c:v>
                </c:pt>
                <c:pt idx="47">
                  <c:v>-5.6108059967344526E-2</c:v>
                </c:pt>
                <c:pt idx="48">
                  <c:v>-7.4217010538815603E-2</c:v>
                </c:pt>
                <c:pt idx="49">
                  <c:v>-0.10167730443817724</c:v>
                </c:pt>
                <c:pt idx="50">
                  <c:v>-9.5739943595072027E-2</c:v>
                </c:pt>
                <c:pt idx="51">
                  <c:v>-9.2029093068131257E-2</c:v>
                </c:pt>
                <c:pt idx="52">
                  <c:v>-9.2325961110286556E-2</c:v>
                </c:pt>
                <c:pt idx="53">
                  <c:v>-8.92088466676563E-2</c:v>
                </c:pt>
                <c:pt idx="54">
                  <c:v>-8.4904260056405015E-2</c:v>
                </c:pt>
                <c:pt idx="55">
                  <c:v>-8.0302805402998417E-2</c:v>
                </c:pt>
                <c:pt idx="56">
                  <c:v>-6.3975063084458994E-2</c:v>
                </c:pt>
                <c:pt idx="57">
                  <c:v>-6.5607837316312922E-2</c:v>
                </c:pt>
                <c:pt idx="58">
                  <c:v>-6.9912423927564304E-2</c:v>
                </c:pt>
                <c:pt idx="59">
                  <c:v>-7.6591954876057647E-2</c:v>
                </c:pt>
                <c:pt idx="60">
                  <c:v>-7.9857503339765504E-2</c:v>
                </c:pt>
                <c:pt idx="61">
                  <c:v>-7.2287368264806362E-2</c:v>
                </c:pt>
                <c:pt idx="62">
                  <c:v>-6.6646875463856337E-2</c:v>
                </c:pt>
              </c:numCache>
            </c:numRef>
          </c:val>
          <c:smooth val="0"/>
          <c:extLst>
            <c:ext xmlns:c16="http://schemas.microsoft.com/office/drawing/2014/chart" uri="{C3380CC4-5D6E-409C-BE32-E72D297353CC}">
              <c16:uniqueId val="{00000000-5A96-44F9-8912-0AD376FE4D96}"/>
            </c:ext>
          </c:extLst>
        </c:ser>
        <c:ser>
          <c:idx val="1"/>
          <c:order val="1"/>
          <c:tx>
            <c:v>AECOM</c:v>
          </c:tx>
          <c:spPr>
            <a:ln w="28575" cap="rnd">
              <a:solidFill>
                <a:schemeClr val="accent2"/>
              </a:solidFill>
              <a:round/>
            </a:ln>
            <a:effectLst/>
          </c:spPr>
          <c:marker>
            <c:symbol val="none"/>
          </c:marker>
          <c:cat>
            <c:numRef>
              <c:f>Sheet2!$A$3:$A$65</c:f>
              <c:numCache>
                <c:formatCode>d\-mmm\-yy</c:formatCode>
                <c:ptCount val="63"/>
                <c:pt idx="0">
                  <c:v>42744</c:v>
                </c:pt>
                <c:pt idx="1">
                  <c:v>42745</c:v>
                </c:pt>
                <c:pt idx="2">
                  <c:v>42746</c:v>
                </c:pt>
                <c:pt idx="3">
                  <c:v>42747</c:v>
                </c:pt>
                <c:pt idx="4">
                  <c:v>42748</c:v>
                </c:pt>
                <c:pt idx="5">
                  <c:v>42752</c:v>
                </c:pt>
                <c:pt idx="6">
                  <c:v>42753</c:v>
                </c:pt>
                <c:pt idx="7">
                  <c:v>42754</c:v>
                </c:pt>
                <c:pt idx="8">
                  <c:v>42755</c:v>
                </c:pt>
                <c:pt idx="9">
                  <c:v>42758</c:v>
                </c:pt>
                <c:pt idx="10">
                  <c:v>42759</c:v>
                </c:pt>
                <c:pt idx="11">
                  <c:v>42760</c:v>
                </c:pt>
                <c:pt idx="12">
                  <c:v>42761</c:v>
                </c:pt>
                <c:pt idx="13">
                  <c:v>42762</c:v>
                </c:pt>
                <c:pt idx="14">
                  <c:v>42765</c:v>
                </c:pt>
                <c:pt idx="15">
                  <c:v>42766</c:v>
                </c:pt>
                <c:pt idx="16">
                  <c:v>42767</c:v>
                </c:pt>
                <c:pt idx="17">
                  <c:v>42768</c:v>
                </c:pt>
                <c:pt idx="18">
                  <c:v>42769</c:v>
                </c:pt>
                <c:pt idx="19">
                  <c:v>42772</c:v>
                </c:pt>
                <c:pt idx="20">
                  <c:v>42773</c:v>
                </c:pt>
                <c:pt idx="21">
                  <c:v>42774</c:v>
                </c:pt>
                <c:pt idx="22">
                  <c:v>42775</c:v>
                </c:pt>
                <c:pt idx="23">
                  <c:v>42776</c:v>
                </c:pt>
                <c:pt idx="24">
                  <c:v>42779</c:v>
                </c:pt>
                <c:pt idx="25">
                  <c:v>42780</c:v>
                </c:pt>
                <c:pt idx="26">
                  <c:v>42781</c:v>
                </c:pt>
                <c:pt idx="27">
                  <c:v>42782</c:v>
                </c:pt>
                <c:pt idx="28">
                  <c:v>42783</c:v>
                </c:pt>
                <c:pt idx="29">
                  <c:v>42787</c:v>
                </c:pt>
                <c:pt idx="30">
                  <c:v>42788</c:v>
                </c:pt>
                <c:pt idx="31">
                  <c:v>42789</c:v>
                </c:pt>
                <c:pt idx="32">
                  <c:v>42790</c:v>
                </c:pt>
                <c:pt idx="33">
                  <c:v>42793</c:v>
                </c:pt>
                <c:pt idx="34">
                  <c:v>42794</c:v>
                </c:pt>
                <c:pt idx="35">
                  <c:v>42795</c:v>
                </c:pt>
                <c:pt idx="36">
                  <c:v>42796</c:v>
                </c:pt>
                <c:pt idx="37">
                  <c:v>42797</c:v>
                </c:pt>
                <c:pt idx="38">
                  <c:v>42800</c:v>
                </c:pt>
                <c:pt idx="39">
                  <c:v>42801</c:v>
                </c:pt>
                <c:pt idx="40">
                  <c:v>42802</c:v>
                </c:pt>
                <c:pt idx="41">
                  <c:v>42803</c:v>
                </c:pt>
                <c:pt idx="42">
                  <c:v>42804</c:v>
                </c:pt>
                <c:pt idx="43">
                  <c:v>42807</c:v>
                </c:pt>
                <c:pt idx="44">
                  <c:v>42808</c:v>
                </c:pt>
                <c:pt idx="45">
                  <c:v>42809</c:v>
                </c:pt>
                <c:pt idx="46">
                  <c:v>42810</c:v>
                </c:pt>
                <c:pt idx="47">
                  <c:v>42811</c:v>
                </c:pt>
                <c:pt idx="48">
                  <c:v>42814</c:v>
                </c:pt>
                <c:pt idx="49">
                  <c:v>42815</c:v>
                </c:pt>
                <c:pt idx="50">
                  <c:v>42816</c:v>
                </c:pt>
                <c:pt idx="51">
                  <c:v>42817</c:v>
                </c:pt>
                <c:pt idx="52">
                  <c:v>42818</c:v>
                </c:pt>
                <c:pt idx="53">
                  <c:v>42821</c:v>
                </c:pt>
                <c:pt idx="54">
                  <c:v>42822</c:v>
                </c:pt>
                <c:pt idx="55">
                  <c:v>42823</c:v>
                </c:pt>
                <c:pt idx="56">
                  <c:v>42824</c:v>
                </c:pt>
                <c:pt idx="57">
                  <c:v>42825</c:v>
                </c:pt>
                <c:pt idx="58">
                  <c:v>42828</c:v>
                </c:pt>
                <c:pt idx="59">
                  <c:v>42829</c:v>
                </c:pt>
                <c:pt idx="60">
                  <c:v>42830</c:v>
                </c:pt>
                <c:pt idx="61">
                  <c:v>42831</c:v>
                </c:pt>
                <c:pt idx="62">
                  <c:v>42832</c:v>
                </c:pt>
              </c:numCache>
            </c:numRef>
          </c:cat>
          <c:val>
            <c:numRef>
              <c:f>Sheet2!$G$3:$G$65</c:f>
              <c:numCache>
                <c:formatCode>0.00%</c:formatCode>
                <c:ptCount val="63"/>
                <c:pt idx="0">
                  <c:v>0</c:v>
                </c:pt>
                <c:pt idx="1">
                  <c:v>3.108520677213426E-2</c:v>
                </c:pt>
                <c:pt idx="2">
                  <c:v>2.5811823480432965E-2</c:v>
                </c:pt>
                <c:pt idx="3">
                  <c:v>-1.4154870940882542E-2</c:v>
                </c:pt>
                <c:pt idx="4">
                  <c:v>-8.3541493200110964E-2</c:v>
                </c:pt>
                <c:pt idx="5">
                  <c:v>-2.0260893699694808E-2</c:v>
                </c:pt>
                <c:pt idx="6">
                  <c:v>-9.1590341382181036E-3</c:v>
                </c:pt>
                <c:pt idx="7">
                  <c:v>-1.8595614765473265E-2</c:v>
                </c:pt>
                <c:pt idx="8">
                  <c:v>-1.6097696364140945E-2</c:v>
                </c:pt>
                <c:pt idx="9">
                  <c:v>-1.9983347210657754E-2</c:v>
                </c:pt>
                <c:pt idx="10">
                  <c:v>3.8578961976131018E-2</c:v>
                </c:pt>
                <c:pt idx="11">
                  <c:v>8.603941160144328E-2</c:v>
                </c:pt>
                <c:pt idx="12">
                  <c:v>7.1051901193449965E-2</c:v>
                </c:pt>
                <c:pt idx="13">
                  <c:v>5.106855398279201E-2</c:v>
                </c:pt>
                <c:pt idx="14">
                  <c:v>2.6922009436580595E-2</c:v>
                </c:pt>
                <c:pt idx="15">
                  <c:v>2.4979184013322192E-2</c:v>
                </c:pt>
                <c:pt idx="16">
                  <c:v>3.2472939217318947E-2</c:v>
                </c:pt>
                <c:pt idx="17">
                  <c:v>1.44324174299194E-2</c:v>
                </c:pt>
                <c:pt idx="18">
                  <c:v>3.3028032195392666E-2</c:v>
                </c:pt>
                <c:pt idx="19">
                  <c:v>3.108520677213426E-2</c:v>
                </c:pt>
                <c:pt idx="20">
                  <c:v>5.8007216208714858E-2</c:v>
                </c:pt>
                <c:pt idx="21">
                  <c:v>2.7754648903691368E-2</c:v>
                </c:pt>
                <c:pt idx="22">
                  <c:v>5.7174576741604283E-2</c:v>
                </c:pt>
                <c:pt idx="23">
                  <c:v>6.5778517901748476E-2</c:v>
                </c:pt>
                <c:pt idx="24">
                  <c:v>5.2178739938939643E-2</c:v>
                </c:pt>
                <c:pt idx="25">
                  <c:v>6.4113238967527117E-2</c:v>
                </c:pt>
                <c:pt idx="26">
                  <c:v>7.8268109908409669E-2</c:v>
                </c:pt>
                <c:pt idx="27">
                  <c:v>6.5778517901748476E-2</c:v>
                </c:pt>
                <c:pt idx="28">
                  <c:v>4.7737996114349118E-2</c:v>
                </c:pt>
                <c:pt idx="29">
                  <c:v>6.6056064390785332E-2</c:v>
                </c:pt>
                <c:pt idx="30">
                  <c:v>5.4399111851235103E-2</c:v>
                </c:pt>
                <c:pt idx="31">
                  <c:v>8.8814876491812456E-3</c:v>
                </c:pt>
                <c:pt idx="32">
                  <c:v>-7.2162087149596999E-3</c:v>
                </c:pt>
                <c:pt idx="33">
                  <c:v>3.108520677213426E-2</c:v>
                </c:pt>
                <c:pt idx="34">
                  <c:v>8.8814876491812456E-3</c:v>
                </c:pt>
                <c:pt idx="35">
                  <c:v>5.0235914515681442E-2</c:v>
                </c:pt>
                <c:pt idx="36">
                  <c:v>2.5811823480432965E-2</c:v>
                </c:pt>
                <c:pt idx="37">
                  <c:v>2.997502081598663E-2</c:v>
                </c:pt>
                <c:pt idx="38">
                  <c:v>1.332223147377177E-2</c:v>
                </c:pt>
                <c:pt idx="39">
                  <c:v>9.4365806272549632E-3</c:v>
                </c:pt>
                <c:pt idx="40">
                  <c:v>-6.1060227588120696E-3</c:v>
                </c:pt>
                <c:pt idx="41">
                  <c:v>-2.5534276991396106E-2</c:v>
                </c:pt>
                <c:pt idx="42">
                  <c:v>1.110185956147631E-3</c:v>
                </c:pt>
                <c:pt idx="43">
                  <c:v>6.1060227588120696E-3</c:v>
                </c:pt>
                <c:pt idx="44">
                  <c:v>-8.6039411601443877E-3</c:v>
                </c:pt>
                <c:pt idx="45">
                  <c:v>8.8814876491812456E-3</c:v>
                </c:pt>
                <c:pt idx="46">
                  <c:v>1.3877324451844896E-3</c:v>
                </c:pt>
                <c:pt idx="47">
                  <c:v>-1.054676658340279E-2</c:v>
                </c:pt>
                <c:pt idx="48">
                  <c:v>-2.4979184013322192E-2</c:v>
                </c:pt>
                <c:pt idx="49">
                  <c:v>-5.4121565362198247E-2</c:v>
                </c:pt>
                <c:pt idx="50">
                  <c:v>-4.3574798778795457E-2</c:v>
                </c:pt>
                <c:pt idx="51">
                  <c:v>-4.1354426866500191E-2</c:v>
                </c:pt>
                <c:pt idx="52">
                  <c:v>-5.3566472384124333E-2</c:v>
                </c:pt>
                <c:pt idx="53">
                  <c:v>-6.0227588121010311E-2</c:v>
                </c:pt>
                <c:pt idx="54">
                  <c:v>-4.190951984457391E-2</c:v>
                </c:pt>
                <c:pt idx="55">
                  <c:v>-2.7477102414654508E-2</c:v>
                </c:pt>
                <c:pt idx="56">
                  <c:v>-1.1379406050513564E-2</c:v>
                </c:pt>
                <c:pt idx="57">
                  <c:v>-1.2212045517624139E-2</c:v>
                </c:pt>
                <c:pt idx="58">
                  <c:v>-3.2195392728282091E-2</c:v>
                </c:pt>
                <c:pt idx="59">
                  <c:v>-3.2472939217318947E-2</c:v>
                </c:pt>
                <c:pt idx="60">
                  <c:v>-2.8309741881765282E-2</c:v>
                </c:pt>
                <c:pt idx="61">
                  <c:v>-1.7762975298362491E-2</c:v>
                </c:pt>
                <c:pt idx="62">
                  <c:v>-8.3541493200110964E-2</c:v>
                </c:pt>
              </c:numCache>
            </c:numRef>
          </c:val>
          <c:smooth val="0"/>
          <c:extLst>
            <c:ext xmlns:c16="http://schemas.microsoft.com/office/drawing/2014/chart" uri="{C3380CC4-5D6E-409C-BE32-E72D297353CC}">
              <c16:uniqueId val="{00000001-5A96-44F9-8912-0AD376FE4D96}"/>
            </c:ext>
          </c:extLst>
        </c:ser>
        <c:ser>
          <c:idx val="2"/>
          <c:order val="2"/>
          <c:tx>
            <c:v>FLUOR</c:v>
          </c:tx>
          <c:spPr>
            <a:ln w="28575" cap="rnd">
              <a:solidFill>
                <a:schemeClr val="accent3"/>
              </a:solidFill>
              <a:round/>
            </a:ln>
            <a:effectLst/>
          </c:spPr>
          <c:marker>
            <c:symbol val="none"/>
          </c:marker>
          <c:cat>
            <c:numRef>
              <c:f>Sheet2!$A$3:$A$65</c:f>
              <c:numCache>
                <c:formatCode>d\-mmm\-yy</c:formatCode>
                <c:ptCount val="63"/>
                <c:pt idx="0">
                  <c:v>42744</c:v>
                </c:pt>
                <c:pt idx="1">
                  <c:v>42745</c:v>
                </c:pt>
                <c:pt idx="2">
                  <c:v>42746</c:v>
                </c:pt>
                <c:pt idx="3">
                  <c:v>42747</c:v>
                </c:pt>
                <c:pt idx="4">
                  <c:v>42748</c:v>
                </c:pt>
                <c:pt idx="5">
                  <c:v>42752</c:v>
                </c:pt>
                <c:pt idx="6">
                  <c:v>42753</c:v>
                </c:pt>
                <c:pt idx="7">
                  <c:v>42754</c:v>
                </c:pt>
                <c:pt idx="8">
                  <c:v>42755</c:v>
                </c:pt>
                <c:pt idx="9">
                  <c:v>42758</c:v>
                </c:pt>
                <c:pt idx="10">
                  <c:v>42759</c:v>
                </c:pt>
                <c:pt idx="11">
                  <c:v>42760</c:v>
                </c:pt>
                <c:pt idx="12">
                  <c:v>42761</c:v>
                </c:pt>
                <c:pt idx="13">
                  <c:v>42762</c:v>
                </c:pt>
                <c:pt idx="14">
                  <c:v>42765</c:v>
                </c:pt>
                <c:pt idx="15">
                  <c:v>42766</c:v>
                </c:pt>
                <c:pt idx="16">
                  <c:v>42767</c:v>
                </c:pt>
                <c:pt idx="17">
                  <c:v>42768</c:v>
                </c:pt>
                <c:pt idx="18">
                  <c:v>42769</c:v>
                </c:pt>
                <c:pt idx="19">
                  <c:v>42772</c:v>
                </c:pt>
                <c:pt idx="20">
                  <c:v>42773</c:v>
                </c:pt>
                <c:pt idx="21">
                  <c:v>42774</c:v>
                </c:pt>
                <c:pt idx="22">
                  <c:v>42775</c:v>
                </c:pt>
                <c:pt idx="23">
                  <c:v>42776</c:v>
                </c:pt>
                <c:pt idx="24">
                  <c:v>42779</c:v>
                </c:pt>
                <c:pt idx="25">
                  <c:v>42780</c:v>
                </c:pt>
                <c:pt idx="26">
                  <c:v>42781</c:v>
                </c:pt>
                <c:pt idx="27">
                  <c:v>42782</c:v>
                </c:pt>
                <c:pt idx="28">
                  <c:v>42783</c:v>
                </c:pt>
                <c:pt idx="29">
                  <c:v>42787</c:v>
                </c:pt>
                <c:pt idx="30">
                  <c:v>42788</c:v>
                </c:pt>
                <c:pt idx="31">
                  <c:v>42789</c:v>
                </c:pt>
                <c:pt idx="32">
                  <c:v>42790</c:v>
                </c:pt>
                <c:pt idx="33">
                  <c:v>42793</c:v>
                </c:pt>
                <c:pt idx="34">
                  <c:v>42794</c:v>
                </c:pt>
                <c:pt idx="35">
                  <c:v>42795</c:v>
                </c:pt>
                <c:pt idx="36">
                  <c:v>42796</c:v>
                </c:pt>
                <c:pt idx="37">
                  <c:v>42797</c:v>
                </c:pt>
                <c:pt idx="38">
                  <c:v>42800</c:v>
                </c:pt>
                <c:pt idx="39">
                  <c:v>42801</c:v>
                </c:pt>
                <c:pt idx="40">
                  <c:v>42802</c:v>
                </c:pt>
                <c:pt idx="41">
                  <c:v>42803</c:v>
                </c:pt>
                <c:pt idx="42">
                  <c:v>42804</c:v>
                </c:pt>
                <c:pt idx="43">
                  <c:v>42807</c:v>
                </c:pt>
                <c:pt idx="44">
                  <c:v>42808</c:v>
                </c:pt>
                <c:pt idx="45">
                  <c:v>42809</c:v>
                </c:pt>
                <c:pt idx="46">
                  <c:v>42810</c:v>
                </c:pt>
                <c:pt idx="47">
                  <c:v>42811</c:v>
                </c:pt>
                <c:pt idx="48">
                  <c:v>42814</c:v>
                </c:pt>
                <c:pt idx="49">
                  <c:v>42815</c:v>
                </c:pt>
                <c:pt idx="50">
                  <c:v>42816</c:v>
                </c:pt>
                <c:pt idx="51">
                  <c:v>42817</c:v>
                </c:pt>
                <c:pt idx="52">
                  <c:v>42818</c:v>
                </c:pt>
                <c:pt idx="53">
                  <c:v>42821</c:v>
                </c:pt>
                <c:pt idx="54">
                  <c:v>42822</c:v>
                </c:pt>
                <c:pt idx="55">
                  <c:v>42823</c:v>
                </c:pt>
                <c:pt idx="56">
                  <c:v>42824</c:v>
                </c:pt>
                <c:pt idx="57">
                  <c:v>42825</c:v>
                </c:pt>
                <c:pt idx="58">
                  <c:v>42828</c:v>
                </c:pt>
                <c:pt idx="59">
                  <c:v>42829</c:v>
                </c:pt>
                <c:pt idx="60">
                  <c:v>42830</c:v>
                </c:pt>
                <c:pt idx="61">
                  <c:v>42831</c:v>
                </c:pt>
                <c:pt idx="62">
                  <c:v>42832</c:v>
                </c:pt>
              </c:numCache>
            </c:numRef>
          </c:cat>
          <c:val>
            <c:numRef>
              <c:f>Sheet2!$J$3:$J$65</c:f>
              <c:numCache>
                <c:formatCode>0.00%</c:formatCode>
                <c:ptCount val="63"/>
                <c:pt idx="0">
                  <c:v>0</c:v>
                </c:pt>
                <c:pt idx="1">
                  <c:v>1.2590614269362773E-2</c:v>
                </c:pt>
                <c:pt idx="2">
                  <c:v>1.3353681800839293E-2</c:v>
                </c:pt>
                <c:pt idx="3">
                  <c:v>2.1747424647081275E-2</c:v>
                </c:pt>
                <c:pt idx="4">
                  <c:v>3.4338038916444047E-2</c:v>
                </c:pt>
                <c:pt idx="5">
                  <c:v>2.479969477298654E-3</c:v>
                </c:pt>
                <c:pt idx="6">
                  <c:v>1.0682945440671407E-2</c:v>
                </c:pt>
                <c:pt idx="7">
                  <c:v>6.8676077832888101E-3</c:v>
                </c:pt>
                <c:pt idx="8">
                  <c:v>7.0583746661579058E-3</c:v>
                </c:pt>
                <c:pt idx="9">
                  <c:v>2.8615032430369816E-3</c:v>
                </c:pt>
                <c:pt idx="10">
                  <c:v>4.4830217474246495E-2</c:v>
                </c:pt>
                <c:pt idx="11">
                  <c:v>8.4318962228157227E-2</c:v>
                </c:pt>
                <c:pt idx="12">
                  <c:v>8.241129339946586E-2</c:v>
                </c:pt>
                <c:pt idx="13">
                  <c:v>8.0312857687905387E-2</c:v>
                </c:pt>
                <c:pt idx="14">
                  <c:v>7.1346814193055982E-2</c:v>
                </c:pt>
                <c:pt idx="15">
                  <c:v>5.8756199923693214E-2</c:v>
                </c:pt>
                <c:pt idx="16">
                  <c:v>6.1045402518122772E-2</c:v>
                </c:pt>
                <c:pt idx="17">
                  <c:v>4.9599389545974842E-2</c:v>
                </c:pt>
                <c:pt idx="18">
                  <c:v>6.1808470049599287E-2</c:v>
                </c:pt>
                <c:pt idx="19">
                  <c:v>5.5703929797787134E-2</c:v>
                </c:pt>
                <c:pt idx="20">
                  <c:v>5.5513162914917903E-2</c:v>
                </c:pt>
                <c:pt idx="21">
                  <c:v>4.1968714231209382E-2</c:v>
                </c:pt>
                <c:pt idx="22">
                  <c:v>5.6276230446394425E-2</c:v>
                </c:pt>
                <c:pt idx="23">
                  <c:v>6.9057611598626431E-2</c:v>
                </c:pt>
                <c:pt idx="24">
                  <c:v>8.6035864173979362E-2</c:v>
                </c:pt>
                <c:pt idx="25">
                  <c:v>9.4048073254483014E-2</c:v>
                </c:pt>
                <c:pt idx="26">
                  <c:v>0.10969095764975199</c:v>
                </c:pt>
                <c:pt idx="27">
                  <c:v>9.5955742083174381E-2</c:v>
                </c:pt>
                <c:pt idx="28">
                  <c:v>7.6497520030522667E-2</c:v>
                </c:pt>
                <c:pt idx="29">
                  <c:v>9.9771079740556975E-2</c:v>
                </c:pt>
                <c:pt idx="30">
                  <c:v>7.9740557039297971E-2</c:v>
                </c:pt>
                <c:pt idx="31">
                  <c:v>5.5894696680656233E-2</c:v>
                </c:pt>
                <c:pt idx="32">
                  <c:v>5.0934757726058787E-2</c:v>
                </c:pt>
                <c:pt idx="33">
                  <c:v>7.1346814193055982E-2</c:v>
                </c:pt>
                <c:pt idx="34">
                  <c:v>5.6657764212132748E-2</c:v>
                </c:pt>
                <c:pt idx="35">
                  <c:v>8.0312857687905387E-2</c:v>
                </c:pt>
                <c:pt idx="36">
                  <c:v>6.1617703166730195E-2</c:v>
                </c:pt>
                <c:pt idx="37">
                  <c:v>5.9710034338038828E-2</c:v>
                </c:pt>
                <c:pt idx="38">
                  <c:v>4.9980923311713034E-2</c:v>
                </c:pt>
                <c:pt idx="39">
                  <c:v>5.0743990843189556E-2</c:v>
                </c:pt>
                <c:pt idx="40">
                  <c:v>4.2159481114078613E-2</c:v>
                </c:pt>
                <c:pt idx="41">
                  <c:v>2.0984357115604757E-2</c:v>
                </c:pt>
                <c:pt idx="42">
                  <c:v>4.3494849294162551E-2</c:v>
                </c:pt>
                <c:pt idx="43">
                  <c:v>4.3494849294162551E-2</c:v>
                </c:pt>
                <c:pt idx="44">
                  <c:v>3.1858069439145396E-2</c:v>
                </c:pt>
                <c:pt idx="45">
                  <c:v>4.0251812285387246E-2</c:v>
                </c:pt>
                <c:pt idx="46">
                  <c:v>3.0522701259061452E-2</c:v>
                </c:pt>
                <c:pt idx="47">
                  <c:v>2.2701259061426893E-2</c:v>
                </c:pt>
                <c:pt idx="48">
                  <c:v>1.6215185043876409E-2</c:v>
                </c:pt>
                <c:pt idx="49">
                  <c:v>2.2892025944295583E-3</c:v>
                </c:pt>
                <c:pt idx="50">
                  <c:v>2.8615032430369816E-3</c:v>
                </c:pt>
                <c:pt idx="51">
                  <c:v>6.6768409004197143E-3</c:v>
                </c:pt>
                <c:pt idx="52">
                  <c:v>-1.8695154521175199E-2</c:v>
                </c:pt>
                <c:pt idx="53">
                  <c:v>-1.9648988935520816E-2</c:v>
                </c:pt>
                <c:pt idx="54">
                  <c:v>-9.5383441434566951E-3</c:v>
                </c:pt>
                <c:pt idx="55">
                  <c:v>-9.5383441434575094E-4</c:v>
                </c:pt>
                <c:pt idx="56">
                  <c:v>5.341472720335771E-3</c:v>
                </c:pt>
                <c:pt idx="57">
                  <c:v>3.815337657382597E-3</c:v>
                </c:pt>
                <c:pt idx="58">
                  <c:v>-1.1446012972148062E-2</c:v>
                </c:pt>
                <c:pt idx="59">
                  <c:v>-8.5845097291110811E-3</c:v>
                </c:pt>
                <c:pt idx="60">
                  <c:v>-1.1827546737886389E-2</c:v>
                </c:pt>
                <c:pt idx="61">
                  <c:v>-1.9076688286913661E-3</c:v>
                </c:pt>
                <c:pt idx="62">
                  <c:v>-9.9198779091950236E-3</c:v>
                </c:pt>
              </c:numCache>
            </c:numRef>
          </c:val>
          <c:smooth val="0"/>
          <c:extLst>
            <c:ext xmlns:c16="http://schemas.microsoft.com/office/drawing/2014/chart" uri="{C3380CC4-5D6E-409C-BE32-E72D297353CC}">
              <c16:uniqueId val="{00000002-5A96-44F9-8912-0AD376FE4D96}"/>
            </c:ext>
          </c:extLst>
        </c:ser>
        <c:ser>
          <c:idx val="3"/>
          <c:order val="3"/>
          <c:tx>
            <c:v>JACOBS</c:v>
          </c:tx>
          <c:spPr>
            <a:ln w="28575" cap="rnd">
              <a:solidFill>
                <a:schemeClr val="accent4"/>
              </a:solidFill>
              <a:round/>
            </a:ln>
            <a:effectLst/>
          </c:spPr>
          <c:marker>
            <c:symbol val="none"/>
          </c:marker>
          <c:cat>
            <c:numRef>
              <c:f>Sheet2!$A$3:$A$65</c:f>
              <c:numCache>
                <c:formatCode>d\-mmm\-yy</c:formatCode>
                <c:ptCount val="63"/>
                <c:pt idx="0">
                  <c:v>42744</c:v>
                </c:pt>
                <c:pt idx="1">
                  <c:v>42745</c:v>
                </c:pt>
                <c:pt idx="2">
                  <c:v>42746</c:v>
                </c:pt>
                <c:pt idx="3">
                  <c:v>42747</c:v>
                </c:pt>
                <c:pt idx="4">
                  <c:v>42748</c:v>
                </c:pt>
                <c:pt idx="5">
                  <c:v>42752</c:v>
                </c:pt>
                <c:pt idx="6">
                  <c:v>42753</c:v>
                </c:pt>
                <c:pt idx="7">
                  <c:v>42754</c:v>
                </c:pt>
                <c:pt idx="8">
                  <c:v>42755</c:v>
                </c:pt>
                <c:pt idx="9">
                  <c:v>42758</c:v>
                </c:pt>
                <c:pt idx="10">
                  <c:v>42759</c:v>
                </c:pt>
                <c:pt idx="11">
                  <c:v>42760</c:v>
                </c:pt>
                <c:pt idx="12">
                  <c:v>42761</c:v>
                </c:pt>
                <c:pt idx="13">
                  <c:v>42762</c:v>
                </c:pt>
                <c:pt idx="14">
                  <c:v>42765</c:v>
                </c:pt>
                <c:pt idx="15">
                  <c:v>42766</c:v>
                </c:pt>
                <c:pt idx="16">
                  <c:v>42767</c:v>
                </c:pt>
                <c:pt idx="17">
                  <c:v>42768</c:v>
                </c:pt>
                <c:pt idx="18">
                  <c:v>42769</c:v>
                </c:pt>
                <c:pt idx="19">
                  <c:v>42772</c:v>
                </c:pt>
                <c:pt idx="20">
                  <c:v>42773</c:v>
                </c:pt>
                <c:pt idx="21">
                  <c:v>42774</c:v>
                </c:pt>
                <c:pt idx="22">
                  <c:v>42775</c:v>
                </c:pt>
                <c:pt idx="23">
                  <c:v>42776</c:v>
                </c:pt>
                <c:pt idx="24">
                  <c:v>42779</c:v>
                </c:pt>
                <c:pt idx="25">
                  <c:v>42780</c:v>
                </c:pt>
                <c:pt idx="26">
                  <c:v>42781</c:v>
                </c:pt>
                <c:pt idx="27">
                  <c:v>42782</c:v>
                </c:pt>
                <c:pt idx="28">
                  <c:v>42783</c:v>
                </c:pt>
                <c:pt idx="29">
                  <c:v>42787</c:v>
                </c:pt>
                <c:pt idx="30">
                  <c:v>42788</c:v>
                </c:pt>
                <c:pt idx="31">
                  <c:v>42789</c:v>
                </c:pt>
                <c:pt idx="32">
                  <c:v>42790</c:v>
                </c:pt>
                <c:pt idx="33">
                  <c:v>42793</c:v>
                </c:pt>
                <c:pt idx="34">
                  <c:v>42794</c:v>
                </c:pt>
                <c:pt idx="35">
                  <c:v>42795</c:v>
                </c:pt>
                <c:pt idx="36">
                  <c:v>42796</c:v>
                </c:pt>
                <c:pt idx="37">
                  <c:v>42797</c:v>
                </c:pt>
                <c:pt idx="38">
                  <c:v>42800</c:v>
                </c:pt>
                <c:pt idx="39">
                  <c:v>42801</c:v>
                </c:pt>
                <c:pt idx="40">
                  <c:v>42802</c:v>
                </c:pt>
                <c:pt idx="41">
                  <c:v>42803</c:v>
                </c:pt>
                <c:pt idx="42">
                  <c:v>42804</c:v>
                </c:pt>
                <c:pt idx="43">
                  <c:v>42807</c:v>
                </c:pt>
                <c:pt idx="44">
                  <c:v>42808</c:v>
                </c:pt>
                <c:pt idx="45">
                  <c:v>42809</c:v>
                </c:pt>
                <c:pt idx="46">
                  <c:v>42810</c:v>
                </c:pt>
                <c:pt idx="47">
                  <c:v>42811</c:v>
                </c:pt>
                <c:pt idx="48">
                  <c:v>42814</c:v>
                </c:pt>
                <c:pt idx="49">
                  <c:v>42815</c:v>
                </c:pt>
                <c:pt idx="50">
                  <c:v>42816</c:v>
                </c:pt>
                <c:pt idx="51">
                  <c:v>42817</c:v>
                </c:pt>
                <c:pt idx="52">
                  <c:v>42818</c:v>
                </c:pt>
                <c:pt idx="53">
                  <c:v>42821</c:v>
                </c:pt>
                <c:pt idx="54">
                  <c:v>42822</c:v>
                </c:pt>
                <c:pt idx="55">
                  <c:v>42823</c:v>
                </c:pt>
                <c:pt idx="56">
                  <c:v>42824</c:v>
                </c:pt>
                <c:pt idx="57">
                  <c:v>42825</c:v>
                </c:pt>
                <c:pt idx="58">
                  <c:v>42828</c:v>
                </c:pt>
                <c:pt idx="59">
                  <c:v>42829</c:v>
                </c:pt>
                <c:pt idx="60">
                  <c:v>42830</c:v>
                </c:pt>
                <c:pt idx="61">
                  <c:v>42831</c:v>
                </c:pt>
                <c:pt idx="62">
                  <c:v>42832</c:v>
                </c:pt>
              </c:numCache>
            </c:numRef>
          </c:cat>
          <c:val>
            <c:numRef>
              <c:f>Sheet2!$M$3:$M$65</c:f>
              <c:numCache>
                <c:formatCode>0.00%</c:formatCode>
                <c:ptCount val="63"/>
                <c:pt idx="0">
                  <c:v>0</c:v>
                </c:pt>
                <c:pt idx="1">
                  <c:v>9.5170955234402388E-3</c:v>
                </c:pt>
                <c:pt idx="2">
                  <c:v>1.0222065562213575E-2</c:v>
                </c:pt>
                <c:pt idx="3">
                  <c:v>1.1632005639760249E-2</c:v>
                </c:pt>
                <c:pt idx="4">
                  <c:v>2.5026436376453905E-2</c:v>
                </c:pt>
                <c:pt idx="5">
                  <c:v>4.5823052520267537E-3</c:v>
                </c:pt>
                <c:pt idx="6">
                  <c:v>2.2559041240747289E-2</c:v>
                </c:pt>
                <c:pt idx="7">
                  <c:v>1.515685583362706E-2</c:v>
                </c:pt>
                <c:pt idx="8">
                  <c:v>1.1279520620373644E-2</c:v>
                </c:pt>
                <c:pt idx="9">
                  <c:v>6.6972153683467648E-3</c:v>
                </c:pt>
                <c:pt idx="10">
                  <c:v>5.9569968276348174E-2</c:v>
                </c:pt>
                <c:pt idx="11">
                  <c:v>9.0588649982375757E-2</c:v>
                </c:pt>
                <c:pt idx="12">
                  <c:v>7.8956644342615387E-2</c:v>
                </c:pt>
                <c:pt idx="13">
                  <c:v>6.379978850898832E-2</c:v>
                </c:pt>
                <c:pt idx="14">
                  <c:v>4.6528022559041246E-2</c:v>
                </c:pt>
                <c:pt idx="15">
                  <c:v>3.2076136764187524E-2</c:v>
                </c:pt>
                <c:pt idx="16">
                  <c:v>3.7010927035601007E-2</c:v>
                </c:pt>
                <c:pt idx="17">
                  <c:v>3.4543531899894266E-2</c:v>
                </c:pt>
                <c:pt idx="18">
                  <c:v>4.3708142403947776E-2</c:v>
                </c:pt>
                <c:pt idx="19">
                  <c:v>4.3003172365174439E-2</c:v>
                </c:pt>
                <c:pt idx="20">
                  <c:v>3.6305956996827551E-2</c:v>
                </c:pt>
                <c:pt idx="21">
                  <c:v>-1.7624250969334053E-3</c:v>
                </c:pt>
                <c:pt idx="22">
                  <c:v>-4.5823052520268786E-3</c:v>
                </c:pt>
                <c:pt idx="23">
                  <c:v>1.1632005639760249E-2</c:v>
                </c:pt>
                <c:pt idx="24">
                  <c:v>1.2336975678533587E-2</c:v>
                </c:pt>
                <c:pt idx="25">
                  <c:v>1.3746915756080386E-2</c:v>
                </c:pt>
                <c:pt idx="26">
                  <c:v>1.0556926330630947</c:v>
                </c:pt>
                <c:pt idx="27">
                  <c:v>1.0807190694395488</c:v>
                </c:pt>
                <c:pt idx="28">
                  <c:v>1.0306661966866408</c:v>
                </c:pt>
                <c:pt idx="29">
                  <c:v>1.0511103278110678</c:v>
                </c:pt>
                <c:pt idx="30">
                  <c:v>1.0021149101163198</c:v>
                </c:pt>
                <c:pt idx="31">
                  <c:v>0.97744095875925274</c:v>
                </c:pt>
                <c:pt idx="32">
                  <c:v>0.97497356362354592</c:v>
                </c:pt>
                <c:pt idx="33">
                  <c:v>1.0109270356009867</c:v>
                </c:pt>
                <c:pt idx="34">
                  <c:v>0.98836799436023948</c:v>
                </c:pt>
                <c:pt idx="35">
                  <c:v>1.028198801550934</c:v>
                </c:pt>
                <c:pt idx="36">
                  <c:v>1.0021149101163198</c:v>
                </c:pt>
                <c:pt idx="37">
                  <c:v>0.99083538949594629</c:v>
                </c:pt>
                <c:pt idx="38">
                  <c:v>0.98872047937962637</c:v>
                </c:pt>
                <c:pt idx="39">
                  <c:v>0.99189284455410631</c:v>
                </c:pt>
                <c:pt idx="40">
                  <c:v>0.99788508988367985</c:v>
                </c:pt>
                <c:pt idx="41">
                  <c:v>0.96933380331335905</c:v>
                </c:pt>
                <c:pt idx="42">
                  <c:v>0.98872047937962637</c:v>
                </c:pt>
                <c:pt idx="43">
                  <c:v>0.98942544941839961</c:v>
                </c:pt>
                <c:pt idx="44">
                  <c:v>0.95805428269298543</c:v>
                </c:pt>
                <c:pt idx="45">
                  <c:v>0.9855481142051461</c:v>
                </c:pt>
                <c:pt idx="46">
                  <c:v>0.96933380331335905</c:v>
                </c:pt>
                <c:pt idx="47">
                  <c:v>0.95488191751850537</c:v>
                </c:pt>
                <c:pt idx="48">
                  <c:v>0.95452943249911881</c:v>
                </c:pt>
                <c:pt idx="49">
                  <c:v>0.92210081071554462</c:v>
                </c:pt>
                <c:pt idx="50">
                  <c:v>0.93091293620021143</c:v>
                </c:pt>
                <c:pt idx="51">
                  <c:v>0.93020796616143797</c:v>
                </c:pt>
                <c:pt idx="52">
                  <c:v>0.90800140994007761</c:v>
                </c:pt>
                <c:pt idx="53">
                  <c:v>0.89284455410645047</c:v>
                </c:pt>
                <c:pt idx="54">
                  <c:v>0.91011632005639742</c:v>
                </c:pt>
                <c:pt idx="55">
                  <c:v>0.94254494183997173</c:v>
                </c:pt>
                <c:pt idx="56">
                  <c:v>0.95029961226647852</c:v>
                </c:pt>
                <c:pt idx="57">
                  <c:v>0.94853718716954527</c:v>
                </c:pt>
                <c:pt idx="58">
                  <c:v>0.92703560098695803</c:v>
                </c:pt>
                <c:pt idx="59">
                  <c:v>0.92703560098695803</c:v>
                </c:pt>
                <c:pt idx="60">
                  <c:v>0.91434614028903771</c:v>
                </c:pt>
                <c:pt idx="61">
                  <c:v>0.92386323581247787</c:v>
                </c:pt>
                <c:pt idx="62">
                  <c:v>0.92139584067677105</c:v>
                </c:pt>
              </c:numCache>
            </c:numRef>
          </c:val>
          <c:smooth val="0"/>
          <c:extLst>
            <c:ext xmlns:c16="http://schemas.microsoft.com/office/drawing/2014/chart" uri="{C3380CC4-5D6E-409C-BE32-E72D297353CC}">
              <c16:uniqueId val="{00000003-5A96-44F9-8912-0AD376FE4D96}"/>
            </c:ext>
          </c:extLst>
        </c:ser>
        <c:dLbls>
          <c:showLegendKey val="0"/>
          <c:showVal val="0"/>
          <c:showCatName val="0"/>
          <c:showSerName val="0"/>
          <c:showPercent val="0"/>
          <c:showBubbleSize val="0"/>
        </c:dLbls>
        <c:smooth val="0"/>
        <c:axId val="563419272"/>
        <c:axId val="563419600"/>
      </c:lineChart>
      <c:dateAx>
        <c:axId val="563419272"/>
        <c:scaling>
          <c:orientation val="minMax"/>
        </c:scaling>
        <c:delete val="0"/>
        <c:axPos val="b"/>
        <c:numFmt formatCode="d\-mmm\-yy"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63419600"/>
        <c:crosses val="autoZero"/>
        <c:auto val="1"/>
        <c:lblOffset val="100"/>
        <c:baseTimeUnit val="days"/>
      </c:dateAx>
      <c:valAx>
        <c:axId val="5634196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63419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050"/>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Revenue</a:t>
            </a:r>
          </a:p>
        </c:rich>
      </c:tx>
      <c:layout>
        <c:manualLayout>
          <c:xMode val="edge"/>
          <c:yMode val="edge"/>
          <c:x val="0.42388639585077947"/>
          <c:y val="5.934317551982521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485091355674306E-2"/>
          <c:y val="0.18846153846153799"/>
          <c:w val="0.81501699027953001"/>
          <c:h val="0.63068664803996299"/>
        </c:manualLayout>
      </c:layout>
      <c:barChart>
        <c:barDir val="col"/>
        <c:grouping val="clustered"/>
        <c:varyColors val="0"/>
        <c:ser>
          <c:idx val="0"/>
          <c:order val="0"/>
          <c:spPr>
            <a:solidFill>
              <a:schemeClr val="accent1"/>
            </a:solidFill>
            <a:ln>
              <a:noFill/>
            </a:ln>
            <a:effectLst/>
          </c:spPr>
          <c:invertIfNegative val="0"/>
          <c:dPt>
            <c:idx val="5"/>
            <c:invertIfNegative val="0"/>
            <c:bubble3D val="0"/>
            <c:spPr>
              <a:solidFill>
                <a:srgbClr val="00B050"/>
              </a:solidFill>
              <a:ln>
                <a:noFill/>
              </a:ln>
              <a:effectLst/>
            </c:spPr>
            <c:extLst>
              <c:ext xmlns:c16="http://schemas.microsoft.com/office/drawing/2014/chart" uri="{C3380CC4-5D6E-409C-BE32-E72D297353CC}">
                <c16:uniqueId val="{00000001-D944-425B-8C7F-19D671573A2C}"/>
              </c:ext>
            </c:extLst>
          </c:dPt>
          <c:dPt>
            <c:idx val="6"/>
            <c:invertIfNegative val="0"/>
            <c:bubble3D val="0"/>
            <c:spPr>
              <a:solidFill>
                <a:srgbClr val="00B050"/>
              </a:solidFill>
              <a:ln>
                <a:noFill/>
              </a:ln>
              <a:effectLst/>
            </c:spPr>
            <c:extLst>
              <c:ext xmlns:c16="http://schemas.microsoft.com/office/drawing/2014/chart" uri="{C3380CC4-5D6E-409C-BE32-E72D297353CC}">
                <c16:uniqueId val="{00000003-D944-425B-8C7F-19D671573A2C}"/>
              </c:ext>
            </c:extLst>
          </c:dPt>
          <c:dPt>
            <c:idx val="7"/>
            <c:invertIfNegative val="0"/>
            <c:bubble3D val="0"/>
            <c:spPr>
              <a:solidFill>
                <a:srgbClr val="00B050"/>
              </a:solidFill>
              <a:ln>
                <a:noFill/>
              </a:ln>
              <a:effectLst/>
            </c:spPr>
            <c:extLst>
              <c:ext xmlns:c16="http://schemas.microsoft.com/office/drawing/2014/chart" uri="{C3380CC4-5D6E-409C-BE32-E72D297353CC}">
                <c16:uniqueId val="{00000005-D944-425B-8C7F-19D671573A2C}"/>
              </c:ext>
            </c:extLst>
          </c:dPt>
          <c:dPt>
            <c:idx val="8"/>
            <c:invertIfNegative val="0"/>
            <c:bubble3D val="0"/>
            <c:spPr>
              <a:solidFill>
                <a:srgbClr val="00B050"/>
              </a:solidFill>
              <a:ln>
                <a:noFill/>
              </a:ln>
              <a:effectLst/>
            </c:spPr>
            <c:extLst>
              <c:ext xmlns:c16="http://schemas.microsoft.com/office/drawing/2014/chart" uri="{C3380CC4-5D6E-409C-BE32-E72D297353CC}">
                <c16:uniqueId val="{00000007-D944-425B-8C7F-19D671573A2C}"/>
              </c:ext>
            </c:extLst>
          </c:dPt>
          <c:cat>
            <c:numRef>
              <c:f>'Pro Forma'!$D$6:$L$6</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'Pro Forma'!$D$7:$L$7</c:f>
              <c:numCache>
                <c:formatCode>_(* #,##0_);_(* \(#,##0\);_(* "-"??_);_(@_)</c:formatCode>
                <c:ptCount val="9"/>
                <c:pt idx="0">
                  <c:v>6346679</c:v>
                </c:pt>
                <c:pt idx="1">
                  <c:v>6417158</c:v>
                </c:pt>
                <c:pt idx="2">
                  <c:v>6424965</c:v>
                </c:pt>
                <c:pt idx="3">
                  <c:v>6718726</c:v>
                </c:pt>
                <c:pt idx="4">
                  <c:v>7551524</c:v>
                </c:pt>
                <c:pt idx="5">
                  <c:v>7627039.2400000002</c:v>
                </c:pt>
                <c:pt idx="6">
                  <c:v>7779580.0248000007</c:v>
                </c:pt>
                <c:pt idx="7">
                  <c:v>7935171.6252960013</c:v>
                </c:pt>
                <c:pt idx="8">
                  <c:v>8093875.0578019219</c:v>
                </c:pt>
              </c:numCache>
            </c:numRef>
          </c:val>
          <c:extLst>
            <c:ext xmlns:c16="http://schemas.microsoft.com/office/drawing/2014/chart" uri="{C3380CC4-5D6E-409C-BE32-E72D297353CC}">
              <c16:uniqueId val="{00000000-FDF2-4F5A-9F93-C69F029609B1}"/>
            </c:ext>
          </c:extLst>
        </c:ser>
        <c:dLbls>
          <c:showLegendKey val="0"/>
          <c:showVal val="0"/>
          <c:showCatName val="0"/>
          <c:showSerName val="0"/>
          <c:showPercent val="0"/>
          <c:showBubbleSize val="0"/>
        </c:dLbls>
        <c:gapWidth val="219"/>
        <c:overlap val="-27"/>
        <c:axId val="511114424"/>
        <c:axId val="511111288"/>
      </c:barChart>
      <c:catAx>
        <c:axId val="5111144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111288"/>
        <c:crosses val="autoZero"/>
        <c:auto val="1"/>
        <c:lblAlgn val="ctr"/>
        <c:lblOffset val="100"/>
        <c:tickLblSkip val="1"/>
        <c:tickMarkSkip val="1"/>
        <c:noMultiLvlLbl val="0"/>
      </c:catAx>
      <c:valAx>
        <c:axId val="51111128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0"/>
        <c:majorTickMark val="none"/>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114424"/>
        <c:crosses val="autoZero"/>
        <c:crossBetween val="between"/>
      </c:valAx>
      <c:spPr>
        <a:noFill/>
        <a:ln>
          <a:noFill/>
        </a:ln>
        <a:effectLst/>
      </c:spPr>
    </c:plotArea>
    <c:plotVisOnly val="1"/>
    <c:dispBlanksAs val="gap"/>
    <c:showDLblsOverMax val="0"/>
  </c:chart>
  <c:spPr>
    <a:solidFill>
      <a:schemeClr val="bg1"/>
    </a:solidFill>
    <a:ln w="9525" cap="flat" cmpd="sng" algn="ctr">
      <a:solidFill>
        <a:srgbClr val="000000"/>
      </a:solidFill>
      <a:round/>
    </a:ln>
    <a:effectLst>
      <a:outerShdw dist="35560" dir="2700000" algn="tl" rotWithShape="0">
        <a:prstClr val="black"/>
      </a:outerShdw>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Profit</a:t>
            </a:r>
          </a:p>
        </c:rich>
      </c:tx>
      <c:layout>
        <c:manualLayout>
          <c:xMode val="edge"/>
          <c:yMode val="edge"/>
          <c:x val="0.44367563313542019"/>
          <c:y val="4.871788387618855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485091355674306E-2"/>
          <c:y val="0.18846153846153799"/>
          <c:w val="0.88131530469565"/>
          <c:h val="0.65384615384615397"/>
        </c:manualLayout>
      </c:layout>
      <c:barChart>
        <c:barDir val="col"/>
        <c:grouping val="clustered"/>
        <c:varyColors val="0"/>
        <c:ser>
          <c:idx val="0"/>
          <c:order val="0"/>
          <c:spPr>
            <a:solidFill>
              <a:schemeClr val="accent1"/>
            </a:solidFill>
            <a:ln>
              <a:noFill/>
            </a:ln>
            <a:effectLst/>
          </c:spPr>
          <c:invertIfNegative val="0"/>
          <c:dPt>
            <c:idx val="5"/>
            <c:invertIfNegative val="0"/>
            <c:bubble3D val="0"/>
            <c:spPr>
              <a:solidFill>
                <a:srgbClr val="00B050"/>
              </a:solidFill>
              <a:ln>
                <a:noFill/>
              </a:ln>
              <a:effectLst/>
            </c:spPr>
            <c:extLst>
              <c:ext xmlns:c16="http://schemas.microsoft.com/office/drawing/2014/chart" uri="{C3380CC4-5D6E-409C-BE32-E72D297353CC}">
                <c16:uniqueId val="{00000001-45A8-45B7-840F-71A3CE13B967}"/>
              </c:ext>
            </c:extLst>
          </c:dPt>
          <c:dPt>
            <c:idx val="6"/>
            <c:invertIfNegative val="0"/>
            <c:bubble3D val="0"/>
            <c:spPr>
              <a:solidFill>
                <a:srgbClr val="00B050"/>
              </a:solidFill>
              <a:ln>
                <a:noFill/>
              </a:ln>
              <a:effectLst/>
            </c:spPr>
            <c:extLst>
              <c:ext xmlns:c16="http://schemas.microsoft.com/office/drawing/2014/chart" uri="{C3380CC4-5D6E-409C-BE32-E72D297353CC}">
                <c16:uniqueId val="{00000003-45A8-45B7-840F-71A3CE13B967}"/>
              </c:ext>
            </c:extLst>
          </c:dPt>
          <c:dPt>
            <c:idx val="7"/>
            <c:invertIfNegative val="0"/>
            <c:bubble3D val="0"/>
            <c:spPr>
              <a:solidFill>
                <a:srgbClr val="00B050"/>
              </a:solidFill>
              <a:ln>
                <a:noFill/>
              </a:ln>
              <a:effectLst/>
            </c:spPr>
            <c:extLst>
              <c:ext xmlns:c16="http://schemas.microsoft.com/office/drawing/2014/chart" uri="{C3380CC4-5D6E-409C-BE32-E72D297353CC}">
                <c16:uniqueId val="{00000005-45A8-45B7-840F-71A3CE13B967}"/>
              </c:ext>
            </c:extLst>
          </c:dPt>
          <c:dPt>
            <c:idx val="8"/>
            <c:invertIfNegative val="0"/>
            <c:bubble3D val="0"/>
            <c:spPr>
              <a:solidFill>
                <a:srgbClr val="00B050"/>
              </a:solidFill>
              <a:ln>
                <a:solidFill>
                  <a:srgbClr val="00B050"/>
                </a:solidFill>
              </a:ln>
              <a:effectLst/>
            </c:spPr>
            <c:extLst>
              <c:ext xmlns:c16="http://schemas.microsoft.com/office/drawing/2014/chart" uri="{C3380CC4-5D6E-409C-BE32-E72D297353CC}">
                <c16:uniqueId val="{00000007-45A8-45B7-840F-71A3CE13B967}"/>
              </c:ext>
            </c:extLst>
          </c:dPt>
          <c:cat>
            <c:numRef>
              <c:f>'Pro Forma'!$D$6:$L$6</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'Pro Forma'!$D$11:$L$11</c:f>
              <c:numCache>
                <c:formatCode>_(* #,##0_);_(* \(#,##0\);_(* "-"??_);_(@_)</c:formatCode>
                <c:ptCount val="9"/>
                <c:pt idx="0">
                  <c:v>146584</c:v>
                </c:pt>
                <c:pt idx="1">
                  <c:v>123792</c:v>
                </c:pt>
                <c:pt idx="2">
                  <c:v>168664</c:v>
                </c:pt>
                <c:pt idx="3">
                  <c:v>172286</c:v>
                </c:pt>
                <c:pt idx="4">
                  <c:v>181395</c:v>
                </c:pt>
                <c:pt idx="5">
                  <c:v>185929.87499999997</c:v>
                </c:pt>
                <c:pt idx="6">
                  <c:v>189648.47249999997</c:v>
                </c:pt>
                <c:pt idx="7">
                  <c:v>192493.19958749996</c:v>
                </c:pt>
                <c:pt idx="8">
                  <c:v>194418.13158337495</c:v>
                </c:pt>
              </c:numCache>
            </c:numRef>
          </c:val>
          <c:extLst>
            <c:ext xmlns:c16="http://schemas.microsoft.com/office/drawing/2014/chart" uri="{C3380CC4-5D6E-409C-BE32-E72D297353CC}">
              <c16:uniqueId val="{00000000-D6F5-4CC2-BCA3-F6A2B62AD1F6}"/>
            </c:ext>
          </c:extLst>
        </c:ser>
        <c:dLbls>
          <c:showLegendKey val="0"/>
          <c:showVal val="0"/>
          <c:showCatName val="0"/>
          <c:showSerName val="0"/>
          <c:showPercent val="0"/>
          <c:showBubbleSize val="0"/>
        </c:dLbls>
        <c:gapWidth val="219"/>
        <c:overlap val="-27"/>
        <c:axId val="569544256"/>
        <c:axId val="569545824"/>
      </c:barChart>
      <c:catAx>
        <c:axId val="5695442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545824"/>
        <c:crosses val="autoZero"/>
        <c:auto val="1"/>
        <c:lblAlgn val="ctr"/>
        <c:lblOffset val="100"/>
        <c:tickLblSkip val="1"/>
        <c:tickMarkSkip val="1"/>
        <c:noMultiLvlLbl val="0"/>
      </c:catAx>
      <c:valAx>
        <c:axId val="569545824"/>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0"/>
        <c:majorTickMark val="none"/>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544256"/>
        <c:crosses val="autoZero"/>
        <c:crossBetween val="between"/>
      </c:valAx>
      <c:spPr>
        <a:noFill/>
        <a:ln>
          <a:noFill/>
        </a:ln>
        <a:effectLst/>
      </c:spPr>
    </c:plotArea>
    <c:plotVisOnly val="1"/>
    <c:dispBlanksAs val="gap"/>
    <c:showDLblsOverMax val="0"/>
  </c:chart>
  <c:spPr>
    <a:solidFill>
      <a:schemeClr val="bg1"/>
    </a:solidFill>
    <a:ln w="9525" cap="flat" cmpd="sng" algn="ctr">
      <a:solidFill>
        <a:srgbClr val="000000"/>
      </a:solidFill>
      <a:round/>
    </a:ln>
    <a:effectLst>
      <a:outerShdw dist="35560" dir="2700000" algn="tl" rotWithShape="0">
        <a:prstClr val="black"/>
      </a:outerShd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b="1" dirty="0">
                <a:latin typeface="Arial" panose="020B0604020202020204" pitchFamily="34" charset="0"/>
                <a:cs typeface="Arial" panose="020B0604020202020204" pitchFamily="34" charset="0"/>
              </a:rPr>
              <a:t>Long Term Debt</a:t>
            </a:r>
          </a:p>
        </c:rich>
      </c:tx>
      <c:layout>
        <c:manualLayout>
          <c:xMode val="edge"/>
          <c:yMode val="edge"/>
          <c:x val="0.36717254403321137"/>
          <c:y val="4.871786143411480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9.8485091355674306E-2"/>
          <c:y val="0.18846153846153799"/>
          <c:w val="0.88131530469565"/>
          <c:h val="0.65384615384615397"/>
        </c:manualLayout>
      </c:layout>
      <c:barChart>
        <c:barDir val="col"/>
        <c:grouping val="clustered"/>
        <c:varyColors val="0"/>
        <c:ser>
          <c:idx val="1"/>
          <c:order val="1"/>
          <c:spPr>
            <a:solidFill>
              <a:schemeClr val="accent1"/>
            </a:solidFill>
            <a:ln>
              <a:noFill/>
            </a:ln>
            <a:effectLst/>
          </c:spPr>
          <c:invertIfNegative val="0"/>
          <c:dPt>
            <c:idx val="5"/>
            <c:invertIfNegative val="0"/>
            <c:bubble3D val="0"/>
            <c:spPr>
              <a:solidFill>
                <a:srgbClr val="00B050"/>
              </a:solidFill>
              <a:ln>
                <a:noFill/>
              </a:ln>
              <a:effectLst/>
            </c:spPr>
            <c:extLst>
              <c:ext xmlns:c16="http://schemas.microsoft.com/office/drawing/2014/chart" uri="{C3380CC4-5D6E-409C-BE32-E72D297353CC}">
                <c16:uniqueId val="{00000001-CAF0-4D27-857A-CC755C891196}"/>
              </c:ext>
            </c:extLst>
          </c:dPt>
          <c:dPt>
            <c:idx val="6"/>
            <c:invertIfNegative val="0"/>
            <c:bubble3D val="0"/>
            <c:spPr>
              <a:solidFill>
                <a:srgbClr val="00B050"/>
              </a:solidFill>
              <a:ln>
                <a:noFill/>
              </a:ln>
              <a:effectLst/>
            </c:spPr>
            <c:extLst>
              <c:ext xmlns:c16="http://schemas.microsoft.com/office/drawing/2014/chart" uri="{C3380CC4-5D6E-409C-BE32-E72D297353CC}">
                <c16:uniqueId val="{00000003-CAF0-4D27-857A-CC755C891196}"/>
              </c:ext>
            </c:extLst>
          </c:dPt>
          <c:dPt>
            <c:idx val="7"/>
            <c:invertIfNegative val="0"/>
            <c:bubble3D val="0"/>
            <c:spPr>
              <a:solidFill>
                <a:srgbClr val="00B050"/>
              </a:solidFill>
              <a:ln>
                <a:noFill/>
              </a:ln>
              <a:effectLst/>
            </c:spPr>
            <c:extLst>
              <c:ext xmlns:c16="http://schemas.microsoft.com/office/drawing/2014/chart" uri="{C3380CC4-5D6E-409C-BE32-E72D297353CC}">
                <c16:uniqueId val="{00000005-CAF0-4D27-857A-CC755C891196}"/>
              </c:ext>
            </c:extLst>
          </c:dPt>
          <c:dPt>
            <c:idx val="8"/>
            <c:invertIfNegative val="0"/>
            <c:bubble3D val="0"/>
            <c:spPr>
              <a:solidFill>
                <a:srgbClr val="00B050"/>
              </a:solidFill>
              <a:ln>
                <a:noFill/>
              </a:ln>
              <a:effectLst/>
            </c:spPr>
            <c:extLst>
              <c:ext xmlns:c16="http://schemas.microsoft.com/office/drawing/2014/chart" uri="{C3380CC4-5D6E-409C-BE32-E72D297353CC}">
                <c16:uniqueId val="{00000007-CAF0-4D27-857A-CC755C891196}"/>
              </c:ext>
            </c:extLst>
          </c:dPt>
          <c:cat>
            <c:numRef>
              <c:f>'Pro Forma'!$D$16:$L$16</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'Pro Forma'!$D$40:$L$40</c:f>
              <c:numCache>
                <c:formatCode>_(* #,##0_);_(* \(#,##0\);_(* "-"??_);_(@_)</c:formatCode>
                <c:ptCount val="9"/>
                <c:pt idx="0">
                  <c:v>455372</c:v>
                </c:pt>
                <c:pt idx="1">
                  <c:v>687546</c:v>
                </c:pt>
                <c:pt idx="2">
                  <c:v>676163</c:v>
                </c:pt>
                <c:pt idx="3">
                  <c:v>650180</c:v>
                </c:pt>
                <c:pt idx="4">
                  <c:v>844454</c:v>
                </c:pt>
                <c:pt idx="5">
                  <c:v>828043</c:v>
                </c:pt>
                <c:pt idx="6">
                  <c:v>770652</c:v>
                </c:pt>
                <c:pt idx="7">
                  <c:v>698862</c:v>
                </c:pt>
                <c:pt idx="8">
                  <c:v>610427</c:v>
                </c:pt>
              </c:numCache>
            </c:numRef>
          </c:val>
          <c:extLst>
            <c:ext xmlns:c16="http://schemas.microsoft.com/office/drawing/2014/chart" uri="{C3380CC4-5D6E-409C-BE32-E72D297353CC}">
              <c16:uniqueId val="{00000008-CAF0-4D27-857A-CC755C891196}"/>
            </c:ext>
          </c:extLst>
        </c:ser>
        <c:dLbls>
          <c:showLegendKey val="0"/>
          <c:showVal val="0"/>
          <c:showCatName val="0"/>
          <c:showSerName val="0"/>
          <c:showPercent val="0"/>
          <c:showBubbleSize val="0"/>
        </c:dLbls>
        <c:gapWidth val="219"/>
        <c:overlap val="-27"/>
        <c:axId val="561035712"/>
        <c:axId val="561040416"/>
        <c:extLst>
          <c:ext xmlns:c15="http://schemas.microsoft.com/office/drawing/2012/chart" uri="{02D57815-91ED-43cb-92C2-25804820EDAC}">
            <c15:filteredBarSeries>
              <c15:ser>
                <c:idx val="0"/>
                <c:order val="0"/>
                <c:spPr>
                  <a:solidFill>
                    <a:schemeClr val="accent1"/>
                  </a:solidFill>
                  <a:ln>
                    <a:noFill/>
                  </a:ln>
                  <a:effectLst/>
                </c:spPr>
                <c:invertIfNegative val="0"/>
                <c:cat>
                  <c:numRef>
                    <c:extLst>
                      <c:ext uri="{02D57815-91ED-43cb-92C2-25804820EDAC}">
                        <c15:formulaRef>
                          <c15:sqref>'Pro Forma'!$D$16:$L$16</c15:sqref>
                        </c15:formulaRef>
                      </c:ext>
                    </c:extLst>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extLst>
                      <c:ext uri="{02D57815-91ED-43cb-92C2-25804820EDAC}">
                        <c15:formulaRef>
                          <c15:sqref>'Pro Forma'!$D$6:$L$6</c15:sqref>
                        </c15:formulaRef>
                      </c:ext>
                    </c:extLst>
                    <c:numCache>
                      <c:formatCode>General</c:formatCode>
                      <c:ptCount val="9"/>
                      <c:pt idx="0">
                        <c:v>2012</c:v>
                      </c:pt>
                      <c:pt idx="1">
                        <c:v>2013</c:v>
                      </c:pt>
                      <c:pt idx="2">
                        <c:v>2014</c:v>
                      </c:pt>
                      <c:pt idx="3">
                        <c:v>2015</c:v>
                      </c:pt>
                      <c:pt idx="4">
                        <c:v>2016</c:v>
                      </c:pt>
                      <c:pt idx="5">
                        <c:v>2017</c:v>
                      </c:pt>
                      <c:pt idx="6">
                        <c:v>2018</c:v>
                      </c:pt>
                      <c:pt idx="7">
                        <c:v>2019</c:v>
                      </c:pt>
                      <c:pt idx="8">
                        <c:v>2020</c:v>
                      </c:pt>
                    </c:numCache>
                  </c:numRef>
                </c:val>
                <c:extLst>
                  <c:ext xmlns:c16="http://schemas.microsoft.com/office/drawing/2014/chart" uri="{C3380CC4-5D6E-409C-BE32-E72D297353CC}">
                    <c16:uniqueId val="{00000000-D6F5-4CC2-BCA3-F6A2B62AD1F6}"/>
                  </c:ext>
                </c:extLst>
              </c15:ser>
            </c15:filteredBarSeries>
          </c:ext>
        </c:extLst>
      </c:barChart>
      <c:catAx>
        <c:axId val="56103571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040416"/>
        <c:crosses val="autoZero"/>
        <c:auto val="1"/>
        <c:lblAlgn val="ctr"/>
        <c:lblOffset val="100"/>
        <c:tickLblSkip val="1"/>
        <c:tickMarkSkip val="1"/>
        <c:noMultiLvlLbl val="0"/>
      </c:catAx>
      <c:valAx>
        <c:axId val="561040416"/>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0"/>
        <c:majorTickMark val="none"/>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035712"/>
        <c:crosses val="autoZero"/>
        <c:crossBetween val="between"/>
      </c:valAx>
      <c:spPr>
        <a:noFill/>
        <a:ln>
          <a:noFill/>
        </a:ln>
        <a:effectLst>
          <a:outerShdw blurRad="50800" dist="35560" dir="2700000" algn="ctr" rotWithShape="0">
            <a:srgbClr val="000000">
              <a:alpha val="43137"/>
            </a:srgbClr>
          </a:outerShdw>
        </a:effectLst>
      </c:spPr>
    </c:plotArea>
    <c:plotVisOnly val="1"/>
    <c:dispBlanksAs val="gap"/>
    <c:showDLblsOverMax val="0"/>
  </c:chart>
  <c:spPr>
    <a:noFill/>
    <a:ln w="9525" cap="flat" cmpd="sng" algn="ctr">
      <a:solidFill>
        <a:srgbClr val="000000"/>
      </a:solidFill>
      <a:round/>
    </a:ln>
    <a:effectLst>
      <a:outerShdw dist="35560" dir="2700000" algn="tl" rotWithShape="0">
        <a:prstClr val="black"/>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4353093-40E7-4E4D-B08D-1F2D5A7E1F07}" type="datetimeFigureOut">
              <a:rPr lang="en-US" smtClean="0"/>
              <a:t>4/16/2017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EB262879-062F-4A00-87C5-38D63CC49F0E}" type="slidenum">
              <a:rPr lang="en-US" smtClean="0"/>
              <a:t>‹#›</a:t>
            </a:fld>
            <a:endParaRPr lang="en-US" dirty="0"/>
          </a:p>
        </p:txBody>
      </p:sp>
    </p:spTree>
    <p:extLst>
      <p:ext uri="{BB962C8B-B14F-4D97-AF65-F5344CB8AC3E}">
        <p14:creationId xmlns:p14="http://schemas.microsoft.com/office/powerpoint/2010/main" val="317747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85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heme" Target="../theme/theme1.xml"/><Relationship Id="rId7" Type="http://schemas.openxmlformats.org/officeDocument/2006/relationships/image" Target="../media/image2.pdf"/><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10" Type="http://schemas.openxmlformats.org/officeDocument/2006/relationships/image" Target="../media/image3.png"/><Relationship Id="rId4" Type="http://schemas.openxmlformats.org/officeDocument/2006/relationships/image" Target="../media/image1.pdf"/><Relationship Id="rId9" Type="http://schemas.openxmlformats.org/officeDocument/2006/relationships/image" Target="../media/image4.pdf"/></Relationships>
</file>

<file path=ppt/slideMasters/_rels/slideMaster2.xml.rels><?xml version="1.0" encoding="UTF-8" standalone="yes"?>
<Relationships xmlns="http://schemas.openxmlformats.org/package/2006/relationships"><Relationship Id="rId13" Type="http://schemas.openxmlformats.org/officeDocument/2006/relationships/image" Target="../media/image4.jpg"/><Relationship Id="rId3" Type="http://schemas.openxmlformats.org/officeDocument/2006/relationships/image" Target="../media/image1.pdf"/><Relationship Id="rId12"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3.xml"/><Relationship Id="rId11" Type="http://schemas.openxmlformats.org/officeDocument/2006/relationships/image" Target="../media/image4.pdf"/><Relationship Id="rId10"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2.pd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1" name="Picture 10" descr="Small Use Shield_GoldOnTrans.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8201027" y="238127"/>
            <a:ext cx="748239" cy="748239"/>
          </a:xfrm>
          <a:prstGeom prst="rect">
            <a:avLst/>
          </a:prstGeom>
        </p:spPr>
      </p:pic>
      <p:pic>
        <p:nvPicPr>
          <p:cNvPr id="9" name="Picture 8" descr="1-lineWordmark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7"/>
              <a:stretch>
                <a:fillRect/>
              </a:stretch>
            </p:blipFill>
          </mc:Choice>
          <mc:Fallback>
            <p:blipFill>
              <a:blip r:embed="rId8"/>
              <a:stretch>
                <a:fillRect/>
              </a:stretch>
            </p:blipFill>
          </mc:Fallback>
        </mc:AlternateContent>
        <p:spPr>
          <a:xfrm>
            <a:off x="6997700" y="6462029"/>
            <a:ext cx="1822126" cy="154821"/>
          </a:xfrm>
          <a:prstGeom prst="rect">
            <a:avLst/>
          </a:prstGeom>
        </p:spPr>
      </p:pic>
      <p:pic>
        <p:nvPicPr>
          <p:cNvPr id="10" name="Picture 9" descr="Formal_Viterbi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9"/>
              <a:stretch>
                <a:fillRect/>
              </a:stretch>
            </p:blipFill>
          </mc:Choice>
          <mc:Fallback>
            <p:blipFill>
              <a:blip r:embed="rId10"/>
              <a:stretch>
                <a:fillRect/>
              </a:stretch>
            </p:blipFill>
          </mc:Fallback>
        </mc:AlternateContent>
        <p:spPr>
          <a:xfrm>
            <a:off x="292102" y="6138309"/>
            <a:ext cx="1741688" cy="470075"/>
          </a:xfrm>
          <a:prstGeom prst="rect">
            <a:avLst/>
          </a:prstGeom>
        </p:spPr>
      </p:pic>
    </p:spTree>
  </p:cSld>
  <p:clrMap bg1="dk1" tx1="lt1" bg2="dk2" tx2="lt2" accent1="accent1" accent2="accent2" accent3="accent3" accent4="accent4" accent5="accent5" accent6="accent6" hlink="hlink" folHlink="folHlink"/>
  <p:sldLayoutIdLst>
    <p:sldLayoutId id="2147483650" r:id="rId1"/>
    <p:sldLayoutId id="2147483662"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5803900"/>
            <a:ext cx="9144000" cy="1052718"/>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8" name="Rectangle 7"/>
          <p:cNvSpPr/>
          <p:nvPr userDrawn="1"/>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1" name="Picture 10" descr="Small Use Shield_GoldOnTrans.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8201027" y="238127"/>
            <a:ext cx="748239" cy="748239"/>
          </a:xfrm>
          <a:prstGeom prst="rect">
            <a:avLst/>
          </a:prstGeom>
          <a:noFill/>
          <a:ln>
            <a:noFill/>
          </a:ln>
        </p:spPr>
      </p:pic>
      <p:pic>
        <p:nvPicPr>
          <p:cNvPr id="9" name="Picture 8" descr="1-lineWordmark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9"/>
              <a:stretch>
                <a:fillRect/>
              </a:stretch>
            </p:blipFill>
          </mc:Choice>
          <mc:Fallback>
            <p:blipFill>
              <a:blip r:embed="rId10"/>
              <a:stretch>
                <a:fillRect/>
              </a:stretch>
            </p:blipFill>
          </mc:Fallback>
        </mc:AlternateContent>
        <p:spPr>
          <a:xfrm>
            <a:off x="6997700" y="6462029"/>
            <a:ext cx="1822126" cy="154821"/>
          </a:xfrm>
          <a:prstGeom prst="rect">
            <a:avLst/>
          </a:prstGeom>
        </p:spPr>
      </p:pic>
      <p:pic>
        <p:nvPicPr>
          <p:cNvPr id="12" name="Picture 11" descr="Formal_Viterbi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292102" y="6138309"/>
            <a:ext cx="1741688" cy="470075"/>
          </a:xfrm>
          <a:prstGeom prst="rect">
            <a:avLst/>
          </a:prstGeom>
        </p:spPr>
      </p:pic>
      <p:pic>
        <p:nvPicPr>
          <p:cNvPr id="10" name="Picture 9"/>
          <p:cNvPicPr>
            <a:picLocks noChangeAspect="1"/>
          </p:cNvPicPr>
          <p:nvPr userDrawn="1"/>
        </p:nvPicPr>
        <p:blipFill>
          <a:blip r:embed="rId13"/>
          <a:stretch>
            <a:fillRect/>
          </a:stretch>
        </p:blipFill>
        <p:spPr>
          <a:xfrm>
            <a:off x="166086" y="238127"/>
            <a:ext cx="1272034" cy="537377"/>
          </a:xfrm>
          <a:prstGeom prst="rect">
            <a:avLst/>
          </a:prstGeom>
        </p:spPr>
      </p:pic>
      <p:sp>
        <p:nvSpPr>
          <p:cNvPr id="2" name="TextBox 1"/>
          <p:cNvSpPr txBox="1"/>
          <p:nvPr userDrawn="1"/>
        </p:nvSpPr>
        <p:spPr>
          <a:xfrm>
            <a:off x="8553004" y="6068372"/>
            <a:ext cx="396262" cy="307777"/>
          </a:xfrm>
          <a:prstGeom prst="rect">
            <a:avLst/>
          </a:prstGeom>
          <a:noFill/>
        </p:spPr>
        <p:txBody>
          <a:bodyPr wrap="none" rtlCol="0">
            <a:spAutoFit/>
          </a:bodyPr>
          <a:lstStyle/>
          <a:p>
            <a:fld id="{34A74790-1F8F-4647-85E1-39EADCD3830F}" type="slidenum">
              <a:rPr lang="en-US" sz="1400" smtClean="0">
                <a:solidFill>
                  <a:srgbClr val="FFCC00"/>
                </a:solidFill>
              </a:rPr>
              <a:t>‹#›</a:t>
            </a:fld>
            <a:endParaRPr lang="en-US" sz="1400" dirty="0">
              <a:solidFill>
                <a:srgbClr val="FFCC00"/>
              </a:solidFill>
            </a:endParaRPr>
          </a:p>
        </p:txBody>
      </p:sp>
    </p:spTree>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p:cNvSpPr txBox="1">
            <a:spLocks/>
          </p:cNvSpPr>
          <p:nvPr/>
        </p:nvSpPr>
        <p:spPr>
          <a:xfrm>
            <a:off x="7350" y="2010124"/>
            <a:ext cx="9129299" cy="987718"/>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1" u="none" strike="noStrike" kern="1200" cap="none" spc="0" normalizeH="0" baseline="0" noProof="0" dirty="0">
                <a:ln>
                  <a:noFill/>
                </a:ln>
                <a:solidFill>
                  <a:schemeClr val="tx2"/>
                </a:solidFill>
                <a:effectLst/>
                <a:uLnTx/>
                <a:uFillTx/>
                <a:latin typeface="Arial"/>
                <a:ea typeface="+mj-ea"/>
                <a:cs typeface="Arial"/>
              </a:rPr>
              <a:t>EMCOR Group, Inc.</a:t>
            </a:r>
            <a:endParaRPr kumimoji="0" lang="en-US" sz="3600" u="none" strike="noStrike" kern="1200" cap="none" spc="0" normalizeH="0" baseline="0" noProof="0" dirty="0">
              <a:ln>
                <a:noFill/>
              </a:ln>
              <a:solidFill>
                <a:schemeClr val="tx2"/>
              </a:solidFill>
              <a:effectLst/>
              <a:uLnTx/>
              <a:uFillTx/>
              <a:latin typeface="Arial"/>
              <a:ea typeface="+mj-ea"/>
              <a:cs typeface="Arial"/>
            </a:endParaRPr>
          </a:p>
        </p:txBody>
      </p:sp>
      <p:sp>
        <p:nvSpPr>
          <p:cNvPr id="52" name="Subtitle 2"/>
          <p:cNvSpPr txBox="1">
            <a:spLocks/>
          </p:cNvSpPr>
          <p:nvPr/>
        </p:nvSpPr>
        <p:spPr>
          <a:xfrm>
            <a:off x="7349" y="3078866"/>
            <a:ext cx="9129299" cy="2708475"/>
          </a:xfrm>
          <a:prstGeom prst="rect">
            <a:avLst/>
          </a:prstGeom>
        </p:spPr>
        <p:txBody>
          <a:bodyPr vert="horz" lIns="91440" tIns="45720" rIns="91440" bIns="45720" rtlCol="0" anchor="ctr">
            <a:normAutofit fontScale="85000" lnSpcReduction="20000"/>
          </a:bodyPr>
          <a:lstStyle/>
          <a:p>
            <a:pPr lvl="0" algn="ctr">
              <a:spcBef>
                <a:spcPct val="20000"/>
              </a:spcBef>
              <a:defRPr/>
            </a:pPr>
            <a:r>
              <a:rPr lang="en-US" sz="2400" i="1" dirty="0">
                <a:latin typeface="Times New Roman"/>
                <a:cs typeface="Times New Roman"/>
              </a:rPr>
              <a:t>Rohan Desai</a:t>
            </a:r>
          </a:p>
          <a:p>
            <a:pPr algn="ctr">
              <a:spcBef>
                <a:spcPct val="20000"/>
              </a:spcBef>
              <a:defRPr/>
            </a:pPr>
            <a:r>
              <a:rPr lang="en-US" sz="2400" i="1" dirty="0">
                <a:latin typeface="Times New Roman"/>
                <a:cs typeface="Times New Roman"/>
              </a:rPr>
              <a:t>Bijan Eskandari</a:t>
            </a:r>
          </a:p>
          <a:p>
            <a:pPr lvl="0" algn="ctr">
              <a:spcBef>
                <a:spcPct val="20000"/>
              </a:spcBef>
              <a:defRPr/>
            </a:pPr>
            <a:r>
              <a:rPr lang="en-US" sz="2400" i="1" dirty="0">
                <a:latin typeface="Times New Roman"/>
                <a:cs typeface="Times New Roman"/>
              </a:rPr>
              <a:t>Ellesse Lunde</a:t>
            </a:r>
          </a:p>
          <a:p>
            <a:pPr lvl="0" algn="ctr">
              <a:spcBef>
                <a:spcPct val="20000"/>
              </a:spcBef>
              <a:defRPr/>
            </a:pPr>
            <a:r>
              <a:rPr lang="en-US" sz="2400" i="1" dirty="0">
                <a:latin typeface="Times New Roman"/>
                <a:cs typeface="Times New Roman"/>
              </a:rPr>
              <a:t>Ang Ma</a:t>
            </a:r>
          </a:p>
          <a:p>
            <a:pPr lvl="0" algn="ctr">
              <a:spcBef>
                <a:spcPct val="20000"/>
              </a:spcBef>
              <a:defRPr/>
            </a:pPr>
            <a:r>
              <a:rPr lang="en-US" sz="2400" i="1" dirty="0">
                <a:latin typeface="Times New Roman"/>
                <a:cs typeface="Times New Roman"/>
              </a:rPr>
              <a:t>Michael Richardson</a:t>
            </a:r>
          </a:p>
          <a:p>
            <a:pPr lvl="0" algn="ctr">
              <a:spcBef>
                <a:spcPct val="20000"/>
              </a:spcBef>
              <a:defRPr/>
            </a:pPr>
            <a:r>
              <a:rPr lang="en-US" sz="2400" i="1" dirty="0">
                <a:latin typeface="Times New Roman"/>
                <a:cs typeface="Times New Roman"/>
              </a:rPr>
              <a:t>Aaron Rubin</a:t>
            </a:r>
          </a:p>
          <a:p>
            <a:pPr lvl="0" algn="ctr">
              <a:spcBef>
                <a:spcPct val="20000"/>
              </a:spcBef>
              <a:defRPr/>
            </a:pPr>
            <a:r>
              <a:rPr lang="en-US" sz="2400" i="1" dirty="0">
                <a:latin typeface="Times New Roman"/>
                <a:cs typeface="Times New Roman"/>
              </a:rPr>
              <a:t>Peng Zhou</a:t>
            </a:r>
          </a:p>
          <a:p>
            <a:pPr lvl="0" algn="ctr">
              <a:spcBef>
                <a:spcPct val="20000"/>
              </a:spcBef>
              <a:defRPr/>
            </a:pPr>
            <a:r>
              <a:rPr lang="en-US" sz="2400" i="1" dirty="0">
                <a:latin typeface="Times New Roman"/>
                <a:cs typeface="Times New Roman"/>
              </a:rPr>
              <a:t>Qianwei Zhou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3989887"/>
              </p:ext>
            </p:extLst>
          </p:nvPr>
        </p:nvGraphicFramePr>
        <p:xfrm>
          <a:off x="547914" y="1020840"/>
          <a:ext cx="8084458" cy="4578241"/>
        </p:xfrm>
        <a:graphic>
          <a:graphicData uri="http://schemas.openxmlformats.org/drawingml/2006/table">
            <a:tbl>
              <a:tblPr firstRow="1" bandRow="1">
                <a:tableStyleId>{5C22544A-7EE6-4342-B048-85BDC9FD1C3A}</a:tableStyleId>
              </a:tblPr>
              <a:tblGrid>
                <a:gridCol w="2140883">
                  <a:extLst>
                    <a:ext uri="{9D8B030D-6E8A-4147-A177-3AD203B41FA5}">
                      <a16:colId xmlns:a16="http://schemas.microsoft.com/office/drawing/2014/main" val="2720974191"/>
                    </a:ext>
                  </a:extLst>
                </a:gridCol>
                <a:gridCol w="1188715">
                  <a:extLst>
                    <a:ext uri="{9D8B030D-6E8A-4147-A177-3AD203B41FA5}">
                      <a16:colId xmlns:a16="http://schemas.microsoft.com/office/drawing/2014/main" val="3672499963"/>
                    </a:ext>
                  </a:extLst>
                </a:gridCol>
                <a:gridCol w="1188715">
                  <a:extLst>
                    <a:ext uri="{9D8B030D-6E8A-4147-A177-3AD203B41FA5}">
                      <a16:colId xmlns:a16="http://schemas.microsoft.com/office/drawing/2014/main" val="1647898008"/>
                    </a:ext>
                  </a:extLst>
                </a:gridCol>
                <a:gridCol w="1188715">
                  <a:extLst>
                    <a:ext uri="{9D8B030D-6E8A-4147-A177-3AD203B41FA5}">
                      <a16:colId xmlns:a16="http://schemas.microsoft.com/office/drawing/2014/main" val="699011130"/>
                    </a:ext>
                  </a:extLst>
                </a:gridCol>
                <a:gridCol w="1188715">
                  <a:extLst>
                    <a:ext uri="{9D8B030D-6E8A-4147-A177-3AD203B41FA5}">
                      <a16:colId xmlns:a16="http://schemas.microsoft.com/office/drawing/2014/main" val="1412735344"/>
                    </a:ext>
                  </a:extLst>
                </a:gridCol>
                <a:gridCol w="1188715">
                  <a:extLst>
                    <a:ext uri="{9D8B030D-6E8A-4147-A177-3AD203B41FA5}">
                      <a16:colId xmlns:a16="http://schemas.microsoft.com/office/drawing/2014/main" val="3847671120"/>
                    </a:ext>
                  </a:extLst>
                </a:gridCol>
              </a:tblGrid>
              <a:tr h="431241">
                <a:tc gridSpan="6">
                  <a:txBody>
                    <a:bodyPr/>
                    <a:lstStyle/>
                    <a:p>
                      <a:pPr algn="ctr"/>
                      <a:r>
                        <a:rPr lang="en-US" b="1" dirty="0">
                          <a:solidFill>
                            <a:schemeClr val="bg1"/>
                          </a:solidFill>
                        </a:rPr>
                        <a:t>Financial Analysis – Activity Ratios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hMerge="1">
                  <a:txBody>
                    <a:body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53370"/>
                  </a:ext>
                </a:extLst>
              </a:tr>
              <a:tr h="319000">
                <a:tc>
                  <a:txBody>
                    <a:bodyPr/>
                    <a:lstStyle/>
                    <a:p>
                      <a:endParaRPr lang="en-US" sz="1050" b="1"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c>
                  <a:txBody>
                    <a:bodyPr/>
                    <a:lstStyle/>
                    <a:p>
                      <a:pPr algn="ctr"/>
                      <a:r>
                        <a:rPr lang="en-US" sz="1200" b="1" dirty="0">
                          <a:solidFill>
                            <a:schemeClr val="bg1"/>
                          </a:solidFill>
                        </a:rPr>
                        <a:t>2012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r>
                        <a:rPr lang="en-US" sz="1200" b="1" dirty="0">
                          <a:solidFill>
                            <a:schemeClr val="bg1"/>
                          </a:solidFill>
                        </a:rPr>
                        <a:t>2013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r>
                        <a:rPr lang="en-US" sz="1200" b="1" dirty="0">
                          <a:solidFill>
                            <a:schemeClr val="bg1"/>
                          </a:solidFill>
                        </a:rPr>
                        <a:t>2014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r>
                        <a:rPr lang="en-US" sz="1200" b="1" dirty="0">
                          <a:solidFill>
                            <a:schemeClr val="bg1"/>
                          </a:solidFill>
                        </a:rPr>
                        <a:t>2015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r>
                        <a:rPr lang="en-US" sz="1200" b="1" dirty="0">
                          <a:solidFill>
                            <a:schemeClr val="bg1"/>
                          </a:solidFill>
                        </a:rPr>
                        <a:t>2016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424239446"/>
                  </a:ext>
                </a:extLst>
              </a:tr>
              <a:tr h="319000">
                <a:tc>
                  <a:txBody>
                    <a:bodyPr/>
                    <a:lstStyle/>
                    <a:p>
                      <a:r>
                        <a:rPr lang="en-US" sz="1200" b="1" dirty="0">
                          <a:solidFill>
                            <a:srgbClr val="000000"/>
                          </a:solidFill>
                        </a:rPr>
                        <a:t>Price / Share</a:t>
                      </a:r>
                      <a:r>
                        <a:rPr lang="en-US" sz="1200" b="1" baseline="0" dirty="0">
                          <a:solidFill>
                            <a:srgbClr val="000000"/>
                          </a:solidFill>
                        </a:rPr>
                        <a:t>  </a:t>
                      </a:r>
                      <a:r>
                        <a:rPr lang="en-US" sz="1200" b="1" dirty="0">
                          <a:solidFill>
                            <a:srgbClr val="000000"/>
                          </a:solidFill>
                        </a:rPr>
                        <a:t>(EOY)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35.20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41.90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43.85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48.04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70.76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2583174"/>
                  </a:ext>
                </a:extLst>
              </a:tr>
              <a:tr h="319000">
                <a:tc>
                  <a:txBody>
                    <a:bodyPr/>
                    <a:lstStyle/>
                    <a:p>
                      <a:r>
                        <a:rPr lang="en-US" sz="1200" b="1" dirty="0">
                          <a:solidFill>
                            <a:srgbClr val="000000"/>
                          </a:solidFill>
                        </a:rPr>
                        <a:t>A/R Days in Aging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70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72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70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74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72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7386016"/>
                  </a:ext>
                </a:extLst>
              </a:tr>
              <a:tr h="319000">
                <a:tc>
                  <a:txBody>
                    <a:bodyPr/>
                    <a:lstStyle/>
                    <a:p>
                      <a:r>
                        <a:rPr lang="en-US" sz="1200" b="1" dirty="0">
                          <a:solidFill>
                            <a:srgbClr val="000000"/>
                          </a:solidFill>
                        </a:rPr>
                        <a:t>A/P Days in Aging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32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32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30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31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28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6055763"/>
                  </a:ext>
                </a:extLst>
              </a:tr>
              <a:tr h="319000">
                <a:tc>
                  <a:txBody>
                    <a:bodyPr/>
                    <a:lstStyle/>
                    <a:p>
                      <a:r>
                        <a:rPr lang="en-US" sz="1200" b="1" dirty="0">
                          <a:solidFill>
                            <a:srgbClr val="000000"/>
                          </a:solidFill>
                        </a:rPr>
                        <a:t>Inventory Turnover</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110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108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118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154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174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8363915"/>
                  </a:ext>
                </a:extLst>
              </a:tr>
              <a:tr h="319000">
                <a:tc>
                  <a:txBody>
                    <a:bodyPr/>
                    <a:lstStyle/>
                    <a:p>
                      <a:r>
                        <a:rPr lang="en-US" sz="1200" b="1" dirty="0">
                          <a:solidFill>
                            <a:srgbClr val="000000"/>
                          </a:solidFill>
                        </a:rPr>
                        <a:t>Current Ratio</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1.58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1.49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1.47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1.43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1.46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049940"/>
                  </a:ext>
                </a:extLst>
              </a:tr>
              <a:tr h="319000">
                <a:tc>
                  <a:txBody>
                    <a:bodyPr/>
                    <a:lstStyle/>
                    <a:p>
                      <a:r>
                        <a:rPr lang="en-US" sz="1200" b="1" dirty="0">
                          <a:solidFill>
                            <a:srgbClr val="000000"/>
                          </a:solidFill>
                        </a:rPr>
                        <a:t>Debt-to-Equity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1.29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1.34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1.37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1.39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1.53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2819304"/>
                  </a:ext>
                </a:extLst>
              </a:tr>
              <a:tr h="319000">
                <a:tc>
                  <a:txBody>
                    <a:bodyPr/>
                    <a:lstStyle/>
                    <a:p>
                      <a:r>
                        <a:rPr lang="en-US" sz="1200" b="1" dirty="0">
                          <a:solidFill>
                            <a:srgbClr val="000000"/>
                          </a:solidFill>
                        </a:rPr>
                        <a:t>ROE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11.2%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8.1%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12.1%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12.3%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5704579"/>
                  </a:ext>
                </a:extLst>
              </a:tr>
              <a:tr h="319000">
                <a:tc>
                  <a:txBody>
                    <a:bodyPr/>
                    <a:lstStyle/>
                    <a:p>
                      <a:r>
                        <a:rPr lang="en-US" sz="1200" b="1" dirty="0">
                          <a:solidFill>
                            <a:srgbClr val="000000"/>
                          </a:solidFill>
                        </a:rPr>
                        <a:t>EPS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2.16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1.82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2.52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2.72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2.97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6419090"/>
                  </a:ext>
                </a:extLst>
              </a:tr>
              <a:tr h="319000">
                <a:tc>
                  <a:txBody>
                    <a:bodyPr/>
                    <a:lstStyle/>
                    <a:p>
                      <a:r>
                        <a:rPr lang="en-US" sz="1200" b="1" dirty="0">
                          <a:solidFill>
                            <a:srgbClr val="000000"/>
                          </a:solidFill>
                        </a:rPr>
                        <a:t>P/E Ratio</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23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24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8197423"/>
                  </a:ext>
                </a:extLst>
              </a:tr>
              <a:tr h="319000">
                <a:tc>
                  <a:txBody>
                    <a:bodyPr/>
                    <a:lstStyle/>
                    <a:p>
                      <a:r>
                        <a:rPr lang="en-US" sz="1200" b="1" dirty="0">
                          <a:solidFill>
                            <a:srgbClr val="000000"/>
                          </a:solidFill>
                        </a:rPr>
                        <a:t>Market Value  (MV)</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2.384B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2.852B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2.940B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3.041B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4.330B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171015"/>
                  </a:ext>
                </a:extLst>
              </a:tr>
              <a:tr h="319000">
                <a:tc>
                  <a:txBody>
                    <a:bodyPr/>
                    <a:lstStyle/>
                    <a:p>
                      <a:r>
                        <a:rPr lang="en-US" sz="1200" b="1" dirty="0">
                          <a:solidFill>
                            <a:srgbClr val="000000"/>
                          </a:solidFill>
                        </a:rPr>
                        <a:t>Book Value  (BV)</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1.357B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1.479B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1.429B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1.480B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             1.537B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414009"/>
                  </a:ext>
                </a:extLst>
              </a:tr>
              <a:tr h="319000">
                <a:tc>
                  <a:txBody>
                    <a:bodyPr/>
                    <a:lstStyle/>
                    <a:p>
                      <a:r>
                        <a:rPr lang="en-US" sz="1200" b="1" dirty="0">
                          <a:solidFill>
                            <a:srgbClr val="000000"/>
                          </a:solidFill>
                        </a:rPr>
                        <a:t>MV:BV</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1.76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1.93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2.06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2.05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200" b="1" dirty="0">
                          <a:solidFill>
                            <a:srgbClr val="000000"/>
                          </a:solidFill>
                        </a:rPr>
                        <a:t>2.82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9569126"/>
                  </a:ext>
                </a:extLst>
              </a:tr>
            </a:tbl>
          </a:graphicData>
        </a:graphic>
      </p:graphicFrame>
    </p:spTree>
    <p:extLst>
      <p:ext uri="{BB962C8B-B14F-4D97-AF65-F5344CB8AC3E}">
        <p14:creationId xmlns:p14="http://schemas.microsoft.com/office/powerpoint/2010/main" val="3203745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208" y="806450"/>
            <a:ext cx="7399800" cy="4431983"/>
          </a:xfrm>
          <a:prstGeom prst="rect">
            <a:avLst/>
          </a:prstGeom>
          <a:noFill/>
        </p:spPr>
        <p:txBody>
          <a:bodyPr wrap="square" rtlCol="0">
            <a:spAutoFit/>
          </a:bodyPr>
          <a:lstStyle/>
          <a:p>
            <a:pPr lvl="0">
              <a:spcBef>
                <a:spcPct val="0"/>
              </a:spcBef>
              <a:defRPr/>
            </a:pPr>
            <a:r>
              <a:rPr lang="en-US" sz="2400" b="1" dirty="0">
                <a:latin typeface="Arial"/>
                <a:cs typeface="Arial"/>
              </a:rPr>
              <a:t>Summary</a:t>
            </a:r>
          </a:p>
          <a:p>
            <a:pPr marL="285750" indent="-285750">
              <a:buFont typeface="Arial" panose="020B0604020202020204" pitchFamily="34" charset="0"/>
              <a:buChar char="•"/>
            </a:pPr>
            <a:r>
              <a:rPr lang="en-US" dirty="0"/>
              <a:t>EMCOR has generated steady profits, value, and equity for its shareholders and has increased annual earnings per share during a period in which other leaders in the construction industry have experienced a decrease in value.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Their P/E ratio indicates a conservative and stable company, bolstered by consistent double-digit increases in ROE that make this a low-risk investment option.</a:t>
            </a:r>
            <a:endParaRPr lang="en-US" sz="2400" b="1" dirty="0">
              <a:latin typeface="Arial"/>
              <a:cs typeface="Arial"/>
            </a:endParaRPr>
          </a:p>
          <a:p>
            <a:pPr lvl="0">
              <a:spcBef>
                <a:spcPct val="0"/>
              </a:spcBef>
              <a:defRPr/>
            </a:pPr>
            <a:endParaRPr lang="en-US" dirty="0">
              <a:latin typeface="Arial"/>
              <a:cs typeface="Arial"/>
            </a:endParaRPr>
          </a:p>
          <a:p>
            <a:pPr lvl="0">
              <a:spcBef>
                <a:spcPct val="0"/>
              </a:spcBef>
              <a:defRPr/>
            </a:pPr>
            <a:r>
              <a:rPr lang="en-US" sz="2400" b="1" dirty="0">
                <a:latin typeface="Arial"/>
                <a:cs typeface="Arial"/>
              </a:rPr>
              <a:t>Suggestions</a:t>
            </a:r>
          </a:p>
          <a:p>
            <a:pPr marL="342900" indent="-342900">
              <a:spcBef>
                <a:spcPct val="0"/>
              </a:spcBef>
              <a:buFont typeface="Arial" panose="020B0604020202020204" pitchFamily="34" charset="0"/>
              <a:buChar char="•"/>
              <a:defRPr/>
            </a:pPr>
            <a:r>
              <a:rPr lang="en-US" dirty="0"/>
              <a:t>With a respectable current ratio over the past four years, EMCOR has demonstrated its ability to manage its balance sheet. However, the company should strive to further increase its performance by decreasing their AVERAGE COLLECTION PERIOD to increase cashflow.</a:t>
            </a:r>
          </a:p>
        </p:txBody>
      </p:sp>
    </p:spTree>
    <p:extLst>
      <p:ext uri="{BB962C8B-B14F-4D97-AF65-F5344CB8AC3E}">
        <p14:creationId xmlns:p14="http://schemas.microsoft.com/office/powerpoint/2010/main" val="129408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13111657"/>
              </p:ext>
            </p:extLst>
          </p:nvPr>
        </p:nvGraphicFramePr>
        <p:xfrm>
          <a:off x="172720" y="1226820"/>
          <a:ext cx="8808715" cy="3068320"/>
        </p:xfrm>
        <a:graphic>
          <a:graphicData uri="http://schemas.openxmlformats.org/drawingml/2006/table">
            <a:tbl>
              <a:tblPr firstRow="1" bandRow="1">
                <a:tableStyleId>{5C22544A-7EE6-4342-B048-85BDC9FD1C3A}</a:tableStyleId>
              </a:tblPr>
              <a:tblGrid>
                <a:gridCol w="1493990">
                  <a:extLst>
                    <a:ext uri="{9D8B030D-6E8A-4147-A177-3AD203B41FA5}">
                      <a16:colId xmlns:a16="http://schemas.microsoft.com/office/drawing/2014/main" val="728481686"/>
                    </a:ext>
                  </a:extLst>
                </a:gridCol>
                <a:gridCol w="802170">
                  <a:extLst>
                    <a:ext uri="{9D8B030D-6E8A-4147-A177-3AD203B41FA5}">
                      <a16:colId xmlns:a16="http://schemas.microsoft.com/office/drawing/2014/main" val="1090435395"/>
                    </a:ext>
                  </a:extLst>
                </a:gridCol>
                <a:gridCol w="527780">
                  <a:extLst>
                    <a:ext uri="{9D8B030D-6E8A-4147-A177-3AD203B41FA5}">
                      <a16:colId xmlns:a16="http://schemas.microsoft.com/office/drawing/2014/main" val="3485228573"/>
                    </a:ext>
                  </a:extLst>
                </a:gridCol>
                <a:gridCol w="793020">
                  <a:extLst>
                    <a:ext uri="{9D8B030D-6E8A-4147-A177-3AD203B41FA5}">
                      <a16:colId xmlns:a16="http://schemas.microsoft.com/office/drawing/2014/main" val="1755844358"/>
                    </a:ext>
                  </a:extLst>
                </a:gridCol>
                <a:gridCol w="536930">
                  <a:extLst>
                    <a:ext uri="{9D8B030D-6E8A-4147-A177-3AD203B41FA5}">
                      <a16:colId xmlns:a16="http://schemas.microsoft.com/office/drawing/2014/main" val="104507522"/>
                    </a:ext>
                  </a:extLst>
                </a:gridCol>
                <a:gridCol w="814350">
                  <a:extLst>
                    <a:ext uri="{9D8B030D-6E8A-4147-A177-3AD203B41FA5}">
                      <a16:colId xmlns:a16="http://schemas.microsoft.com/office/drawing/2014/main" val="3129255493"/>
                    </a:ext>
                  </a:extLst>
                </a:gridCol>
                <a:gridCol w="515600">
                  <a:extLst>
                    <a:ext uri="{9D8B030D-6E8A-4147-A177-3AD203B41FA5}">
                      <a16:colId xmlns:a16="http://schemas.microsoft.com/office/drawing/2014/main" val="1126134032"/>
                    </a:ext>
                  </a:extLst>
                </a:gridCol>
                <a:gridCol w="845840">
                  <a:extLst>
                    <a:ext uri="{9D8B030D-6E8A-4147-A177-3AD203B41FA5}">
                      <a16:colId xmlns:a16="http://schemas.microsoft.com/office/drawing/2014/main" val="3868408461"/>
                    </a:ext>
                  </a:extLst>
                </a:gridCol>
                <a:gridCol w="484110">
                  <a:extLst>
                    <a:ext uri="{9D8B030D-6E8A-4147-A177-3AD203B41FA5}">
                      <a16:colId xmlns:a16="http://schemas.microsoft.com/office/drawing/2014/main" val="2688548254"/>
                    </a:ext>
                  </a:extLst>
                </a:gridCol>
                <a:gridCol w="806210">
                  <a:extLst>
                    <a:ext uri="{9D8B030D-6E8A-4147-A177-3AD203B41FA5}">
                      <a16:colId xmlns:a16="http://schemas.microsoft.com/office/drawing/2014/main" val="2930858715"/>
                    </a:ext>
                  </a:extLst>
                </a:gridCol>
                <a:gridCol w="523740">
                  <a:extLst>
                    <a:ext uri="{9D8B030D-6E8A-4147-A177-3AD203B41FA5}">
                      <a16:colId xmlns:a16="http://schemas.microsoft.com/office/drawing/2014/main" val="3135623504"/>
                    </a:ext>
                  </a:extLst>
                </a:gridCol>
                <a:gridCol w="664975">
                  <a:extLst>
                    <a:ext uri="{9D8B030D-6E8A-4147-A177-3AD203B41FA5}">
                      <a16:colId xmlns:a16="http://schemas.microsoft.com/office/drawing/2014/main" val="1147036901"/>
                    </a:ext>
                  </a:extLst>
                </a:gridCol>
              </a:tblGrid>
              <a:tr h="370840">
                <a:tc gridSpan="12">
                  <a:txBody>
                    <a:bodyPr/>
                    <a:lstStyle/>
                    <a:p>
                      <a:pPr algn="ctr"/>
                      <a:r>
                        <a:rPr lang="en-US" sz="1800" dirty="0">
                          <a:ln>
                            <a:noFill/>
                          </a:ln>
                          <a:solidFill>
                            <a:schemeClr val="bg1"/>
                          </a:solidFill>
                        </a:rPr>
                        <a:t>Financial Analysis – Income Statement Data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pPr algn="ctr"/>
                      <a:endParaRPr lang="en-US" sz="1800" dirty="0">
                        <a:ln>
                          <a:noFill/>
                        </a:ln>
                        <a:solidFill>
                          <a:schemeClr val="bg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192145399"/>
                  </a:ext>
                </a:extLst>
              </a:tr>
              <a:tr h="0">
                <a:tc gridSpan="12">
                  <a:txBody>
                    <a:bodyPr/>
                    <a:lstStyle/>
                    <a:p>
                      <a:endParaRPr lang="en-US" sz="7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sz="7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5574325"/>
                  </a:ext>
                </a:extLst>
              </a:tr>
              <a:tr h="300809">
                <a:tc rowSpan="2">
                  <a:txBody>
                    <a:bodyPr/>
                    <a:lstStyle/>
                    <a:p>
                      <a:pPr algn="ctr"/>
                      <a:endParaRPr lang="en-US" sz="1200" b="1"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r>
                        <a:rPr lang="en-US" sz="1200" b="1" dirty="0">
                          <a:solidFill>
                            <a:schemeClr val="bg1"/>
                          </a:solidFill>
                        </a:rPr>
                        <a:t>2012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en-US"/>
                    </a:p>
                  </a:txBody>
                  <a:tcPr/>
                </a:tc>
                <a:tc gridSpan="2">
                  <a:txBody>
                    <a:bodyPr/>
                    <a:lstStyle/>
                    <a:p>
                      <a:pPr algn="ctr"/>
                      <a:r>
                        <a:rPr lang="en-US" sz="1200" b="1" dirty="0">
                          <a:solidFill>
                            <a:schemeClr val="bg1"/>
                          </a:solidFill>
                        </a:rPr>
                        <a:t>2013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en-US"/>
                    </a:p>
                  </a:txBody>
                  <a:tcPr/>
                </a:tc>
                <a:tc gridSpan="2">
                  <a:txBody>
                    <a:bodyPr/>
                    <a:lstStyle/>
                    <a:p>
                      <a:pPr algn="ctr"/>
                      <a:r>
                        <a:rPr lang="en-US" sz="1200" b="1" dirty="0">
                          <a:solidFill>
                            <a:schemeClr val="bg1"/>
                          </a:solidFill>
                        </a:rPr>
                        <a:t>2014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en-US"/>
                    </a:p>
                  </a:txBody>
                  <a:tcPr/>
                </a:tc>
                <a:tc gridSpan="2">
                  <a:txBody>
                    <a:bodyPr/>
                    <a:lstStyle/>
                    <a:p>
                      <a:pPr algn="ctr"/>
                      <a:r>
                        <a:rPr lang="en-US" sz="1200" b="1" dirty="0">
                          <a:solidFill>
                            <a:schemeClr val="bg1"/>
                          </a:solidFill>
                        </a:rPr>
                        <a:t>2015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en-US"/>
                    </a:p>
                  </a:txBody>
                  <a:tcPr/>
                </a:tc>
                <a:tc gridSpan="2">
                  <a:txBody>
                    <a:bodyPr/>
                    <a:lstStyle/>
                    <a:p>
                      <a:pPr algn="ctr"/>
                      <a:r>
                        <a:rPr lang="en-US" sz="1200" b="1" dirty="0">
                          <a:solidFill>
                            <a:schemeClr val="bg1"/>
                          </a:solidFill>
                        </a:rPr>
                        <a:t>2016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en-US"/>
                    </a:p>
                  </a:txBody>
                  <a:tcPr/>
                </a:tc>
                <a:tc>
                  <a:txBody>
                    <a:bodyPr/>
                    <a:lstStyle/>
                    <a:p>
                      <a:pPr algn="ctr"/>
                      <a:r>
                        <a:rPr lang="en-US" sz="1200" b="1" dirty="0">
                          <a:solidFill>
                            <a:schemeClr val="bg1"/>
                          </a:solidFill>
                        </a:rPr>
                        <a:t>5-Year</a:t>
                      </a:r>
                    </a:p>
                    <a:p>
                      <a:pPr algn="ctr"/>
                      <a:r>
                        <a:rPr lang="en-US" sz="1200" b="1" dirty="0">
                          <a:solidFill>
                            <a:schemeClr val="bg1"/>
                          </a:solidFill>
                        </a:rPr>
                        <a:t>Avg.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404936091"/>
                  </a:ext>
                </a:extLst>
              </a:tr>
              <a:tr h="174131">
                <a:tc vMerge="1">
                  <a:txBody>
                    <a:bodyPr/>
                    <a:lstStyle/>
                    <a:p>
                      <a:pPr algn="l"/>
                      <a:endParaRPr lang="en-US" sz="1100" b="0" i="1" dirty="0">
                        <a:solidFill>
                          <a:srgbClr val="000000"/>
                        </a:solidFill>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1" dirty="0">
                          <a:solidFill>
                            <a:srgbClr val="000000"/>
                          </a:solidFill>
                        </a:rPr>
                        <a:t>$ (</a:t>
                      </a:r>
                      <a:r>
                        <a:rPr lang="en-US" sz="900" b="1" baseline="0" dirty="0">
                          <a:solidFill>
                            <a:srgbClr val="000000"/>
                          </a:solidFill>
                        </a:rPr>
                        <a:t>Thousands)</a:t>
                      </a:r>
                      <a:endParaRPr lang="en-US" sz="900" b="1" dirty="0">
                        <a:solidFill>
                          <a:srgbClr val="000000"/>
                        </a:solidFill>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800" b="0" dirty="0">
                          <a:solidFill>
                            <a:srgbClr val="000000"/>
                          </a:solidFill>
                        </a:rPr>
                        <a: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1" dirty="0">
                          <a:solidFill>
                            <a:srgbClr val="000000"/>
                          </a:solidFill>
                        </a:rPr>
                        <a:t>$ (</a:t>
                      </a:r>
                      <a:r>
                        <a:rPr lang="en-US" sz="900" b="1" baseline="0" dirty="0">
                          <a:solidFill>
                            <a:srgbClr val="000000"/>
                          </a:solidFill>
                        </a:rPr>
                        <a:t>Thousands)</a:t>
                      </a:r>
                      <a:endParaRPr lang="en-US" sz="900" b="1" dirty="0">
                        <a:solidFill>
                          <a:srgbClr val="000000"/>
                        </a:solidFill>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0" dirty="0">
                          <a:solidFill>
                            <a:srgbClr val="000000"/>
                          </a:solidFill>
                        </a:rPr>
                        <a: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1" dirty="0">
                          <a:solidFill>
                            <a:srgbClr val="000000"/>
                          </a:solidFill>
                        </a:rPr>
                        <a:t>$ (</a:t>
                      </a:r>
                      <a:r>
                        <a:rPr lang="en-US" sz="900" b="1" baseline="0" dirty="0">
                          <a:solidFill>
                            <a:srgbClr val="000000"/>
                          </a:solidFill>
                        </a:rPr>
                        <a:t>Thousands)</a:t>
                      </a:r>
                      <a:endParaRPr lang="en-US" sz="900" b="1" dirty="0">
                        <a:solidFill>
                          <a:srgbClr val="000000"/>
                        </a:solidFill>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0" dirty="0">
                          <a:solidFill>
                            <a:srgbClr val="000000"/>
                          </a:solidFill>
                        </a:rPr>
                        <a: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1" dirty="0">
                          <a:solidFill>
                            <a:srgbClr val="000000"/>
                          </a:solidFill>
                        </a:rPr>
                        <a:t>$ (</a:t>
                      </a:r>
                      <a:r>
                        <a:rPr lang="en-US" sz="900" b="1" baseline="0" dirty="0">
                          <a:solidFill>
                            <a:srgbClr val="000000"/>
                          </a:solidFill>
                        </a:rPr>
                        <a:t>Thousands)</a:t>
                      </a:r>
                      <a:endParaRPr lang="en-US" sz="900" b="1" dirty="0">
                        <a:solidFill>
                          <a:srgbClr val="000000"/>
                        </a:solidFill>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0" dirty="0">
                          <a:solidFill>
                            <a:srgbClr val="000000"/>
                          </a:solidFill>
                        </a:rPr>
                        <a: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1" dirty="0">
                          <a:solidFill>
                            <a:srgbClr val="000000"/>
                          </a:solidFill>
                        </a:rPr>
                        <a:t>$ (</a:t>
                      </a:r>
                      <a:r>
                        <a:rPr lang="en-US" sz="900" b="1" baseline="0" dirty="0">
                          <a:solidFill>
                            <a:srgbClr val="000000"/>
                          </a:solidFill>
                        </a:rPr>
                        <a:t>Thousands)</a:t>
                      </a:r>
                      <a:endParaRPr lang="en-US" sz="900" b="1" dirty="0">
                        <a:solidFill>
                          <a:srgbClr val="000000"/>
                        </a:solidFill>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0" dirty="0">
                          <a:solidFill>
                            <a:srgbClr val="000000"/>
                          </a:solidFill>
                        </a:rPr>
                        <a: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900" b="0" dirty="0">
                          <a:solidFill>
                            <a:srgbClr val="000000"/>
                          </a:solidFill>
                        </a:rPr>
                        <a:t>%</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5314251"/>
                  </a:ext>
                </a:extLst>
              </a:tr>
              <a:tr h="370840">
                <a:tc>
                  <a:txBody>
                    <a:bodyPr/>
                    <a:lstStyle/>
                    <a:p>
                      <a:pPr algn="l"/>
                      <a:r>
                        <a:rPr lang="en-US" sz="1000" b="1" i="1" dirty="0">
                          <a:solidFill>
                            <a:srgbClr val="000000"/>
                          </a:solidFill>
                        </a:rPr>
                        <a:t>Total Revenues or Sales</a:t>
                      </a:r>
                    </a:p>
                    <a:p>
                      <a:pPr algn="l"/>
                      <a:r>
                        <a:rPr lang="en-US" sz="1000" b="0" i="1" dirty="0">
                          <a:solidFill>
                            <a:srgbClr val="000000"/>
                          </a:solidFill>
                        </a:rPr>
                        <a:t>Cost of Revenue</a:t>
                      </a:r>
                    </a:p>
                  </a:txBody>
                  <a:tcPr marL="27432" marR="2743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6,346,679</a:t>
                      </a:r>
                    </a:p>
                    <a:p>
                      <a:pPr algn="ctr"/>
                      <a:r>
                        <a:rPr lang="en-US" sz="1000" b="0" dirty="0">
                          <a:solidFill>
                            <a:srgbClr val="000000"/>
                          </a:solidFill>
                        </a:rPr>
                        <a:t>(5,540,325)</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100</a:t>
                      </a:r>
                    </a:p>
                    <a:p>
                      <a:pPr algn="ctr"/>
                      <a:r>
                        <a:rPr lang="en-US" sz="1000" b="0" dirty="0">
                          <a:solidFill>
                            <a:srgbClr val="000000"/>
                          </a:solidFill>
                        </a:rPr>
                        <a:t>87.29</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6,417,158</a:t>
                      </a:r>
                    </a:p>
                    <a:p>
                      <a:pPr algn="ctr"/>
                      <a:r>
                        <a:rPr lang="en-US" sz="1000" b="0" dirty="0">
                          <a:solidFill>
                            <a:srgbClr val="000000"/>
                          </a:solidFill>
                        </a:rPr>
                        <a:t>(5,604,100)</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100</a:t>
                      </a:r>
                    </a:p>
                    <a:p>
                      <a:pPr algn="ctr"/>
                      <a:r>
                        <a:rPr lang="en-US" sz="1000" b="0" dirty="0">
                          <a:solidFill>
                            <a:srgbClr val="000000"/>
                          </a:solidFill>
                        </a:rPr>
                        <a:t>87.33</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6,424,965</a:t>
                      </a:r>
                    </a:p>
                    <a:p>
                      <a:pPr algn="ctr"/>
                      <a:r>
                        <a:rPr lang="en-US" sz="1000" b="0" dirty="0">
                          <a:solidFill>
                            <a:srgbClr val="000000"/>
                          </a:solidFill>
                        </a:rPr>
                        <a:t>(5,517,719)</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100</a:t>
                      </a:r>
                    </a:p>
                    <a:p>
                      <a:pPr algn="ctr"/>
                      <a:r>
                        <a:rPr lang="en-US" sz="1000" b="0" dirty="0">
                          <a:solidFill>
                            <a:srgbClr val="000000"/>
                          </a:solidFill>
                        </a:rPr>
                        <a:t>85.88</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6,718,726</a:t>
                      </a:r>
                    </a:p>
                    <a:p>
                      <a:pPr algn="ctr"/>
                      <a:r>
                        <a:rPr lang="en-US" sz="1000" b="0" dirty="0">
                          <a:solidFill>
                            <a:srgbClr val="000000"/>
                          </a:solidFill>
                        </a:rPr>
                        <a:t>(5,774,247)</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100</a:t>
                      </a:r>
                    </a:p>
                    <a:p>
                      <a:pPr algn="ctr"/>
                      <a:r>
                        <a:rPr lang="en-US" sz="1000" b="0" dirty="0">
                          <a:solidFill>
                            <a:srgbClr val="000000"/>
                          </a:solidFill>
                        </a:rPr>
                        <a:t>85.94</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7,551,524</a:t>
                      </a:r>
                    </a:p>
                    <a:p>
                      <a:pPr algn="ctr"/>
                      <a:r>
                        <a:rPr lang="en-US" sz="1000" b="0" dirty="0">
                          <a:solidFill>
                            <a:srgbClr val="000000"/>
                          </a:solidFill>
                        </a:rPr>
                        <a:t>(6,513,662)</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100</a:t>
                      </a:r>
                    </a:p>
                    <a:p>
                      <a:pPr algn="ctr"/>
                      <a:r>
                        <a:rPr lang="en-US" sz="1000" b="0" dirty="0">
                          <a:solidFill>
                            <a:srgbClr val="000000"/>
                          </a:solidFill>
                        </a:rPr>
                        <a:t>86.26</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0" dirty="0">
                          <a:solidFill>
                            <a:srgbClr val="000000"/>
                          </a:solidFill>
                        </a:rPr>
                        <a:t>100</a:t>
                      </a:r>
                    </a:p>
                    <a:p>
                      <a:pPr algn="ctr"/>
                      <a:r>
                        <a:rPr lang="en-US" sz="1000" b="0" dirty="0">
                          <a:solidFill>
                            <a:srgbClr val="000000"/>
                          </a:solidFill>
                        </a:rPr>
                        <a:t>86.54</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2166061"/>
                  </a:ext>
                </a:extLst>
              </a:tr>
              <a:tr h="370840">
                <a:tc>
                  <a:txBody>
                    <a:bodyPr/>
                    <a:lstStyle/>
                    <a:p>
                      <a:pPr algn="l"/>
                      <a:r>
                        <a:rPr lang="en-US" sz="1000" b="1" i="1" dirty="0">
                          <a:solidFill>
                            <a:srgbClr val="000000"/>
                          </a:solidFill>
                        </a:rPr>
                        <a:t>Gross Profit (Margin)</a:t>
                      </a:r>
                    </a:p>
                    <a:p>
                      <a:pPr algn="l"/>
                      <a:r>
                        <a:rPr lang="en-US" sz="1000" b="0" i="1" dirty="0">
                          <a:solidFill>
                            <a:srgbClr val="000000"/>
                          </a:solidFill>
                        </a:rPr>
                        <a:t>Selling,</a:t>
                      </a:r>
                      <a:r>
                        <a:rPr lang="en-US" sz="1000" b="0" i="1" baseline="0" dirty="0">
                          <a:solidFill>
                            <a:srgbClr val="000000"/>
                          </a:solidFill>
                        </a:rPr>
                        <a:t> General &amp; Admin.</a:t>
                      </a:r>
                      <a:endParaRPr lang="en-US" sz="1000" b="0" i="1" dirty="0">
                        <a:solidFill>
                          <a:srgbClr val="000000"/>
                        </a:solidFill>
                      </a:endParaRPr>
                    </a:p>
                  </a:txBody>
                  <a:tcPr marL="27432" marR="2743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806,354</a:t>
                      </a:r>
                    </a:p>
                    <a:p>
                      <a:pPr algn="ctr"/>
                      <a:r>
                        <a:rPr lang="en-US" sz="1000" b="0" dirty="0">
                          <a:solidFill>
                            <a:srgbClr val="000000"/>
                          </a:solidFill>
                        </a:rPr>
                        <a:t>(659,770)</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12.71</a:t>
                      </a:r>
                    </a:p>
                    <a:p>
                      <a:pPr algn="ctr"/>
                      <a:r>
                        <a:rPr lang="en-US" sz="1000" b="0" dirty="0">
                          <a:solidFill>
                            <a:srgbClr val="000000"/>
                          </a:solidFill>
                        </a:rPr>
                        <a:t>10.40</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813,058</a:t>
                      </a:r>
                    </a:p>
                    <a:p>
                      <a:pPr algn="ctr"/>
                      <a:r>
                        <a:rPr lang="en-US" sz="1000" b="0" dirty="0">
                          <a:solidFill>
                            <a:srgbClr val="000000"/>
                          </a:solidFill>
                        </a:rPr>
                        <a:t>(669,266)</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12.67</a:t>
                      </a:r>
                    </a:p>
                    <a:p>
                      <a:pPr algn="ctr"/>
                      <a:r>
                        <a:rPr lang="en-US" sz="1000" b="0" dirty="0">
                          <a:solidFill>
                            <a:srgbClr val="000000"/>
                          </a:solidFill>
                        </a:rPr>
                        <a:t>10.74</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907,246</a:t>
                      </a:r>
                    </a:p>
                    <a:p>
                      <a:pPr algn="ctr"/>
                      <a:r>
                        <a:rPr lang="en-US" sz="1000" b="0" dirty="0">
                          <a:solidFill>
                            <a:srgbClr val="000000"/>
                          </a:solidFill>
                        </a:rPr>
                        <a:t>(738,582)</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14.12</a:t>
                      </a:r>
                    </a:p>
                    <a:p>
                      <a:pPr algn="ctr"/>
                      <a:r>
                        <a:rPr lang="en-US" sz="1000" b="0" dirty="0">
                          <a:solidFill>
                            <a:srgbClr val="000000"/>
                          </a:solidFill>
                        </a:rPr>
                        <a:t>11.50</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944,479</a:t>
                      </a:r>
                    </a:p>
                    <a:p>
                      <a:pPr algn="ctr"/>
                      <a:r>
                        <a:rPr lang="en-US" sz="1000" b="0" dirty="0">
                          <a:solidFill>
                            <a:srgbClr val="000000"/>
                          </a:solidFill>
                        </a:rPr>
                        <a:t>(772,193)</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14.06</a:t>
                      </a:r>
                    </a:p>
                    <a:p>
                      <a:pPr algn="ctr"/>
                      <a:r>
                        <a:rPr lang="en-US" sz="1000" b="0" dirty="0">
                          <a:solidFill>
                            <a:srgbClr val="000000"/>
                          </a:solidFill>
                        </a:rPr>
                        <a:t>11.49</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1,037,862</a:t>
                      </a:r>
                    </a:p>
                    <a:p>
                      <a:pPr algn="ctr"/>
                      <a:r>
                        <a:rPr lang="en-US" sz="1000" b="0" dirty="0">
                          <a:solidFill>
                            <a:srgbClr val="000000"/>
                          </a:solidFill>
                        </a:rPr>
                        <a:t>(855,927)</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13.74</a:t>
                      </a:r>
                    </a:p>
                    <a:p>
                      <a:pPr algn="ctr"/>
                      <a:r>
                        <a:rPr lang="en-US" sz="1000" b="0" dirty="0">
                          <a:solidFill>
                            <a:srgbClr val="000000"/>
                          </a:solidFill>
                        </a:rPr>
                        <a:t>11.33</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0" dirty="0">
                          <a:solidFill>
                            <a:srgbClr val="000000"/>
                          </a:solidFill>
                        </a:rPr>
                        <a:t>13.46</a:t>
                      </a:r>
                    </a:p>
                    <a:p>
                      <a:pPr algn="ctr"/>
                      <a:r>
                        <a:rPr lang="en-US" sz="1000" b="0" dirty="0">
                          <a:solidFill>
                            <a:srgbClr val="000000"/>
                          </a:solidFill>
                        </a:rPr>
                        <a:t>11.09</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0779794"/>
                  </a:ext>
                </a:extLst>
              </a:tr>
              <a:tr h="228882">
                <a:tc>
                  <a:txBody>
                    <a:bodyPr/>
                    <a:lstStyle/>
                    <a:p>
                      <a:pPr algn="l"/>
                      <a:r>
                        <a:rPr lang="en-US" sz="1000" b="1" i="1" dirty="0">
                          <a:solidFill>
                            <a:srgbClr val="000000"/>
                          </a:solidFill>
                        </a:rPr>
                        <a:t>Profit</a:t>
                      </a:r>
                    </a:p>
                  </a:txBody>
                  <a:tcPr marL="27432" marR="2743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146,584</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2.31</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143,792</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1.93</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168,664</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2.63</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172,286</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2.56</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181,935</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2.41</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b="1" dirty="0">
                          <a:solidFill>
                            <a:srgbClr val="000000"/>
                          </a:solidFill>
                        </a:rPr>
                        <a:t>2.37</a:t>
                      </a: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89900075"/>
                  </a:ext>
                </a:extLst>
              </a:tr>
              <a:tr h="0">
                <a:tc gridSpan="11">
                  <a:txBody>
                    <a:bodyPr/>
                    <a:lstStyle/>
                    <a:p>
                      <a:pPr algn="l"/>
                      <a:endParaRPr lang="en-US" sz="200" b="1" i="1" dirty="0">
                        <a:solidFill>
                          <a:srgbClr val="000000"/>
                        </a:solidFill>
                      </a:endParaRPr>
                    </a:p>
                  </a:txBody>
                  <a:tcPr marL="27432" marR="2743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r"/>
                      <a:endParaRPr lang="en-US" sz="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pPr algn="r"/>
                      <a:endParaRPr lang="en-US" sz="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pPr algn="r"/>
                      <a:endParaRPr lang="en-US" sz="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l"/>
                      <a:endParaRPr lang="en-US" sz="200" b="1" i="1" dirty="0">
                        <a:solidFill>
                          <a:srgbClr val="000000"/>
                        </a:solidFill>
                      </a:endParaRPr>
                    </a:p>
                  </a:txBody>
                  <a:tcPr marL="27432" marR="2743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3454565"/>
                  </a:ext>
                </a:extLst>
              </a:tr>
              <a:tr h="210256">
                <a:tc>
                  <a:txBody>
                    <a:bodyPr/>
                    <a:lstStyle/>
                    <a:p>
                      <a:pPr algn="l"/>
                      <a:r>
                        <a:rPr lang="en-US" sz="1000" b="0" i="1" dirty="0">
                          <a:solidFill>
                            <a:srgbClr val="000000"/>
                          </a:solidFill>
                        </a:rPr>
                        <a:t>#</a:t>
                      </a:r>
                      <a:r>
                        <a:rPr lang="en-US" sz="1000" b="0" i="1" baseline="0" dirty="0">
                          <a:solidFill>
                            <a:srgbClr val="000000"/>
                          </a:solidFill>
                        </a:rPr>
                        <a:t> of Shares Outstanding</a:t>
                      </a:r>
                      <a:endParaRPr lang="en-US" sz="1000" b="0" i="1" dirty="0">
                        <a:solidFill>
                          <a:srgbClr val="000000"/>
                        </a:solidFill>
                      </a:endParaRPr>
                    </a:p>
                  </a:txBody>
                  <a:tcPr marL="27432" marR="2743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r"/>
                      <a:r>
                        <a:rPr lang="en-US" sz="1100" b="0" dirty="0">
                          <a:solidFill>
                            <a:srgbClr val="000000"/>
                          </a:solidFill>
                        </a:rPr>
                        <a:t>67,738,418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r"/>
                      <a:endParaRPr lang="en-US" sz="12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r"/>
                      <a:r>
                        <a:rPr lang="en-US" sz="1100" b="0" dirty="0">
                          <a:solidFill>
                            <a:srgbClr val="000000"/>
                          </a:solidFill>
                        </a:rPr>
                        <a:t>68,076,841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r"/>
                      <a:endParaRPr lang="en-US" sz="12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r"/>
                      <a:r>
                        <a:rPr lang="en-US" sz="1100" b="0" dirty="0">
                          <a:solidFill>
                            <a:srgbClr val="000000"/>
                          </a:solidFill>
                        </a:rPr>
                        <a:t>67,062,509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r"/>
                      <a:endParaRPr lang="en-US" sz="12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r"/>
                      <a:r>
                        <a:rPr lang="en-US" sz="1100" b="0" dirty="0">
                          <a:solidFill>
                            <a:srgbClr val="000000"/>
                          </a:solidFill>
                        </a:rPr>
                        <a:t>63,307,512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r"/>
                      <a:endParaRPr lang="en-US" sz="12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r"/>
                      <a:r>
                        <a:rPr lang="en-US" sz="1100" b="0" dirty="0">
                          <a:solidFill>
                            <a:srgbClr val="000000"/>
                          </a:solidFill>
                        </a:rPr>
                        <a:t>61,206,792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algn="r"/>
                      <a:endParaRPr lang="en-US" sz="12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endParaRPr lang="en-US" sz="11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dkUpDiag">
                      <a:fgClr>
                        <a:schemeClr val="bg1">
                          <a:lumMod val="50000"/>
                        </a:schemeClr>
                      </a:fgClr>
                      <a:bgClr>
                        <a:schemeClr val="bg1"/>
                      </a:bgClr>
                    </a:pattFill>
                  </a:tcPr>
                </a:tc>
                <a:extLst>
                  <a:ext uri="{0D108BD9-81ED-4DB2-BD59-A6C34878D82A}">
                    <a16:rowId xmlns:a16="http://schemas.microsoft.com/office/drawing/2014/main" val="1596634143"/>
                  </a:ext>
                </a:extLst>
              </a:tr>
              <a:tr h="370840">
                <a:tc>
                  <a:txBody>
                    <a:bodyPr/>
                    <a:lstStyle/>
                    <a:p>
                      <a:pPr algn="l"/>
                      <a:r>
                        <a:rPr lang="en-US" sz="1000" b="1" i="1" dirty="0">
                          <a:solidFill>
                            <a:srgbClr val="000000"/>
                          </a:solidFill>
                        </a:rPr>
                        <a:t>Net</a:t>
                      </a:r>
                      <a:r>
                        <a:rPr lang="en-US" sz="1000" b="1" i="1" baseline="0" dirty="0">
                          <a:solidFill>
                            <a:srgbClr val="000000"/>
                          </a:solidFill>
                        </a:rPr>
                        <a:t> Earnings per Share (EPS)</a:t>
                      </a:r>
                      <a:endParaRPr lang="en-US" sz="1000" b="1" i="1" dirty="0">
                        <a:solidFill>
                          <a:srgbClr val="000000"/>
                        </a:solidFill>
                      </a:endParaRPr>
                    </a:p>
                  </a:txBody>
                  <a:tcPr marL="27432" marR="2743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just"/>
                      <a:r>
                        <a:rPr lang="en-US" sz="1100" b="1" dirty="0">
                          <a:solidFill>
                            <a:srgbClr val="000000"/>
                          </a:solidFill>
                        </a:rPr>
                        <a:t>$                         2.16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just"/>
                      <a:endParaRPr lang="en-US" sz="1200" b="1"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alibri"/>
                          <a:ea typeface="+mn-ea"/>
                          <a:cs typeface="+mn-cs"/>
                        </a:rPr>
                        <a:t>$                         1.82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alibri"/>
                          <a:ea typeface="+mn-ea"/>
                          <a:cs typeface="+mn-cs"/>
                        </a:rPr>
                        <a:t>$                         2.52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alibri"/>
                          <a:ea typeface="+mn-ea"/>
                          <a:cs typeface="+mn-cs"/>
                        </a:rPr>
                        <a:t>$                         2.72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alibri"/>
                          <a:ea typeface="+mn-ea"/>
                          <a:cs typeface="+mn-cs"/>
                        </a:rPr>
                        <a:t>$                         2.97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Calibri"/>
                          <a:ea typeface="+mn-ea"/>
                          <a:cs typeface="+mn-cs"/>
                        </a:rPr>
                        <a:t>$    2.44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7091340"/>
                  </a:ext>
                </a:extLst>
              </a:tr>
            </a:tbl>
          </a:graphicData>
        </a:graphic>
      </p:graphicFrame>
    </p:spTree>
    <p:extLst>
      <p:ext uri="{BB962C8B-B14F-4D97-AF65-F5344CB8AC3E}">
        <p14:creationId xmlns:p14="http://schemas.microsoft.com/office/powerpoint/2010/main" val="188767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0224" y="3444830"/>
            <a:ext cx="8539722" cy="224790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557989165"/>
              </p:ext>
            </p:extLst>
          </p:nvPr>
        </p:nvGraphicFramePr>
        <p:xfrm>
          <a:off x="300224" y="1077671"/>
          <a:ext cx="8538976" cy="1907381"/>
        </p:xfrm>
        <a:graphic>
          <a:graphicData uri="http://schemas.openxmlformats.org/drawingml/2006/table">
            <a:tbl>
              <a:tblPr/>
              <a:tblGrid>
                <a:gridCol w="190260">
                  <a:extLst>
                    <a:ext uri="{9D8B030D-6E8A-4147-A177-3AD203B41FA5}">
                      <a16:colId xmlns:a16="http://schemas.microsoft.com/office/drawing/2014/main" val="20000"/>
                    </a:ext>
                  </a:extLst>
                </a:gridCol>
                <a:gridCol w="1522075">
                  <a:extLst>
                    <a:ext uri="{9D8B030D-6E8A-4147-A177-3AD203B41FA5}">
                      <a16:colId xmlns:a16="http://schemas.microsoft.com/office/drawing/2014/main" val="20001"/>
                    </a:ext>
                  </a:extLst>
                </a:gridCol>
                <a:gridCol w="1375722">
                  <a:extLst>
                    <a:ext uri="{9D8B030D-6E8A-4147-A177-3AD203B41FA5}">
                      <a16:colId xmlns:a16="http://schemas.microsoft.com/office/drawing/2014/main" val="20002"/>
                    </a:ext>
                  </a:extLst>
                </a:gridCol>
                <a:gridCol w="1394016">
                  <a:extLst>
                    <a:ext uri="{9D8B030D-6E8A-4147-A177-3AD203B41FA5}">
                      <a16:colId xmlns:a16="http://schemas.microsoft.com/office/drawing/2014/main" val="20003"/>
                    </a:ext>
                  </a:extLst>
                </a:gridCol>
                <a:gridCol w="1317182">
                  <a:extLst>
                    <a:ext uri="{9D8B030D-6E8A-4147-A177-3AD203B41FA5}">
                      <a16:colId xmlns:a16="http://schemas.microsoft.com/office/drawing/2014/main" val="20004"/>
                    </a:ext>
                  </a:extLst>
                </a:gridCol>
                <a:gridCol w="1302545">
                  <a:extLst>
                    <a:ext uri="{9D8B030D-6E8A-4147-A177-3AD203B41FA5}">
                      <a16:colId xmlns:a16="http://schemas.microsoft.com/office/drawing/2014/main" val="20005"/>
                    </a:ext>
                  </a:extLst>
                </a:gridCol>
                <a:gridCol w="157016">
                  <a:extLst>
                    <a:ext uri="{9D8B030D-6E8A-4147-A177-3AD203B41FA5}">
                      <a16:colId xmlns:a16="http://schemas.microsoft.com/office/drawing/2014/main" val="20006"/>
                    </a:ext>
                  </a:extLst>
                </a:gridCol>
                <a:gridCol w="1280160">
                  <a:extLst>
                    <a:ext uri="{9D8B030D-6E8A-4147-A177-3AD203B41FA5}">
                      <a16:colId xmlns:a16="http://schemas.microsoft.com/office/drawing/2014/main" val="20007"/>
                    </a:ext>
                  </a:extLst>
                </a:gridCol>
              </a:tblGrid>
              <a:tr h="650081">
                <a:tc>
                  <a:txBody>
                    <a:bodyPr/>
                    <a:lstStyle/>
                    <a:p>
                      <a:pPr algn="l" fontAlgn="b"/>
                      <a:endParaRPr lang="en-US" sz="1100" b="1" i="0" u="none" strike="noStrike" dirty="0">
                        <a:effectLst/>
                        <a:latin typeface="+mn-lt"/>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050" b="1" i="1" u="none" strike="noStrike" dirty="0">
                        <a:effectLst/>
                        <a:latin typeface="+mn-lt"/>
                      </a:endParaRPr>
                    </a:p>
                  </a:txBody>
                  <a:tcPr marL="0" marR="0" marT="0" marB="0" anchor="b">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FFFFFF"/>
                          </a:solidFill>
                          <a:effectLst/>
                          <a:latin typeface="+mn-lt"/>
                        </a:rPr>
                        <a:t>2013</a:t>
                      </a:r>
                    </a:p>
                    <a:p>
                      <a:pPr algn="ctr" fontAlgn="ctr"/>
                      <a:r>
                        <a:rPr lang="en-US" sz="1100" b="1" i="0" u="none" strike="noStrike" dirty="0">
                          <a:solidFill>
                            <a:srgbClr val="FFFFFF"/>
                          </a:solidFill>
                          <a:effectLst/>
                          <a:latin typeface="+mn-lt"/>
                        </a:rPr>
                        <a:t>% Increase</a:t>
                      </a:r>
                    </a:p>
                    <a:p>
                      <a:pPr algn="ctr" fontAlgn="ctr"/>
                      <a:r>
                        <a:rPr lang="en-US" sz="1100" b="1" i="0" u="none" strike="noStrike" dirty="0">
                          <a:solidFill>
                            <a:srgbClr val="FFFFFF"/>
                          </a:solidFill>
                          <a:effectLst/>
                          <a:latin typeface="+mn-lt"/>
                        </a:rPr>
                        <a:t>(Decrease)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mn-lt"/>
                          <a:ea typeface="+mn-ea"/>
                          <a:cs typeface="+mn-cs"/>
                        </a:rPr>
                        <a:t>2014</a:t>
                      </a:r>
                    </a:p>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mn-lt"/>
                          <a:ea typeface="+mn-ea"/>
                          <a:cs typeface="+mn-cs"/>
                        </a:rPr>
                        <a:t>% Increase</a:t>
                      </a:r>
                    </a:p>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mn-lt"/>
                          <a:ea typeface="+mn-ea"/>
                          <a:cs typeface="+mn-cs"/>
                        </a:rPr>
                        <a:t>(Decrease)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mn-lt"/>
                          <a:ea typeface="+mn-ea"/>
                          <a:cs typeface="+mn-cs"/>
                        </a:rPr>
                        <a:t>2015</a:t>
                      </a:r>
                    </a:p>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mn-lt"/>
                          <a:ea typeface="+mn-ea"/>
                          <a:cs typeface="+mn-cs"/>
                        </a:rPr>
                        <a:t>% Increase</a:t>
                      </a:r>
                    </a:p>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mn-lt"/>
                          <a:ea typeface="+mn-ea"/>
                          <a:cs typeface="+mn-cs"/>
                        </a:rPr>
                        <a:t>(Decrease)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mn-lt"/>
                          <a:ea typeface="+mn-ea"/>
                          <a:cs typeface="+mn-cs"/>
                        </a:rPr>
                        <a:t>2016</a:t>
                      </a:r>
                    </a:p>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mn-lt"/>
                          <a:ea typeface="+mn-ea"/>
                          <a:cs typeface="+mn-cs"/>
                        </a:rPr>
                        <a:t>% Increase</a:t>
                      </a:r>
                    </a:p>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mn-lt"/>
                          <a:ea typeface="+mn-ea"/>
                          <a:cs typeface="+mn-cs"/>
                        </a:rPr>
                        <a:t>(Decrease)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fontAlgn="ctr"/>
                      <a:endParaRPr lang="en-US" sz="1050" b="1" i="0" u="none" strike="noStrike" dirty="0">
                        <a:effectLst/>
                        <a:latin typeface="+mn-lt"/>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ctr"/>
                      <a:r>
                        <a:rPr lang="en-US" sz="1100" b="1" i="0" u="none" strike="noStrike" dirty="0">
                          <a:solidFill>
                            <a:srgbClr val="FFFFFF"/>
                          </a:solidFill>
                          <a:effectLst/>
                          <a:latin typeface="+mn-lt"/>
                        </a:rPr>
                        <a:t>Four-Yr Average</a:t>
                      </a:r>
                    </a:p>
                    <a:p>
                      <a:pPr algn="ctr" fontAlgn="ctr"/>
                      <a:r>
                        <a:rPr lang="en-US" sz="1100" b="1" i="0" u="none" strike="noStrike" dirty="0">
                          <a:solidFill>
                            <a:srgbClr val="FFFFFF"/>
                          </a:solidFill>
                          <a:effectLst/>
                          <a:latin typeface="+mn-lt"/>
                        </a:rPr>
                        <a:t>% Increase (Decrease)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235744">
                <a:tc gridSpan="2">
                  <a:txBody>
                    <a:bodyPr/>
                    <a:lstStyle/>
                    <a:p>
                      <a:pPr algn="l" fontAlgn="ctr"/>
                      <a:r>
                        <a:rPr lang="en-US" sz="1050" b="1" i="1" u="none" strike="noStrike" dirty="0">
                          <a:effectLst/>
                          <a:latin typeface="+mn-lt"/>
                        </a:rPr>
                        <a:t>Total Revenues or Sales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ctr"/>
                      <a:r>
                        <a:rPr lang="en-US" sz="1050" b="1" i="0" u="none" strike="noStrike" dirty="0">
                          <a:effectLst/>
                          <a:latin typeface="+mn-lt"/>
                        </a:rPr>
                        <a:t>1.1%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1" i="0" u="none" strike="noStrike" dirty="0">
                          <a:effectLst/>
                          <a:latin typeface="+mn-lt"/>
                        </a:rPr>
                        <a:t>0.1%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1" i="0" u="none" strike="noStrike" dirty="0">
                          <a:effectLst/>
                          <a:latin typeface="+mn-lt"/>
                        </a:rPr>
                        <a:t>4.6%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1" i="0" u="none" strike="noStrike" dirty="0">
                          <a:effectLst/>
                          <a:latin typeface="+mn-lt"/>
                        </a:rPr>
                        <a:t>12.4%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050" b="1" i="0" u="none" strike="noStrike" dirty="0">
                        <a:effectLst/>
                        <a:latin typeface="+mn-lt"/>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ctr"/>
                      <a:r>
                        <a:rPr lang="en-US" sz="1050" b="1" i="0" u="none" strike="noStrike" dirty="0">
                          <a:effectLst/>
                          <a:latin typeface="+mn-lt"/>
                        </a:rPr>
                        <a:t>4.5%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5744">
                <a:tc gridSpan="2">
                  <a:txBody>
                    <a:bodyPr/>
                    <a:lstStyle/>
                    <a:p>
                      <a:pPr algn="l" fontAlgn="ctr"/>
                      <a:r>
                        <a:rPr lang="en-US" sz="1050" b="0" i="1" u="none" strike="noStrike" dirty="0">
                          <a:effectLst/>
                          <a:latin typeface="+mn-lt"/>
                        </a:rPr>
                        <a:t>Cost of Revenue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ctr"/>
                      <a:r>
                        <a:rPr lang="en-US" sz="1050" b="0" i="0" u="none" strike="noStrike" dirty="0">
                          <a:effectLst/>
                          <a:latin typeface="+mn-lt"/>
                        </a:rPr>
                        <a:t>1.2%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0" i="0" u="none" strike="noStrike" dirty="0">
                          <a:effectLst/>
                          <a:latin typeface="+mn-lt"/>
                        </a:rPr>
                        <a:t>(1.5%)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0" i="0" u="none" strike="noStrike" dirty="0">
                          <a:effectLst/>
                          <a:latin typeface="+mn-lt"/>
                        </a:rPr>
                        <a:t>4.6%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0" i="0" u="none" strike="noStrike" dirty="0">
                          <a:effectLst/>
                          <a:latin typeface="+mn-lt"/>
                        </a:rPr>
                        <a:t>12.8%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050" b="0" i="0" u="none" strike="noStrike" dirty="0">
                        <a:effectLst/>
                        <a:latin typeface="+mn-lt"/>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ctr"/>
                      <a:r>
                        <a:rPr lang="en-US" sz="1050" b="0" i="0" u="none" strike="noStrike" dirty="0">
                          <a:effectLst/>
                          <a:latin typeface="+mn-lt"/>
                        </a:rPr>
                        <a:t>4.3%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5744">
                <a:tc gridSpan="2">
                  <a:txBody>
                    <a:bodyPr/>
                    <a:lstStyle/>
                    <a:p>
                      <a:pPr algn="l" fontAlgn="ctr"/>
                      <a:r>
                        <a:rPr lang="en-US" sz="1050" b="1" i="1" u="none" strike="noStrike" dirty="0">
                          <a:effectLst/>
                          <a:latin typeface="+mn-lt"/>
                        </a:rPr>
                        <a:t>Gross Profit (Margin)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ctr"/>
                      <a:r>
                        <a:rPr lang="en-US" sz="1050" b="1" i="0" u="none" strike="noStrike" dirty="0">
                          <a:effectLst/>
                          <a:latin typeface="+mn-lt"/>
                        </a:rPr>
                        <a:t>0.8%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1" i="0" u="none" strike="noStrike" dirty="0">
                          <a:effectLst/>
                          <a:latin typeface="+mn-lt"/>
                        </a:rPr>
                        <a:t>11.6%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1" i="0" u="none" strike="noStrike" dirty="0">
                          <a:effectLst/>
                          <a:latin typeface="+mn-lt"/>
                        </a:rPr>
                        <a:t>4.1%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1" i="0" u="none" strike="noStrike" dirty="0">
                          <a:effectLst/>
                          <a:latin typeface="+mn-lt"/>
                        </a:rPr>
                        <a:t>9.9%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050" b="1" i="0" u="none" strike="noStrike" dirty="0">
                        <a:effectLst/>
                        <a:latin typeface="+mn-lt"/>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ctr"/>
                      <a:r>
                        <a:rPr lang="en-US" sz="1050" b="1" i="0" u="none" strike="noStrike" dirty="0">
                          <a:effectLst/>
                          <a:latin typeface="+mn-lt"/>
                        </a:rPr>
                        <a:t>6.6%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5744">
                <a:tc gridSpan="2">
                  <a:txBody>
                    <a:bodyPr/>
                    <a:lstStyle/>
                    <a:p>
                      <a:pPr algn="l" fontAlgn="ctr"/>
                      <a:r>
                        <a:rPr lang="en-US" sz="1050" b="0" i="1" u="none" strike="noStrike" dirty="0">
                          <a:effectLst/>
                          <a:latin typeface="+mn-lt"/>
                        </a:rPr>
                        <a:t>SG&amp;A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ctr"/>
                      <a:r>
                        <a:rPr lang="en-US" sz="1050" b="0" i="0" u="none" strike="noStrike" dirty="0">
                          <a:effectLst/>
                          <a:latin typeface="+mn-lt"/>
                        </a:rPr>
                        <a:t>4.47%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0" i="0" u="none" strike="noStrike" dirty="0">
                          <a:effectLst/>
                          <a:latin typeface="+mn-lt"/>
                        </a:rPr>
                        <a:t>7.15%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0" i="0" u="none" strike="noStrike" dirty="0">
                          <a:effectLst/>
                          <a:latin typeface="+mn-lt"/>
                        </a:rPr>
                        <a:t>4.55%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050" b="0" i="0" u="none" strike="noStrike" dirty="0">
                          <a:effectLst/>
                          <a:latin typeface="+mn-lt"/>
                        </a:rPr>
                        <a:t>10.84%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1050" b="0" i="0" u="none" strike="noStrike" dirty="0">
                        <a:effectLst/>
                        <a:latin typeface="+mn-lt"/>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ctr"/>
                      <a:r>
                        <a:rPr lang="en-US" sz="1050" b="0" i="0" u="none" strike="noStrike" dirty="0">
                          <a:effectLst/>
                          <a:latin typeface="+mn-lt"/>
                        </a:rPr>
                        <a:t>6.8%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5744">
                <a:tc gridSpan="2">
                  <a:txBody>
                    <a:bodyPr/>
                    <a:lstStyle/>
                    <a:p>
                      <a:pPr algn="l" fontAlgn="ctr"/>
                      <a:r>
                        <a:rPr lang="en-US" sz="1050" b="1" i="1" u="none" strike="noStrike" dirty="0">
                          <a:effectLst/>
                          <a:latin typeface="+mn-lt"/>
                        </a:rPr>
                        <a:t>Profit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ctr"/>
                      <a:r>
                        <a:rPr lang="en-US" sz="1050" b="1" i="0" u="none" strike="noStrike" dirty="0">
                          <a:effectLst/>
                          <a:latin typeface="+mn-lt"/>
                        </a:rPr>
                        <a:t>(15.55%)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050" b="1" i="0" u="none" strike="noStrike" dirty="0">
                          <a:effectLst/>
                          <a:latin typeface="+mn-lt"/>
                        </a:rPr>
                        <a:t>36.25%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050" b="1" i="0" u="none" strike="noStrike" dirty="0">
                          <a:effectLst/>
                          <a:latin typeface="+mn-lt"/>
                        </a:rPr>
                        <a:t>2.15%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1050" b="1" i="0" u="none" strike="noStrike" dirty="0">
                          <a:effectLst/>
                          <a:latin typeface="+mn-lt"/>
                        </a:rPr>
                        <a:t>5.60%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1050" b="1" i="0" u="none" strike="noStrike" dirty="0">
                        <a:effectLst/>
                        <a:latin typeface="+mn-lt"/>
                      </a:endParaRPr>
                    </a:p>
                  </a:txBody>
                  <a:tcPr marL="0" marR="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fontAlgn="ctr"/>
                      <a:r>
                        <a:rPr lang="en-US" sz="1050" b="1" i="0" u="none" strike="noStrike" dirty="0">
                          <a:effectLst/>
                          <a:latin typeface="+mn-lt"/>
                        </a:rPr>
                        <a:t>7.1%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226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0100-00003D040000}"/>
              </a:ext>
            </a:extLst>
          </p:cNvPr>
          <p:cNvGraphicFramePr>
            <a:graphicFrameLocks/>
          </p:cNvGraphicFramePr>
          <p:nvPr>
            <p:extLst>
              <p:ext uri="{D42A27DB-BD31-4B8C-83A1-F6EECF244321}">
                <p14:modId xmlns:p14="http://schemas.microsoft.com/office/powerpoint/2010/main" val="4265485524"/>
              </p:ext>
            </p:extLst>
          </p:nvPr>
        </p:nvGraphicFramePr>
        <p:xfrm>
          <a:off x="117447" y="893155"/>
          <a:ext cx="4454554" cy="26684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00000000-0008-0000-0100-00002A040000}"/>
              </a:ext>
            </a:extLst>
          </p:cNvPr>
          <p:cNvGraphicFramePr>
            <a:graphicFrameLocks/>
          </p:cNvGraphicFramePr>
          <p:nvPr>
            <p:extLst>
              <p:ext uri="{D42A27DB-BD31-4B8C-83A1-F6EECF244321}">
                <p14:modId xmlns:p14="http://schemas.microsoft.com/office/powerpoint/2010/main" val="3988991646"/>
              </p:ext>
            </p:extLst>
          </p:nvPr>
        </p:nvGraphicFramePr>
        <p:xfrm>
          <a:off x="4608583" y="2863533"/>
          <a:ext cx="4350728" cy="26889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700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0100-00002A040000}"/>
              </a:ext>
            </a:extLst>
          </p:cNvPr>
          <p:cNvGraphicFramePr>
            <a:graphicFrameLocks/>
          </p:cNvGraphicFramePr>
          <p:nvPr>
            <p:extLst>
              <p:ext uri="{D42A27DB-BD31-4B8C-83A1-F6EECF244321}">
                <p14:modId xmlns:p14="http://schemas.microsoft.com/office/powerpoint/2010/main" val="1432911502"/>
              </p:ext>
            </p:extLst>
          </p:nvPr>
        </p:nvGraphicFramePr>
        <p:xfrm>
          <a:off x="1848118" y="1361848"/>
          <a:ext cx="5447763" cy="35545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263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622564"/>
            <a:ext cx="9144000" cy="3450099"/>
          </a:xfrm>
          <a:prstGeom prst="rect">
            <a:avLst/>
          </a:prstGeom>
        </p:spPr>
      </p:pic>
    </p:spTree>
    <p:extLst>
      <p:ext uri="{BB962C8B-B14F-4D97-AF65-F5344CB8AC3E}">
        <p14:creationId xmlns:p14="http://schemas.microsoft.com/office/powerpoint/2010/main" val="106575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9144000" cy="1188720"/>
          </a:xfrm>
          <a:prstGeom prst="rect">
            <a:avLst/>
          </a:prstGeom>
        </p:spPr>
        <p:txBody>
          <a:bodyPr anchor="ctr"/>
          <a:lstStyle/>
          <a:p>
            <a:r>
              <a:rPr lang="en-US" sz="3200" u="sng" dirty="0"/>
              <a:t>Overview</a:t>
            </a:r>
            <a:endParaRPr lang="en-US" sz="3600" u="sng" dirty="0"/>
          </a:p>
        </p:txBody>
      </p:sp>
      <p:sp>
        <p:nvSpPr>
          <p:cNvPr id="5" name="Content Placeholder 4"/>
          <p:cNvSpPr>
            <a:spLocks noGrp="1"/>
          </p:cNvSpPr>
          <p:nvPr>
            <p:ph idx="4294967295"/>
          </p:nvPr>
        </p:nvSpPr>
        <p:spPr>
          <a:xfrm>
            <a:off x="0" y="972277"/>
            <a:ext cx="9144000" cy="4780341"/>
          </a:xfrm>
          <a:prstGeom prst="rect">
            <a:avLst/>
          </a:prstGeom>
        </p:spPr>
        <p:txBody>
          <a:bodyPr anchor="ctr">
            <a:normAutofit fontScale="70000" lnSpcReduction="20000"/>
          </a:bodyPr>
          <a:lstStyle/>
          <a:p>
            <a:r>
              <a:rPr lang="en-US" dirty="0"/>
              <a:t>Fortune 500 company</a:t>
            </a:r>
          </a:p>
          <a:p>
            <a:r>
              <a:rPr lang="en-US" dirty="0"/>
              <a:t>Headquarters – Norwalk, CT</a:t>
            </a:r>
          </a:p>
          <a:p>
            <a:r>
              <a:rPr lang="en-US" dirty="0"/>
              <a:t>Originally Jamaica Water Supply Company, founded in 1966</a:t>
            </a:r>
          </a:p>
          <a:p>
            <a:r>
              <a:rPr lang="en-US" dirty="0"/>
              <a:t>NYSE: EME – IPO January 5, 1996</a:t>
            </a:r>
          </a:p>
          <a:p>
            <a:pPr lvl="1"/>
            <a:r>
              <a:rPr lang="en-US" dirty="0"/>
              <a:t>$2.59/share, 324,000 shares</a:t>
            </a:r>
          </a:p>
          <a:p>
            <a:pPr lvl="1"/>
            <a:r>
              <a:rPr lang="en-US" dirty="0"/>
              <a:t>Currently $60.39/share, 59.66M shares</a:t>
            </a:r>
          </a:p>
          <a:p>
            <a:r>
              <a:rPr lang="en-US" dirty="0"/>
              <a:t>75 subsidiaries, 170 locations – US (96%) &amp; UK (4%)</a:t>
            </a:r>
          </a:p>
          <a:p>
            <a:pPr lvl="1"/>
            <a:r>
              <a:rPr lang="en-US" dirty="0"/>
              <a:t>33,000+ employees</a:t>
            </a:r>
          </a:p>
          <a:p>
            <a:r>
              <a:rPr lang="en-US" dirty="0"/>
              <a:t>Board of Directors – 10 Directors</a:t>
            </a:r>
          </a:p>
          <a:p>
            <a:pPr lvl="1"/>
            <a:r>
              <a:rPr lang="en-US" dirty="0"/>
              <a:t>Committees: Audit, Compensation &amp; Personnel, Nominating &amp; Corporate Governance </a:t>
            </a:r>
          </a:p>
          <a:p>
            <a:r>
              <a:rPr lang="en-US" dirty="0"/>
              <a:t>Mission – Safety, quality, productivity </a:t>
            </a:r>
          </a:p>
          <a:p>
            <a:r>
              <a:rPr lang="en-US" dirty="0"/>
              <a:t>Strategy - Diverse geography and service markets and conservative, consistent business practices</a:t>
            </a:r>
          </a:p>
        </p:txBody>
      </p:sp>
    </p:spTree>
    <p:extLst>
      <p:ext uri="{BB962C8B-B14F-4D97-AF65-F5344CB8AC3E}">
        <p14:creationId xmlns:p14="http://schemas.microsoft.com/office/powerpoint/2010/main" val="123415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7620"/>
            <a:ext cx="9144000" cy="1188720"/>
          </a:xfrm>
          <a:prstGeom prst="rect">
            <a:avLst/>
          </a:prstGeom>
        </p:spPr>
        <p:txBody>
          <a:bodyPr anchor="ctr"/>
          <a:lstStyle/>
          <a:p>
            <a:r>
              <a:rPr lang="en-US" sz="3200" u="sng" dirty="0"/>
              <a:t>Services &amp; Product Markets</a:t>
            </a:r>
          </a:p>
        </p:txBody>
      </p:sp>
      <p:sp>
        <p:nvSpPr>
          <p:cNvPr id="5" name="Content Placeholder 4"/>
          <p:cNvSpPr>
            <a:spLocks noGrp="1"/>
          </p:cNvSpPr>
          <p:nvPr>
            <p:ph idx="4294967295"/>
          </p:nvPr>
        </p:nvSpPr>
        <p:spPr>
          <a:xfrm>
            <a:off x="0" y="1235315"/>
            <a:ext cx="9144000" cy="4351338"/>
          </a:xfrm>
          <a:prstGeom prst="rect">
            <a:avLst/>
          </a:prstGeom>
        </p:spPr>
        <p:txBody>
          <a:bodyPr>
            <a:normAutofit fontScale="92500" lnSpcReduction="10000"/>
          </a:bodyPr>
          <a:lstStyle/>
          <a:p>
            <a:r>
              <a:rPr lang="en-US" dirty="0"/>
              <a:t>Construction Services – 54% of 2016 Revenue</a:t>
            </a:r>
          </a:p>
          <a:p>
            <a:pPr lvl="1"/>
            <a:r>
              <a:rPr lang="en-US" dirty="0"/>
              <a:t>Electrical, mechanical, fire life safety contracting </a:t>
            </a:r>
          </a:p>
          <a:p>
            <a:pPr lvl="1"/>
            <a:r>
              <a:rPr lang="en-US" dirty="0"/>
              <a:t>Electrical and lighting systems, low voltage, voice and data, fiber optic lines, HVAC systems, fire protection systems, central plant heating and cooling</a:t>
            </a:r>
          </a:p>
          <a:p>
            <a:pPr lvl="2"/>
            <a:r>
              <a:rPr lang="en-US" dirty="0"/>
              <a:t>62% of revenue – New construction </a:t>
            </a:r>
          </a:p>
          <a:p>
            <a:pPr lvl="2"/>
            <a:r>
              <a:rPr lang="en-US" dirty="0"/>
              <a:t>38% of revenue – Renovations and retrofitting </a:t>
            </a:r>
          </a:p>
          <a:p>
            <a:pPr lvl="2"/>
            <a:endParaRPr lang="en-US" dirty="0"/>
          </a:p>
          <a:p>
            <a:pPr lvl="1"/>
            <a:r>
              <a:rPr lang="en-US" dirty="0"/>
              <a:t>Large projects: $10 million - $150 million – 29% of revenue </a:t>
            </a:r>
          </a:p>
          <a:p>
            <a:pPr lvl="1"/>
            <a:r>
              <a:rPr lang="en-US" dirty="0"/>
              <a:t>Small projects: &lt;$10 million – 71% of revenue </a:t>
            </a:r>
          </a:p>
          <a:p>
            <a:pPr lvl="1"/>
            <a:endParaRPr lang="en-US" dirty="0"/>
          </a:p>
        </p:txBody>
      </p:sp>
    </p:spTree>
    <p:extLst>
      <p:ext uri="{BB962C8B-B14F-4D97-AF65-F5344CB8AC3E}">
        <p14:creationId xmlns:p14="http://schemas.microsoft.com/office/powerpoint/2010/main" val="1958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9144000" cy="1188720"/>
          </a:xfrm>
          <a:prstGeom prst="rect">
            <a:avLst/>
          </a:prstGeom>
        </p:spPr>
        <p:txBody>
          <a:bodyPr anchor="ctr"/>
          <a:lstStyle/>
          <a:p>
            <a:r>
              <a:rPr lang="en-US" sz="3200" u="sng" dirty="0"/>
              <a:t>Services &amp; Product Markets</a:t>
            </a:r>
          </a:p>
        </p:txBody>
      </p:sp>
      <p:sp>
        <p:nvSpPr>
          <p:cNvPr id="5" name="Content Placeholder 4"/>
          <p:cNvSpPr>
            <a:spLocks noGrp="1"/>
          </p:cNvSpPr>
          <p:nvPr>
            <p:ph idx="4294967295"/>
          </p:nvPr>
        </p:nvSpPr>
        <p:spPr>
          <a:xfrm>
            <a:off x="0" y="1177444"/>
            <a:ext cx="9144000" cy="4351338"/>
          </a:xfrm>
          <a:prstGeom prst="rect">
            <a:avLst/>
          </a:prstGeom>
        </p:spPr>
        <p:txBody>
          <a:bodyPr>
            <a:normAutofit fontScale="85000" lnSpcReduction="20000"/>
          </a:bodyPr>
          <a:lstStyle/>
          <a:p>
            <a:r>
              <a:rPr lang="en-US" dirty="0"/>
              <a:t>Building Services– 31% of 2016 Revenue</a:t>
            </a:r>
          </a:p>
          <a:p>
            <a:pPr lvl="1"/>
            <a:r>
              <a:rPr lang="en-US" dirty="0"/>
              <a:t>Operation &amp; maintenance of facilities operations; servicing, upgrading, and  retrofitting HVAC, electrical, and plumbing systems; diagnostics and engineering solutions for building systems; janitorial care; landscaping; snow removal</a:t>
            </a:r>
          </a:p>
          <a:p>
            <a:pPr lvl="2"/>
            <a:r>
              <a:rPr lang="en-US" dirty="0"/>
              <a:t>89% of revenue – United States</a:t>
            </a:r>
          </a:p>
          <a:p>
            <a:pPr lvl="2"/>
            <a:r>
              <a:rPr lang="en-US" dirty="0"/>
              <a:t>11% of revenue – United Kingdom</a:t>
            </a:r>
          </a:p>
          <a:p>
            <a:r>
              <a:rPr lang="en-US" dirty="0"/>
              <a:t>Industrial Services– 14% of 2016 Revenue</a:t>
            </a:r>
          </a:p>
          <a:p>
            <a:pPr lvl="1"/>
            <a:r>
              <a:rPr lang="en-US" dirty="0"/>
              <a:t>Refineries &amp; petrochemical plants </a:t>
            </a:r>
          </a:p>
          <a:p>
            <a:pPr lvl="1"/>
            <a:r>
              <a:rPr lang="en-US" dirty="0"/>
              <a:t>On-site repairs and maintenance; services of heat exchangers, tower vessels, and piping; design, manufacture, and repair of heat exchangers; refinery turnaround planning and engineering; specialty welding; maintenance of critical process units</a:t>
            </a:r>
          </a:p>
          <a:p>
            <a:endParaRPr lang="en-US" dirty="0"/>
          </a:p>
          <a:p>
            <a:pPr lvl="1"/>
            <a:endParaRPr lang="en-US" dirty="0"/>
          </a:p>
        </p:txBody>
      </p:sp>
    </p:spTree>
    <p:extLst>
      <p:ext uri="{BB962C8B-B14F-4D97-AF65-F5344CB8AC3E}">
        <p14:creationId xmlns:p14="http://schemas.microsoft.com/office/powerpoint/2010/main" val="113705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1188720"/>
          </a:xfrm>
          <a:prstGeom prst="rect">
            <a:avLst/>
          </a:prstGeom>
        </p:spPr>
        <p:txBody>
          <a:bodyPr anchor="ctr"/>
          <a:lstStyle/>
          <a:p>
            <a:r>
              <a:rPr lang="en-US" sz="3200" u="sng" dirty="0"/>
              <a:t>Competition</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346567286"/>
              </p:ext>
            </p:extLst>
          </p:nvPr>
        </p:nvGraphicFramePr>
        <p:xfrm>
          <a:off x="970826" y="3289420"/>
          <a:ext cx="7200902" cy="2240280"/>
        </p:xfrm>
        <a:graphic>
          <a:graphicData uri="http://schemas.openxmlformats.org/drawingml/2006/table">
            <a:tbl>
              <a:tblPr firstRow="1" firstCol="1" bandRow="1">
                <a:tableStyleId>{5C22544A-7EE6-4342-B048-85BDC9FD1C3A}</a:tableStyleId>
              </a:tblPr>
              <a:tblGrid>
                <a:gridCol w="1587317">
                  <a:extLst>
                    <a:ext uri="{9D8B030D-6E8A-4147-A177-3AD203B41FA5}">
                      <a16:colId xmlns:a16="http://schemas.microsoft.com/office/drawing/2014/main" val="802209710"/>
                    </a:ext>
                  </a:extLst>
                </a:gridCol>
                <a:gridCol w="1871195">
                  <a:extLst>
                    <a:ext uri="{9D8B030D-6E8A-4147-A177-3AD203B41FA5}">
                      <a16:colId xmlns:a16="http://schemas.microsoft.com/office/drawing/2014/main" val="3496798288"/>
                    </a:ext>
                  </a:extLst>
                </a:gridCol>
                <a:gridCol w="1871195">
                  <a:extLst>
                    <a:ext uri="{9D8B030D-6E8A-4147-A177-3AD203B41FA5}">
                      <a16:colId xmlns:a16="http://schemas.microsoft.com/office/drawing/2014/main" val="2803580485"/>
                    </a:ext>
                  </a:extLst>
                </a:gridCol>
                <a:gridCol w="1871195">
                  <a:extLst>
                    <a:ext uri="{9D8B030D-6E8A-4147-A177-3AD203B41FA5}">
                      <a16:colId xmlns:a16="http://schemas.microsoft.com/office/drawing/2014/main" val="3873375957"/>
                    </a:ext>
                  </a:extLst>
                </a:gridCol>
              </a:tblGrid>
              <a:tr h="392228">
                <a:tc gridSpan="4">
                  <a:txBody>
                    <a:bodyPr/>
                    <a:lstStyle/>
                    <a:p>
                      <a:pPr marL="0" marR="0" algn="ctr">
                        <a:lnSpc>
                          <a:spcPct val="100000"/>
                        </a:lnSpc>
                        <a:spcBef>
                          <a:spcPts val="0"/>
                        </a:spcBef>
                        <a:spcAft>
                          <a:spcPts val="0"/>
                        </a:spcAft>
                      </a:pPr>
                      <a:r>
                        <a:rPr lang="en-US" sz="1500" u="none" dirty="0">
                          <a:ln>
                            <a:noFill/>
                          </a:ln>
                          <a:effectLst/>
                          <a:latin typeface="Calibri" panose="020F0502020204030204" pitchFamily="34" charset="0"/>
                          <a:ea typeface="Calibri" panose="020F0502020204030204" pitchFamily="34" charset="0"/>
                          <a:cs typeface="Arial" panose="020B0604020202020204" pitchFamily="34" charset="0"/>
                        </a:rPr>
                        <a:t>Electrical Contractors</a:t>
                      </a: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hMerge="1">
                  <a:txBody>
                    <a:bodyPr/>
                    <a:lstStyle/>
                    <a:p>
                      <a:pPr marL="0" marR="0" algn="ctr">
                        <a:lnSpc>
                          <a:spcPct val="100000"/>
                        </a:lnSpc>
                        <a:spcBef>
                          <a:spcPts val="0"/>
                        </a:spcBef>
                        <a:spcAft>
                          <a:spcPts val="0"/>
                        </a:spcAft>
                      </a:pPr>
                      <a:endParaRPr lang="en-US" sz="1500" u="none" dirty="0">
                        <a:ln>
                          <a:noFill/>
                        </a:ln>
                        <a:effectLst/>
                      </a:endParaRPr>
                    </a:p>
                  </a:txBody>
                  <a:tcPr marT="91440" marB="91440" anchor="ctr">
                    <a:solidFill>
                      <a:schemeClr val="tx2">
                        <a:lumMod val="60000"/>
                        <a:lumOff val="40000"/>
                      </a:schemeClr>
                    </a:solidFill>
                  </a:tcPr>
                </a:tc>
                <a:tc hMerge="1">
                  <a:txBody>
                    <a:bodyPr/>
                    <a:lstStyle/>
                    <a:p>
                      <a:pPr marL="0" marR="0" algn="ctr">
                        <a:lnSpc>
                          <a:spcPct val="100000"/>
                        </a:lnSpc>
                        <a:spcBef>
                          <a:spcPts val="0"/>
                        </a:spcBef>
                        <a:spcAft>
                          <a:spcPts val="0"/>
                        </a:spcAft>
                      </a:pPr>
                      <a:endParaRPr lang="en-US" sz="1500" u="none" dirty="0">
                        <a:ln>
                          <a:noFill/>
                        </a:ln>
                        <a:effectLst/>
                        <a:latin typeface="Calibri" panose="020F0502020204030204" pitchFamily="34" charset="0"/>
                        <a:ea typeface="Calibri" panose="020F0502020204030204" pitchFamily="34" charset="0"/>
                        <a:cs typeface="Arial" panose="020B0604020202020204" pitchFamily="34" charset="0"/>
                      </a:endParaRPr>
                    </a:p>
                  </a:txBody>
                  <a:tcPr marT="91440" marB="91440" anchor="ctr">
                    <a:solidFill>
                      <a:schemeClr val="tx2">
                        <a:lumMod val="60000"/>
                        <a:lumOff val="40000"/>
                      </a:schemeClr>
                    </a:solidFill>
                  </a:tcPr>
                </a:tc>
                <a:tc hMerge="1">
                  <a:txBody>
                    <a:bodyPr/>
                    <a:lstStyle/>
                    <a:p>
                      <a:pPr marL="0" marR="0" algn="ctr">
                        <a:lnSpc>
                          <a:spcPct val="100000"/>
                        </a:lnSpc>
                        <a:spcBef>
                          <a:spcPts val="0"/>
                        </a:spcBef>
                        <a:spcAft>
                          <a:spcPts val="0"/>
                        </a:spcAft>
                      </a:pPr>
                      <a:endParaRPr lang="en-US" sz="1500" u="none" dirty="0">
                        <a:ln>
                          <a:noFill/>
                        </a:ln>
                        <a:effectLst/>
                        <a:latin typeface="Calibri" panose="020F0502020204030204" pitchFamily="34" charset="0"/>
                        <a:ea typeface="Calibri" panose="020F0502020204030204" pitchFamily="34" charset="0"/>
                        <a:cs typeface="Arial" panose="020B0604020202020204" pitchFamily="34" charset="0"/>
                      </a:endParaRPr>
                    </a:p>
                  </a:txBody>
                  <a:tcPr marT="91440" marB="91440" anchor="ctr">
                    <a:solidFill>
                      <a:schemeClr val="tx2">
                        <a:lumMod val="60000"/>
                        <a:lumOff val="40000"/>
                      </a:schemeClr>
                    </a:solidFill>
                  </a:tcPr>
                </a:tc>
                <a:extLst>
                  <a:ext uri="{0D108BD9-81ED-4DB2-BD59-A6C34878D82A}">
                    <a16:rowId xmlns:a16="http://schemas.microsoft.com/office/drawing/2014/main" val="1603057340"/>
                  </a:ext>
                </a:extLst>
              </a:tr>
              <a:tr h="299940">
                <a:tc>
                  <a:txBody>
                    <a:bodyPr/>
                    <a:lstStyle/>
                    <a:p>
                      <a:pPr marL="0" marR="0" algn="ctr">
                        <a:lnSpc>
                          <a:spcPct val="100000"/>
                        </a:lnSpc>
                        <a:spcBef>
                          <a:spcPts val="0"/>
                        </a:spcBef>
                        <a:spcAft>
                          <a:spcPts val="0"/>
                        </a:spcAft>
                      </a:pPr>
                      <a:r>
                        <a:rPr lang="en-US" sz="1200" u="none" dirty="0">
                          <a:ln>
                            <a:noFill/>
                          </a:ln>
                          <a:effectLst/>
                          <a:latin typeface="+mn-lt"/>
                        </a:rPr>
                        <a:t> </a:t>
                      </a:r>
                      <a:endParaRPr lang="en-US" sz="1200" u="none" dirty="0">
                        <a:ln>
                          <a:noFill/>
                        </a:ln>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c>
                  <a:txBody>
                    <a:bodyPr/>
                    <a:lstStyle/>
                    <a:p>
                      <a:pPr marL="0" marR="0" algn="ctr">
                        <a:lnSpc>
                          <a:spcPct val="100000"/>
                        </a:lnSpc>
                        <a:spcBef>
                          <a:spcPts val="0"/>
                        </a:spcBef>
                        <a:spcAft>
                          <a:spcPts val="0"/>
                        </a:spcAft>
                      </a:pPr>
                      <a:r>
                        <a:rPr lang="en-US" sz="1200" u="none" dirty="0">
                          <a:ln>
                            <a:noFill/>
                          </a:ln>
                          <a:solidFill>
                            <a:schemeClr val="bg1"/>
                          </a:solidFill>
                          <a:effectLst/>
                          <a:latin typeface="+mn-lt"/>
                        </a:rPr>
                        <a:t>Projected Revenue (2017)</a:t>
                      </a: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0"/>
                        </a:spcBef>
                        <a:spcAft>
                          <a:spcPts val="0"/>
                        </a:spcAft>
                      </a:pPr>
                      <a:r>
                        <a:rPr lang="en-US" sz="1200" u="none" dirty="0">
                          <a:ln>
                            <a:noFill/>
                          </a:ln>
                          <a:solidFill>
                            <a:schemeClr val="bg1"/>
                          </a:solidFill>
                          <a:effectLst/>
                          <a:latin typeface="+mn-lt"/>
                        </a:rPr>
                        <a:t>Market share</a:t>
                      </a:r>
                      <a:endParaRPr lang="en-US" sz="1200" u="none" dirty="0">
                        <a:ln>
                          <a:noFill/>
                        </a:ln>
                        <a:solidFill>
                          <a:schemeClr val="bg1"/>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0"/>
                        </a:spcBef>
                        <a:spcAft>
                          <a:spcPts val="0"/>
                        </a:spcAft>
                      </a:pPr>
                      <a:r>
                        <a:rPr lang="en-US" sz="1200" u="none" dirty="0">
                          <a:ln>
                            <a:noFill/>
                          </a:ln>
                          <a:solidFill>
                            <a:schemeClr val="bg1"/>
                          </a:solidFill>
                          <a:effectLst/>
                          <a:latin typeface="+mn-lt"/>
                          <a:ea typeface="Calibri" panose="020F0502020204030204" pitchFamily="34" charset="0"/>
                          <a:cs typeface="Arial" panose="020B0604020202020204" pitchFamily="34" charset="0"/>
                        </a:rPr>
                        <a:t>Locations</a:t>
                      </a: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34731036"/>
                  </a:ext>
                </a:extLst>
              </a:tr>
              <a:tr h="314341">
                <a:tc>
                  <a:txBody>
                    <a:bodyPr/>
                    <a:lstStyle/>
                    <a:p>
                      <a:pPr marL="0" marR="0" algn="l">
                        <a:lnSpc>
                          <a:spcPct val="100000"/>
                        </a:lnSpc>
                        <a:spcBef>
                          <a:spcPts val="0"/>
                        </a:spcBef>
                        <a:spcAft>
                          <a:spcPts val="0"/>
                        </a:spcAft>
                      </a:pPr>
                      <a:r>
                        <a:rPr lang="en-US" sz="1200" dirty="0">
                          <a:ln>
                            <a:noFill/>
                          </a:ln>
                          <a:solidFill>
                            <a:srgbClr val="000000"/>
                          </a:solidFill>
                          <a:effectLst/>
                          <a:latin typeface="+mn-lt"/>
                        </a:rPr>
                        <a:t>EMCOR Group, Inc.</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$1.5 billion</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&lt;1%</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ea typeface="Calibri" panose="020F0502020204030204" pitchFamily="34" charset="0"/>
                          <a:cs typeface="Arial" panose="020B0604020202020204" pitchFamily="34" charset="0"/>
                        </a:rPr>
                        <a:t>US</a:t>
                      </a:r>
                    </a:p>
                  </a:txBody>
                  <a:tcPr marT="91440" marB="9144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2672884"/>
                  </a:ext>
                </a:extLst>
              </a:tr>
              <a:tr h="326717">
                <a:tc>
                  <a:txBody>
                    <a:bodyPr/>
                    <a:lstStyle/>
                    <a:p>
                      <a:pPr marL="0" marR="0" algn="l">
                        <a:lnSpc>
                          <a:spcPct val="100000"/>
                        </a:lnSpc>
                        <a:spcBef>
                          <a:spcPts val="0"/>
                        </a:spcBef>
                        <a:spcAft>
                          <a:spcPts val="0"/>
                        </a:spcAft>
                      </a:pPr>
                      <a:r>
                        <a:rPr lang="en-US" sz="1200" dirty="0">
                          <a:ln>
                            <a:noFill/>
                          </a:ln>
                          <a:solidFill>
                            <a:srgbClr val="000000"/>
                          </a:solidFill>
                          <a:effectLst/>
                          <a:latin typeface="+mn-lt"/>
                        </a:rPr>
                        <a:t>Rosendin Elec.</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$1.3 billion</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&lt;1%</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ea typeface="Calibri" panose="020F0502020204030204" pitchFamily="34" charset="0"/>
                          <a:cs typeface="Arial" panose="020B0604020202020204" pitchFamily="34" charset="0"/>
                        </a:rPr>
                        <a:t>US &amp; Canada</a:t>
                      </a:r>
                    </a:p>
                  </a:txBody>
                  <a:tcPr marT="91440" marB="9144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5238900"/>
                  </a:ext>
                </a:extLst>
              </a:tr>
              <a:tr h="292972">
                <a:tc>
                  <a:txBody>
                    <a:bodyPr/>
                    <a:lstStyle/>
                    <a:p>
                      <a:pPr marL="0" marR="0" algn="l">
                        <a:lnSpc>
                          <a:spcPct val="100000"/>
                        </a:lnSpc>
                        <a:spcBef>
                          <a:spcPts val="0"/>
                        </a:spcBef>
                        <a:spcAft>
                          <a:spcPts val="0"/>
                        </a:spcAft>
                      </a:pPr>
                      <a:r>
                        <a:rPr lang="en-US" sz="1200" dirty="0">
                          <a:ln>
                            <a:noFill/>
                          </a:ln>
                          <a:solidFill>
                            <a:srgbClr val="000000"/>
                          </a:solidFill>
                          <a:effectLst/>
                          <a:latin typeface="+mn-lt"/>
                        </a:rPr>
                        <a:t>Cupertino Elec.</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$876.7 million</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&lt;1%</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ea typeface="Calibri" panose="020F0502020204030204" pitchFamily="34" charset="0"/>
                          <a:cs typeface="Arial" panose="020B0604020202020204" pitchFamily="34" charset="0"/>
                        </a:rPr>
                        <a:t>CA &amp; AZ</a:t>
                      </a:r>
                    </a:p>
                  </a:txBody>
                  <a:tcPr marT="91440" marB="9144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2828486"/>
                  </a:ext>
                </a:extLst>
              </a:tr>
              <a:tr h="287752">
                <a:tc>
                  <a:txBody>
                    <a:bodyPr/>
                    <a:lstStyle/>
                    <a:p>
                      <a:pPr marL="0" marR="0" algn="l">
                        <a:lnSpc>
                          <a:spcPct val="100000"/>
                        </a:lnSpc>
                        <a:spcBef>
                          <a:spcPts val="0"/>
                        </a:spcBef>
                        <a:spcAft>
                          <a:spcPts val="0"/>
                        </a:spcAft>
                      </a:pPr>
                      <a:r>
                        <a:rPr lang="en-US" sz="1200" dirty="0">
                          <a:ln>
                            <a:noFill/>
                          </a:ln>
                          <a:solidFill>
                            <a:srgbClr val="000000"/>
                          </a:solidFill>
                          <a:effectLst/>
                          <a:latin typeface="+mn-lt"/>
                        </a:rPr>
                        <a:t>MC Dean Inc.</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$623.3 million</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&lt;1%</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ea typeface="Calibri" panose="020F0502020204030204" pitchFamily="34" charset="0"/>
                          <a:cs typeface="Arial" panose="020B0604020202020204" pitchFamily="34" charset="0"/>
                        </a:rPr>
                        <a:t>US, Europe, Middle East</a:t>
                      </a:r>
                    </a:p>
                  </a:txBody>
                  <a:tcPr marT="91440" marB="9144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4080966"/>
                  </a:ext>
                </a:extLst>
              </a:tr>
            </a:tbl>
          </a:graphicData>
        </a:graphic>
      </p:graphicFrame>
      <p:graphicFrame>
        <p:nvGraphicFramePr>
          <p:cNvPr id="4" name="Content Placeholder 9"/>
          <p:cNvGraphicFramePr>
            <a:graphicFrameLocks/>
          </p:cNvGraphicFramePr>
          <p:nvPr>
            <p:extLst>
              <p:ext uri="{D42A27DB-BD31-4B8C-83A1-F6EECF244321}">
                <p14:modId xmlns:p14="http://schemas.microsoft.com/office/powerpoint/2010/main" val="2562016808"/>
              </p:ext>
            </p:extLst>
          </p:nvPr>
        </p:nvGraphicFramePr>
        <p:xfrm>
          <a:off x="970826" y="1222658"/>
          <a:ext cx="7200898" cy="1874520"/>
        </p:xfrm>
        <a:graphic>
          <a:graphicData uri="http://schemas.openxmlformats.org/drawingml/2006/table">
            <a:tbl>
              <a:tblPr firstRow="1" firstCol="1" bandRow="1">
                <a:tableStyleId>{5C22544A-7EE6-4342-B048-85BDC9FD1C3A}</a:tableStyleId>
              </a:tblPr>
              <a:tblGrid>
                <a:gridCol w="1576875">
                  <a:extLst>
                    <a:ext uri="{9D8B030D-6E8A-4147-A177-3AD203B41FA5}">
                      <a16:colId xmlns:a16="http://schemas.microsoft.com/office/drawing/2014/main" val="1831006555"/>
                    </a:ext>
                  </a:extLst>
                </a:gridCol>
                <a:gridCol w="1371154">
                  <a:extLst>
                    <a:ext uri="{9D8B030D-6E8A-4147-A177-3AD203B41FA5}">
                      <a16:colId xmlns:a16="http://schemas.microsoft.com/office/drawing/2014/main" val="4160990774"/>
                    </a:ext>
                  </a:extLst>
                </a:gridCol>
                <a:gridCol w="1371600">
                  <a:extLst>
                    <a:ext uri="{9D8B030D-6E8A-4147-A177-3AD203B41FA5}">
                      <a16:colId xmlns:a16="http://schemas.microsoft.com/office/drawing/2014/main" val="366646850"/>
                    </a:ext>
                  </a:extLst>
                </a:gridCol>
                <a:gridCol w="1850571">
                  <a:extLst>
                    <a:ext uri="{9D8B030D-6E8A-4147-A177-3AD203B41FA5}">
                      <a16:colId xmlns:a16="http://schemas.microsoft.com/office/drawing/2014/main" val="2116313109"/>
                    </a:ext>
                  </a:extLst>
                </a:gridCol>
                <a:gridCol w="1030698">
                  <a:extLst>
                    <a:ext uri="{9D8B030D-6E8A-4147-A177-3AD203B41FA5}">
                      <a16:colId xmlns:a16="http://schemas.microsoft.com/office/drawing/2014/main" val="1529336015"/>
                    </a:ext>
                  </a:extLst>
                </a:gridCol>
              </a:tblGrid>
              <a:tr h="314661">
                <a:tc gridSpan="5">
                  <a:txBody>
                    <a:bodyPr/>
                    <a:lstStyle/>
                    <a:p>
                      <a:pPr marL="0" marR="0" algn="ctr">
                        <a:lnSpc>
                          <a:spcPct val="100000"/>
                        </a:lnSpc>
                        <a:spcBef>
                          <a:spcPts val="0"/>
                        </a:spcBef>
                        <a:spcAft>
                          <a:spcPts val="0"/>
                        </a:spcAft>
                      </a:pPr>
                      <a:r>
                        <a:rPr lang="en-US" sz="1500" u="none" dirty="0">
                          <a:ln>
                            <a:noFill/>
                          </a:ln>
                          <a:effectLst/>
                          <a:latin typeface="Calibri" panose="020F0502020204030204" pitchFamily="34" charset="0"/>
                          <a:ea typeface="Calibri" panose="020F0502020204030204" pitchFamily="34" charset="0"/>
                          <a:cs typeface="Arial" panose="020B0604020202020204" pitchFamily="34" charset="0"/>
                        </a:rPr>
                        <a:t>Mechanical Contractors</a:t>
                      </a: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hMerge="1">
                  <a:txBody>
                    <a:bodyPr/>
                    <a:lstStyle/>
                    <a:p>
                      <a:pPr marL="0" marR="0" algn="ctr">
                        <a:lnSpc>
                          <a:spcPct val="100000"/>
                        </a:lnSpc>
                        <a:spcBef>
                          <a:spcPts val="0"/>
                        </a:spcBef>
                        <a:spcAft>
                          <a:spcPts val="0"/>
                        </a:spcAft>
                      </a:pPr>
                      <a:endParaRPr lang="en-US" sz="1500" u="none" dirty="0">
                        <a:ln>
                          <a:noFill/>
                        </a:ln>
                        <a:effectLst/>
                        <a:latin typeface="Calibri" panose="020F0502020204030204" pitchFamily="34" charset="0"/>
                        <a:ea typeface="Calibri" panose="020F0502020204030204" pitchFamily="34" charset="0"/>
                        <a:cs typeface="Arial" panose="020B0604020202020204" pitchFamily="34" charset="0"/>
                      </a:endParaRPr>
                    </a:p>
                  </a:txBody>
                  <a:tcPr marT="91440" marB="91440" anchor="ctr">
                    <a:solidFill>
                      <a:schemeClr val="tx2">
                        <a:lumMod val="60000"/>
                        <a:lumOff val="40000"/>
                      </a:schemeClr>
                    </a:solidFill>
                  </a:tcPr>
                </a:tc>
                <a:tc hMerge="1">
                  <a:txBody>
                    <a:bodyPr/>
                    <a:lstStyle/>
                    <a:p>
                      <a:pPr marL="0" marR="0" algn="ctr">
                        <a:lnSpc>
                          <a:spcPct val="100000"/>
                        </a:lnSpc>
                        <a:spcBef>
                          <a:spcPts val="0"/>
                        </a:spcBef>
                        <a:spcAft>
                          <a:spcPts val="0"/>
                        </a:spcAft>
                      </a:pPr>
                      <a:endParaRPr lang="en-US" sz="1500" u="none" dirty="0">
                        <a:ln>
                          <a:noFill/>
                        </a:ln>
                        <a:effectLst/>
                        <a:latin typeface="Calibri" panose="020F0502020204030204" pitchFamily="34" charset="0"/>
                        <a:ea typeface="Calibri" panose="020F0502020204030204" pitchFamily="34" charset="0"/>
                        <a:cs typeface="Arial" panose="020B0604020202020204" pitchFamily="34" charset="0"/>
                      </a:endParaRPr>
                    </a:p>
                  </a:txBody>
                  <a:tcPr marT="91440" marB="91440" anchor="ctr">
                    <a:solidFill>
                      <a:schemeClr val="tx2">
                        <a:lumMod val="60000"/>
                        <a:lumOff val="40000"/>
                      </a:schemeClr>
                    </a:solidFill>
                  </a:tcPr>
                </a:tc>
                <a:tc hMerge="1">
                  <a:txBody>
                    <a:bodyPr/>
                    <a:lstStyle/>
                    <a:p>
                      <a:pPr marL="0" marR="0" algn="ctr">
                        <a:lnSpc>
                          <a:spcPct val="100000"/>
                        </a:lnSpc>
                        <a:spcBef>
                          <a:spcPts val="0"/>
                        </a:spcBef>
                        <a:spcAft>
                          <a:spcPts val="0"/>
                        </a:spcAft>
                      </a:pPr>
                      <a:endParaRPr lang="en-US" sz="1500" u="none" dirty="0">
                        <a:ln>
                          <a:noFill/>
                        </a:ln>
                        <a:effectLst/>
                        <a:latin typeface="Calibri" panose="020F0502020204030204" pitchFamily="34" charset="0"/>
                        <a:ea typeface="Calibri" panose="020F0502020204030204" pitchFamily="34" charset="0"/>
                        <a:cs typeface="Arial" panose="020B0604020202020204" pitchFamily="34" charset="0"/>
                      </a:endParaRPr>
                    </a:p>
                  </a:txBody>
                  <a:tcPr marT="91440" marB="91440" anchor="ctr">
                    <a:solidFill>
                      <a:schemeClr val="tx2">
                        <a:lumMod val="60000"/>
                        <a:lumOff val="40000"/>
                      </a:schemeClr>
                    </a:solidFill>
                  </a:tcPr>
                </a:tc>
                <a:tc hMerge="1">
                  <a:txBody>
                    <a:bodyPr/>
                    <a:lstStyle/>
                    <a:p>
                      <a:pPr marL="0" marR="0" algn="ctr">
                        <a:lnSpc>
                          <a:spcPct val="100000"/>
                        </a:lnSpc>
                        <a:spcBef>
                          <a:spcPts val="0"/>
                        </a:spcBef>
                        <a:spcAft>
                          <a:spcPts val="0"/>
                        </a:spcAft>
                      </a:pPr>
                      <a:endParaRPr lang="en-US" sz="1500" u="none" dirty="0">
                        <a:ln>
                          <a:noFill/>
                        </a:ln>
                        <a:effectLst/>
                        <a:latin typeface="Calibri" panose="020F0502020204030204" pitchFamily="34" charset="0"/>
                        <a:ea typeface="Calibri" panose="020F0502020204030204" pitchFamily="34" charset="0"/>
                        <a:cs typeface="Arial" panose="020B0604020202020204" pitchFamily="34" charset="0"/>
                      </a:endParaRPr>
                    </a:p>
                  </a:txBody>
                  <a:tcPr marT="91440" marB="91440" anchor="ctr">
                    <a:solidFill>
                      <a:schemeClr val="tx2">
                        <a:lumMod val="60000"/>
                        <a:lumOff val="40000"/>
                      </a:schemeClr>
                    </a:solidFill>
                  </a:tcPr>
                </a:tc>
                <a:extLst>
                  <a:ext uri="{0D108BD9-81ED-4DB2-BD59-A6C34878D82A}">
                    <a16:rowId xmlns:a16="http://schemas.microsoft.com/office/drawing/2014/main" val="813212747"/>
                  </a:ext>
                </a:extLst>
              </a:tr>
              <a:tr h="279699">
                <a:tc>
                  <a:txBody>
                    <a:bodyPr/>
                    <a:lstStyle/>
                    <a:p>
                      <a:pPr marL="0" marR="0" algn="ctr">
                        <a:lnSpc>
                          <a:spcPct val="100000"/>
                        </a:lnSpc>
                        <a:spcBef>
                          <a:spcPts val="0"/>
                        </a:spcBef>
                        <a:spcAft>
                          <a:spcPts val="0"/>
                        </a:spcAft>
                      </a:pPr>
                      <a:r>
                        <a:rPr lang="en-US" sz="1200" u="none" dirty="0">
                          <a:ln>
                            <a:noFill/>
                          </a:ln>
                          <a:effectLst/>
                          <a:latin typeface="+mn-lt"/>
                        </a:rPr>
                        <a:t> </a:t>
                      </a:r>
                      <a:endParaRPr lang="en-US" sz="1200" u="none" dirty="0">
                        <a:ln>
                          <a:noFill/>
                        </a:ln>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50000"/>
                      </a:schemeClr>
                    </a:solidFill>
                  </a:tcPr>
                </a:tc>
                <a:tc>
                  <a:txBody>
                    <a:bodyPr/>
                    <a:lstStyle/>
                    <a:p>
                      <a:pPr marL="0" marR="0" algn="ctr">
                        <a:lnSpc>
                          <a:spcPct val="100000"/>
                        </a:lnSpc>
                        <a:spcBef>
                          <a:spcPts val="0"/>
                        </a:spcBef>
                        <a:spcAft>
                          <a:spcPts val="0"/>
                        </a:spcAft>
                      </a:pPr>
                      <a:r>
                        <a:rPr lang="en-US" sz="1200" u="none" dirty="0">
                          <a:ln>
                            <a:noFill/>
                          </a:ln>
                          <a:solidFill>
                            <a:schemeClr val="bg1"/>
                          </a:solidFill>
                          <a:effectLst/>
                          <a:latin typeface="+mn-lt"/>
                        </a:rPr>
                        <a:t>2016 Revenue</a:t>
                      </a: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0"/>
                        </a:spcBef>
                        <a:spcAft>
                          <a:spcPts val="0"/>
                        </a:spcAft>
                      </a:pPr>
                      <a:r>
                        <a:rPr lang="en-US" sz="1200" u="none" dirty="0">
                          <a:ln>
                            <a:noFill/>
                          </a:ln>
                          <a:solidFill>
                            <a:schemeClr val="bg1"/>
                          </a:solidFill>
                          <a:effectLst/>
                          <a:latin typeface="+mn-lt"/>
                        </a:rPr>
                        <a:t>Market Share</a:t>
                      </a:r>
                      <a:endParaRPr lang="en-US" sz="1200" u="none" dirty="0">
                        <a:ln>
                          <a:noFill/>
                        </a:ln>
                        <a:solidFill>
                          <a:schemeClr val="bg1"/>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0"/>
                        </a:spcBef>
                        <a:spcAft>
                          <a:spcPts val="0"/>
                        </a:spcAft>
                      </a:pPr>
                      <a:r>
                        <a:rPr lang="en-US" sz="1200" u="none" dirty="0">
                          <a:ln>
                            <a:noFill/>
                          </a:ln>
                          <a:solidFill>
                            <a:schemeClr val="bg1"/>
                          </a:solidFill>
                          <a:effectLst/>
                          <a:latin typeface="+mn-lt"/>
                        </a:rPr>
                        <a:t>Annualized Growth Rate</a:t>
                      </a:r>
                      <a:endParaRPr lang="en-US" sz="1200" u="none" dirty="0">
                        <a:ln>
                          <a:noFill/>
                        </a:ln>
                        <a:solidFill>
                          <a:schemeClr val="bg1"/>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algn="ctr">
                        <a:lnSpc>
                          <a:spcPct val="100000"/>
                        </a:lnSpc>
                        <a:spcBef>
                          <a:spcPts val="0"/>
                        </a:spcBef>
                        <a:spcAft>
                          <a:spcPts val="0"/>
                        </a:spcAft>
                      </a:pPr>
                      <a:r>
                        <a:rPr lang="en-US" sz="1200" u="none" dirty="0">
                          <a:ln>
                            <a:noFill/>
                          </a:ln>
                          <a:solidFill>
                            <a:schemeClr val="bg1"/>
                          </a:solidFill>
                          <a:effectLst/>
                          <a:latin typeface="+mn-lt"/>
                          <a:ea typeface="Calibri" panose="020F0502020204030204" pitchFamily="34" charset="0"/>
                          <a:cs typeface="Arial" panose="020B0604020202020204" pitchFamily="34" charset="0"/>
                        </a:rPr>
                        <a:t>Locations</a:t>
                      </a: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596554716"/>
                  </a:ext>
                </a:extLst>
              </a:tr>
              <a:tr h="279699">
                <a:tc>
                  <a:txBody>
                    <a:bodyPr/>
                    <a:lstStyle/>
                    <a:p>
                      <a:pPr marL="0" marR="0" algn="l">
                        <a:lnSpc>
                          <a:spcPct val="100000"/>
                        </a:lnSpc>
                        <a:spcBef>
                          <a:spcPts val="0"/>
                        </a:spcBef>
                        <a:spcAft>
                          <a:spcPts val="0"/>
                        </a:spcAft>
                      </a:pPr>
                      <a:r>
                        <a:rPr lang="en-US" sz="1200" dirty="0">
                          <a:ln>
                            <a:noFill/>
                          </a:ln>
                          <a:solidFill>
                            <a:srgbClr val="000000"/>
                          </a:solidFill>
                          <a:effectLst/>
                          <a:latin typeface="+mn-lt"/>
                        </a:rPr>
                        <a:t>EMCOR</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$2.4 billion</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2.8%</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7.1%</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ea typeface="Calibri" panose="020F0502020204030204" pitchFamily="34" charset="0"/>
                          <a:cs typeface="Arial" panose="020B0604020202020204" pitchFamily="34" charset="0"/>
                        </a:rPr>
                        <a:t>US </a:t>
                      </a:r>
                    </a:p>
                  </a:txBody>
                  <a:tcPr marT="91440" marB="9144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0818214"/>
                  </a:ext>
                </a:extLst>
              </a:tr>
              <a:tr h="279699">
                <a:tc>
                  <a:txBody>
                    <a:bodyPr/>
                    <a:lstStyle/>
                    <a:p>
                      <a:pPr marL="0" marR="0" algn="l">
                        <a:lnSpc>
                          <a:spcPct val="100000"/>
                        </a:lnSpc>
                        <a:spcBef>
                          <a:spcPts val="0"/>
                        </a:spcBef>
                        <a:spcAft>
                          <a:spcPts val="0"/>
                        </a:spcAft>
                      </a:pPr>
                      <a:r>
                        <a:rPr lang="en-US" sz="1200" dirty="0">
                          <a:ln>
                            <a:noFill/>
                          </a:ln>
                          <a:solidFill>
                            <a:srgbClr val="000000"/>
                          </a:solidFill>
                          <a:effectLst/>
                          <a:latin typeface="+mn-lt"/>
                        </a:rPr>
                        <a:t>Comfort Systems USA</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$1.2 billion</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1.4%</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6.4%</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ea typeface="Calibri" panose="020F0502020204030204" pitchFamily="34" charset="0"/>
                          <a:cs typeface="Arial" panose="020B0604020202020204" pitchFamily="34" charset="0"/>
                        </a:rPr>
                        <a:t>US</a:t>
                      </a:r>
                    </a:p>
                  </a:txBody>
                  <a:tcPr marT="91440" marB="9144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076644"/>
                  </a:ext>
                </a:extLst>
              </a:tr>
              <a:tr h="279699">
                <a:tc>
                  <a:txBody>
                    <a:bodyPr/>
                    <a:lstStyle/>
                    <a:p>
                      <a:pPr marL="0" marR="0" algn="l">
                        <a:lnSpc>
                          <a:spcPct val="100000"/>
                        </a:lnSpc>
                        <a:spcBef>
                          <a:spcPts val="0"/>
                        </a:spcBef>
                        <a:spcAft>
                          <a:spcPts val="0"/>
                        </a:spcAft>
                      </a:pPr>
                      <a:r>
                        <a:rPr lang="en-US" sz="1200" dirty="0">
                          <a:ln>
                            <a:noFill/>
                          </a:ln>
                          <a:solidFill>
                            <a:srgbClr val="000000"/>
                          </a:solidFill>
                          <a:effectLst/>
                          <a:latin typeface="+mn-lt"/>
                        </a:rPr>
                        <a:t>Tutor Perini</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$1.2 billion</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&lt;1%</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rPr>
                        <a:t>8.6%</a:t>
                      </a:r>
                      <a:endParaRPr lang="en-US" sz="1200" dirty="0">
                        <a:ln>
                          <a:noFill/>
                        </a:ln>
                        <a:solidFill>
                          <a:srgbClr val="000000"/>
                        </a:solidFill>
                        <a:effectLst/>
                        <a:latin typeface="+mn-lt"/>
                        <a:ea typeface="Calibri" panose="020F0502020204030204" pitchFamily="34" charset="0"/>
                        <a:cs typeface="Arial" panose="020B0604020202020204" pitchFamily="34" charset="0"/>
                      </a:endParaRPr>
                    </a:p>
                  </a:txBody>
                  <a:tcPr marT="91440" marB="9144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200" dirty="0">
                          <a:ln>
                            <a:noFill/>
                          </a:ln>
                          <a:solidFill>
                            <a:srgbClr val="000000"/>
                          </a:solidFill>
                          <a:effectLst/>
                          <a:latin typeface="+mn-lt"/>
                          <a:ea typeface="Calibri" panose="020F0502020204030204" pitchFamily="34" charset="0"/>
                          <a:cs typeface="Arial" panose="020B0604020202020204" pitchFamily="34" charset="0"/>
                        </a:rPr>
                        <a:t>US</a:t>
                      </a:r>
                    </a:p>
                  </a:txBody>
                  <a:tcPr marT="91440" marB="9144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8965486"/>
                  </a:ext>
                </a:extLst>
              </a:tr>
            </a:tbl>
          </a:graphicData>
        </a:graphic>
      </p:graphicFrame>
    </p:spTree>
    <p:extLst>
      <p:ext uri="{BB962C8B-B14F-4D97-AF65-F5344CB8AC3E}">
        <p14:creationId xmlns:p14="http://schemas.microsoft.com/office/powerpoint/2010/main" val="207215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8856"/>
            <a:ext cx="9144000" cy="1188720"/>
          </a:xfrm>
          <a:prstGeom prst="rect">
            <a:avLst/>
          </a:prstGeom>
        </p:spPr>
        <p:txBody>
          <a:bodyPr anchor="ctr"/>
          <a:lstStyle/>
          <a:p>
            <a:r>
              <a:rPr lang="en-US" sz="3200" u="sng" dirty="0"/>
              <a:t>Executive Management </a:t>
            </a: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2664541856"/>
              </p:ext>
            </p:extLst>
          </p:nvPr>
        </p:nvGraphicFramePr>
        <p:xfrm>
          <a:off x="169137" y="1248591"/>
          <a:ext cx="8770515" cy="4175996"/>
        </p:xfrm>
        <a:graphic>
          <a:graphicData uri="http://schemas.openxmlformats.org/drawingml/2006/table">
            <a:tbl>
              <a:tblPr firstRow="1" firstCol="1" bandRow="1">
                <a:tableStyleId>{073A0DAA-6AF3-43AB-8588-CEC1D06C72B9}</a:tableStyleId>
              </a:tblPr>
              <a:tblGrid>
                <a:gridCol w="1912937">
                  <a:extLst>
                    <a:ext uri="{9D8B030D-6E8A-4147-A177-3AD203B41FA5}">
                      <a16:colId xmlns:a16="http://schemas.microsoft.com/office/drawing/2014/main" val="20000"/>
                    </a:ext>
                  </a:extLst>
                </a:gridCol>
                <a:gridCol w="358648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836366">
                  <a:extLst>
                    <a:ext uri="{9D8B030D-6E8A-4147-A177-3AD203B41FA5}">
                      <a16:colId xmlns:a16="http://schemas.microsoft.com/office/drawing/2014/main" val="2939204450"/>
                    </a:ext>
                  </a:extLst>
                </a:gridCol>
                <a:gridCol w="220274">
                  <a:extLst>
                    <a:ext uri="{9D8B030D-6E8A-4147-A177-3AD203B41FA5}">
                      <a16:colId xmlns:a16="http://schemas.microsoft.com/office/drawing/2014/main" val="20003"/>
                    </a:ext>
                  </a:extLst>
                </a:gridCol>
                <a:gridCol w="870092">
                  <a:extLst>
                    <a:ext uri="{9D8B030D-6E8A-4147-A177-3AD203B41FA5}">
                      <a16:colId xmlns:a16="http://schemas.microsoft.com/office/drawing/2014/main" val="3453345453"/>
                    </a:ext>
                  </a:extLst>
                </a:gridCol>
                <a:gridCol w="217028">
                  <a:extLst>
                    <a:ext uri="{9D8B030D-6E8A-4147-A177-3AD203B41FA5}">
                      <a16:colId xmlns:a16="http://schemas.microsoft.com/office/drawing/2014/main" val="20004"/>
                    </a:ext>
                  </a:extLst>
                </a:gridCol>
                <a:gridCol w="873338">
                  <a:extLst>
                    <a:ext uri="{9D8B030D-6E8A-4147-A177-3AD203B41FA5}">
                      <a16:colId xmlns:a16="http://schemas.microsoft.com/office/drawing/2014/main" val="1703010679"/>
                    </a:ext>
                  </a:extLst>
                </a:gridCol>
              </a:tblGrid>
              <a:tr h="216630">
                <a:tc rowSpan="6">
                  <a:txBody>
                    <a:bodyPr/>
                    <a:lstStyle/>
                    <a:p>
                      <a:pPr marL="0" marR="0">
                        <a:lnSpc>
                          <a:spcPct val="107000"/>
                        </a:lnSpc>
                        <a:spcBef>
                          <a:spcPts val="0"/>
                        </a:spcBef>
                        <a:spcAft>
                          <a:spcPts val="0"/>
                        </a:spcAft>
                      </a:pPr>
                      <a:r>
                        <a:rPr lang="en-US" sz="1200" dirty="0">
                          <a:effectLst/>
                        </a:rPr>
                        <a:t>Anthony Guzzi</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dirty="0">
                          <a:effectLst/>
                        </a:rPr>
                        <a:t>President &amp; CEO</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pPr>
                      <a:endParaRPr lang="en-US" sz="1100" dirty="0">
                        <a:effectLst/>
                        <a:latin typeface="Calibri" panose="020F0502020204030204" pitchFamily="34" charset="0"/>
                      </a:endParaRPr>
                    </a:p>
                  </a:txBody>
                  <a:tcPr marL="31478" marR="31478" marT="0" marB="0" anchor="ctr">
                    <a:lnL w="12700" cap="flat" cmpd="sng" algn="ctr">
                      <a:solidFill>
                        <a:schemeClr val="bg1"/>
                      </a:solidFill>
                      <a:prstDash val="solid"/>
                      <a:round/>
                      <a:headEnd type="none" w="med" len="med"/>
                      <a:tailEnd type="none" w="med" len="med"/>
                    </a:lnL>
                  </a:tcPr>
                </a:tc>
                <a:tc gridSpan="2">
                  <a:txBody>
                    <a:bodyPr/>
                    <a:lstStyle/>
                    <a:p>
                      <a:pPr marL="0" marR="0" algn="ctr">
                        <a:lnSpc>
                          <a:spcPct val="107000"/>
                        </a:lnSpc>
                        <a:spcBef>
                          <a:spcPts val="0"/>
                        </a:spcBef>
                        <a:spcAft>
                          <a:spcPts val="0"/>
                        </a:spcAft>
                      </a:pPr>
                      <a:r>
                        <a:rPr lang="en-US" sz="1100" dirty="0">
                          <a:effectLst/>
                        </a:rPr>
                        <a:t>2015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gridSpan="2">
                  <a:txBody>
                    <a:bodyPr/>
                    <a:lstStyle/>
                    <a:p>
                      <a:pPr marL="0" marR="0" algn="ctr">
                        <a:lnSpc>
                          <a:spcPct val="107000"/>
                        </a:lnSpc>
                        <a:spcBef>
                          <a:spcPts val="0"/>
                        </a:spcBef>
                        <a:spcAft>
                          <a:spcPts val="0"/>
                        </a:spcAft>
                      </a:pPr>
                      <a:r>
                        <a:rPr lang="en-US" sz="1100" dirty="0">
                          <a:effectLst/>
                        </a:rPr>
                        <a:t>2014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gridSpan="2">
                  <a:txBody>
                    <a:bodyPr/>
                    <a:lstStyle/>
                    <a:p>
                      <a:pPr marL="0" marR="0" algn="ctr">
                        <a:lnSpc>
                          <a:spcPct val="107000"/>
                        </a:lnSpc>
                        <a:spcBef>
                          <a:spcPts val="0"/>
                        </a:spcBef>
                        <a:spcAft>
                          <a:spcPts val="0"/>
                        </a:spcAft>
                      </a:pPr>
                      <a:r>
                        <a:rPr lang="en-US" sz="1100" dirty="0">
                          <a:effectLst/>
                        </a:rPr>
                        <a:t>2013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hMerge="1">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extLst>
                  <a:ext uri="{0D108BD9-81ED-4DB2-BD59-A6C34878D82A}">
                    <a16:rowId xmlns:a16="http://schemas.microsoft.com/office/drawing/2014/main" val="10000"/>
                  </a:ext>
                </a:extLst>
              </a:tr>
              <a:tr h="216630">
                <a:tc vMerge="1">
                  <a:txBody>
                    <a:bodyPr/>
                    <a:lstStyle/>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Salary</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solidFill>
                        <a:schemeClr val="bg1"/>
                      </a:solid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1,050,000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1,010,000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980,000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1"/>
                  </a:ext>
                </a:extLst>
              </a:tr>
              <a:tr h="216630">
                <a:tc vMerge="1">
                  <a:txBody>
                    <a:bodyPr/>
                    <a:lstStyle/>
                    <a:p>
                      <a:pPr>
                        <a:lnSpc>
                          <a:spcPct val="107000"/>
                        </a:lnSpc>
                      </a:pPr>
                      <a:endParaRPr lang="en-US" sz="120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Stock Awards</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solidFill>
                        <a:schemeClr val="bg1"/>
                      </a:solid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4,318,055</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1,469,998</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1,470,000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2"/>
                  </a:ext>
                </a:extLst>
              </a:tr>
              <a:tr h="216630">
                <a:tc vMerge="1">
                  <a:txBody>
                    <a:bodyPr/>
                    <a:lstStyle/>
                    <a:p>
                      <a:pPr>
                        <a:lnSpc>
                          <a:spcPct val="107000"/>
                        </a:lnSpc>
                      </a:pPr>
                      <a:endParaRPr lang="en-US" sz="120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Non-Equity Incentive Plan Compensation</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solidFill>
                        <a:schemeClr val="bg1"/>
                      </a:solidFill>
                      <a:prstDash val="solid"/>
                      <a:round/>
                      <a:headEnd type="none" w="med" len="med"/>
                      <a:tailEnd type="none" w="med" len="med"/>
                    </a:lnL>
                  </a:tcPr>
                </a:tc>
                <a:tc>
                  <a:txBody>
                    <a:bodyPr/>
                    <a:lstStyle/>
                    <a:p>
                      <a:pPr marL="0" marR="0" algn="l">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4,079,250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gn="l">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3,972,813</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gn="l">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2,521,800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3"/>
                  </a:ext>
                </a:extLst>
              </a:tr>
              <a:tr h="216630">
                <a:tc vMerge="1">
                  <a:txBody>
                    <a:bodyPr/>
                    <a:lstStyle/>
                    <a:p>
                      <a:pPr>
                        <a:lnSpc>
                          <a:spcPct val="107000"/>
                        </a:lnSpc>
                      </a:pPr>
                      <a:endParaRPr lang="en-US" sz="1200" dirty="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All Other Compensation</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solidFill>
                        <a:schemeClr val="bg1"/>
                      </a:solidFill>
                      <a:prstDash val="solid"/>
                      <a:round/>
                      <a:headEnd type="none" w="med" len="med"/>
                      <a:tailEnd type="none" w="med" len="med"/>
                    </a:lnL>
                  </a:tcPr>
                </a:tc>
                <a:tc>
                  <a:txBody>
                    <a:bodyPr/>
                    <a:lstStyle/>
                    <a:p>
                      <a:pPr marL="0" marR="0" algn="l">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147,326</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gn="l">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162,449</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gn="l">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203,839</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4"/>
                  </a:ext>
                </a:extLst>
              </a:tr>
              <a:tr h="216630">
                <a:tc vMerge="1">
                  <a:txBody>
                    <a:bodyPr/>
                    <a:lstStyle/>
                    <a:p>
                      <a:pPr>
                        <a:lnSpc>
                          <a:spcPct val="107000"/>
                        </a:lnSpc>
                      </a:pPr>
                      <a:endParaRPr lang="en-US" sz="1200" dirty="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b="1" dirty="0">
                          <a:solidFill>
                            <a:srgbClr val="8A0000"/>
                          </a:solidFill>
                          <a:effectLst/>
                        </a:rPr>
                        <a:t>Total Compensation</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solidFill>
                        <a:schemeClr val="bg1"/>
                      </a:solidFill>
                      <a:prstDash val="solid"/>
                      <a:round/>
                      <a:headEnd type="none" w="med" len="med"/>
                      <a:tailEnd type="none" w="med" len="med"/>
                    </a:lnL>
                  </a:tcPr>
                </a:tc>
                <a:tc>
                  <a:txBody>
                    <a:bodyPr/>
                    <a:lstStyle/>
                    <a:p>
                      <a:pPr marL="0" marR="0">
                        <a:lnSpc>
                          <a:spcPct val="107000"/>
                        </a:lnSpc>
                        <a:spcBef>
                          <a:spcPts val="0"/>
                        </a:spcBef>
                        <a:spcAft>
                          <a:spcPts val="0"/>
                        </a:spcAft>
                      </a:pPr>
                      <a:r>
                        <a:rPr lang="en-US" sz="1200" b="1" dirty="0">
                          <a:solidFill>
                            <a:srgbClr val="8A0000"/>
                          </a:solidFill>
                          <a:effectLst/>
                        </a:rPr>
                        <a:t> $</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b="1" dirty="0">
                          <a:solidFill>
                            <a:srgbClr val="8A0000"/>
                          </a:solidFill>
                          <a:effectLst/>
                        </a:rPr>
                        <a:t>9,594,631</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b="1" dirty="0">
                          <a:solidFill>
                            <a:srgbClr val="8A0000"/>
                          </a:solidFill>
                          <a:effectLst/>
                        </a:rPr>
                        <a:t> $</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b="1" dirty="0">
                          <a:solidFill>
                            <a:srgbClr val="8A0000"/>
                          </a:solidFill>
                          <a:effectLst/>
                        </a:rPr>
                        <a:t>6,615,260</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b="1" dirty="0">
                          <a:solidFill>
                            <a:srgbClr val="8A0000"/>
                          </a:solidFill>
                          <a:effectLst/>
                        </a:rPr>
                        <a:t> $</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b="1" dirty="0">
                          <a:solidFill>
                            <a:srgbClr val="8A0000"/>
                          </a:solidFill>
                          <a:effectLst/>
                        </a:rPr>
                        <a:t>5,175,639</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5"/>
                  </a:ext>
                </a:extLst>
              </a:tr>
              <a:tr h="140400">
                <a:tc>
                  <a:txBody>
                    <a:bodyPr/>
                    <a:lstStyle/>
                    <a:p>
                      <a:pPr>
                        <a:lnSpc>
                          <a:spcPct val="107000"/>
                        </a:lnSpc>
                      </a:pPr>
                      <a:endParaRPr lang="en-US" sz="800" dirty="0">
                        <a:effectLst/>
                        <a:latin typeface="Calibri" panose="020F0502020204030204" pitchFamily="34" charset="0"/>
                      </a:endParaRPr>
                    </a:p>
                  </a:txBody>
                  <a:tcPr marL="31478" marR="31478" marT="0" marB="0" anchor="ctr">
                    <a:lnT w="12700" cap="flat" cmpd="sng" algn="ctr">
                      <a:solidFill>
                        <a:schemeClr val="bg1"/>
                      </a:solidFill>
                      <a:prstDash val="solid"/>
                      <a:round/>
                      <a:headEnd type="none" w="med" len="med"/>
                      <a:tailEnd type="none" w="med" len="med"/>
                    </a:lnT>
                  </a:tcPr>
                </a:tc>
                <a:tc>
                  <a:txBody>
                    <a:bodyPr/>
                    <a:lstStyle/>
                    <a:p>
                      <a:pPr>
                        <a:lnSpc>
                          <a:spcPct val="107000"/>
                        </a:lnSpc>
                      </a:pPr>
                      <a:endParaRPr lang="en-US" sz="800" dirty="0">
                        <a:solidFill>
                          <a:srgbClr val="8A0000"/>
                        </a:solidFill>
                        <a:effectLst/>
                        <a:latin typeface="Calibri" panose="020F0502020204030204" pitchFamily="34" charset="0"/>
                      </a:endParaRPr>
                    </a:p>
                  </a:txBody>
                  <a:tcPr marL="31478" marR="31478" marT="0" marB="0" anchor="ctr"/>
                </a:tc>
                <a:tc>
                  <a:txBody>
                    <a:bodyPr/>
                    <a:lstStyle/>
                    <a:p>
                      <a:pPr>
                        <a:lnSpc>
                          <a:spcPct val="107000"/>
                        </a:lnSpc>
                      </a:pPr>
                      <a:endParaRPr lang="en-US" sz="8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8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a:lnSpc>
                          <a:spcPct val="107000"/>
                        </a:lnSpc>
                      </a:pPr>
                      <a:endParaRPr lang="en-US" sz="8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8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a:lnSpc>
                          <a:spcPct val="107000"/>
                        </a:lnSpc>
                      </a:pPr>
                      <a:endParaRPr lang="en-US" sz="8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8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6"/>
                  </a:ext>
                </a:extLst>
              </a:tr>
              <a:tr h="216630">
                <a:tc rowSpan="6">
                  <a:txBody>
                    <a:bodyPr/>
                    <a:lstStyle/>
                    <a:p>
                      <a:pPr marL="0" marR="0">
                        <a:lnSpc>
                          <a:spcPct val="107000"/>
                        </a:lnSpc>
                        <a:spcBef>
                          <a:spcPts val="0"/>
                        </a:spcBef>
                        <a:spcAft>
                          <a:spcPts val="0"/>
                        </a:spcAft>
                      </a:pPr>
                      <a:r>
                        <a:rPr lang="en-US" sz="1200" dirty="0">
                          <a:effectLst/>
                        </a:rPr>
                        <a:t>Mark A. Pompa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dirty="0">
                          <a:effectLst/>
                        </a:rPr>
                        <a:t>Executive Vice President &amp; CFO</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a:lnSpc>
                          <a:spcPct val="107000"/>
                        </a:lnSpc>
                      </a:pPr>
                      <a:endParaRPr lang="en-US" sz="1200" dirty="0">
                        <a:solidFill>
                          <a:srgbClr val="8A0000"/>
                        </a:solidFill>
                        <a:effectLst/>
                        <a:latin typeface="Calibri" panose="020F0502020204030204" pitchFamily="34" charset="0"/>
                      </a:endParaRPr>
                    </a:p>
                  </a:txBody>
                  <a:tcPr marL="31478" marR="31478" marT="0" marB="0" anchor="ctr"/>
                </a:tc>
                <a:tc>
                  <a:txBody>
                    <a:bodyPr/>
                    <a:lstStyle/>
                    <a:p>
                      <a:pPr>
                        <a:lnSpc>
                          <a:spcPct val="107000"/>
                        </a:lnSpc>
                      </a:pPr>
                      <a:endParaRPr lang="en-US" sz="12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12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a:lnSpc>
                          <a:spcPct val="107000"/>
                        </a:lnSpc>
                      </a:pPr>
                      <a:endParaRPr lang="en-US" sz="12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12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a:lnSpc>
                          <a:spcPct val="107000"/>
                        </a:lnSpc>
                      </a:pPr>
                      <a:endParaRPr lang="en-US" sz="12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12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7"/>
                  </a:ext>
                </a:extLst>
              </a:tr>
              <a:tr h="216630">
                <a:tc vMerge="1">
                  <a:txBody>
                    <a:bodyPr/>
                    <a:lstStyle/>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Salary</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650,000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630,000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610,000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8"/>
                  </a:ext>
                </a:extLst>
              </a:tr>
              <a:tr h="216630">
                <a:tc vMerge="1">
                  <a:txBody>
                    <a:bodyPr/>
                    <a:lstStyle/>
                    <a:p>
                      <a:pPr>
                        <a:lnSpc>
                          <a:spcPct val="107000"/>
                        </a:lnSpc>
                      </a:pPr>
                      <a:endParaRPr lang="en-US" sz="120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Stock Awards</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472,484</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463,245</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362,492</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09"/>
                  </a:ext>
                </a:extLst>
              </a:tr>
              <a:tr h="216630">
                <a:tc vMerge="1">
                  <a:txBody>
                    <a:bodyPr/>
                    <a:lstStyle/>
                    <a:p>
                      <a:pPr>
                        <a:lnSpc>
                          <a:spcPct val="107000"/>
                        </a:lnSpc>
                      </a:pPr>
                      <a:endParaRPr lang="en-US" sz="120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Non-Equity Incentive Plan Compensation</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1,499,025</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1,685,250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1,139,388</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0"/>
                  </a:ext>
                </a:extLst>
              </a:tr>
              <a:tr h="216630">
                <a:tc vMerge="1">
                  <a:txBody>
                    <a:bodyPr/>
                    <a:lstStyle/>
                    <a:p>
                      <a:pPr>
                        <a:lnSpc>
                          <a:spcPct val="107000"/>
                        </a:lnSpc>
                      </a:pPr>
                      <a:endParaRPr lang="en-US" sz="120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All Other Compensation</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94,284</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100,767</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92,224</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1"/>
                  </a:ext>
                </a:extLst>
              </a:tr>
              <a:tr h="216630">
                <a:tc vMerge="1">
                  <a:txBody>
                    <a:bodyPr/>
                    <a:lstStyle/>
                    <a:p>
                      <a:pPr>
                        <a:lnSpc>
                          <a:spcPct val="107000"/>
                        </a:lnSpc>
                      </a:pPr>
                      <a:endParaRPr lang="en-US" sz="1200" dirty="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b="1" dirty="0">
                          <a:solidFill>
                            <a:srgbClr val="8A0000"/>
                          </a:solidFill>
                          <a:effectLst/>
                        </a:rPr>
                        <a:t>Total Compensation</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b="1" dirty="0">
                          <a:solidFill>
                            <a:srgbClr val="8A0000"/>
                          </a:solidFill>
                          <a:effectLst/>
                        </a:rPr>
                        <a:t> $</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b="1" dirty="0">
                          <a:solidFill>
                            <a:srgbClr val="8A0000"/>
                          </a:solidFill>
                          <a:effectLst/>
                        </a:rPr>
                        <a:t>2,715,793</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b="1" dirty="0">
                          <a:solidFill>
                            <a:srgbClr val="8A0000"/>
                          </a:solidFill>
                          <a:effectLst/>
                        </a:rPr>
                        <a:t> $</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b="1" dirty="0">
                          <a:solidFill>
                            <a:srgbClr val="8A0000"/>
                          </a:solidFill>
                          <a:effectLst/>
                        </a:rPr>
                        <a:t>2,879,262</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b="1" dirty="0">
                          <a:solidFill>
                            <a:srgbClr val="8A0000"/>
                          </a:solidFill>
                          <a:effectLst/>
                        </a:rPr>
                        <a:t> $</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b="1" dirty="0">
                          <a:solidFill>
                            <a:srgbClr val="8A0000"/>
                          </a:solidFill>
                          <a:effectLst/>
                        </a:rPr>
                        <a:t>2,204,104</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2"/>
                  </a:ext>
                </a:extLst>
              </a:tr>
              <a:tr h="136256">
                <a:tc>
                  <a:txBody>
                    <a:bodyPr/>
                    <a:lstStyle/>
                    <a:p>
                      <a:pPr>
                        <a:lnSpc>
                          <a:spcPct val="107000"/>
                        </a:lnSpc>
                      </a:pPr>
                      <a:endParaRPr lang="en-US" sz="800" dirty="0">
                        <a:effectLst/>
                        <a:latin typeface="Calibri" panose="020F0502020204030204" pitchFamily="34" charset="0"/>
                      </a:endParaRPr>
                    </a:p>
                  </a:txBody>
                  <a:tcPr marL="31478" marR="31478" marT="0" marB="0" anchor="ctr"/>
                </a:tc>
                <a:tc>
                  <a:txBody>
                    <a:bodyPr/>
                    <a:lstStyle/>
                    <a:p>
                      <a:pPr>
                        <a:lnSpc>
                          <a:spcPct val="107000"/>
                        </a:lnSpc>
                      </a:pPr>
                      <a:endParaRPr lang="en-US" sz="800" dirty="0">
                        <a:solidFill>
                          <a:srgbClr val="8A0000"/>
                        </a:solidFill>
                        <a:effectLst/>
                        <a:latin typeface="Calibri" panose="020F0502020204030204" pitchFamily="34" charset="0"/>
                      </a:endParaRPr>
                    </a:p>
                  </a:txBody>
                  <a:tcPr marL="31478" marR="31478" marT="0" marB="0" anchor="ctr"/>
                </a:tc>
                <a:tc>
                  <a:txBody>
                    <a:bodyPr/>
                    <a:lstStyle/>
                    <a:p>
                      <a:pPr>
                        <a:lnSpc>
                          <a:spcPct val="107000"/>
                        </a:lnSpc>
                      </a:pPr>
                      <a:endParaRPr lang="en-US" sz="8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8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a:lnSpc>
                          <a:spcPct val="107000"/>
                        </a:lnSpc>
                      </a:pPr>
                      <a:endParaRPr lang="en-US" sz="8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8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a:lnSpc>
                          <a:spcPct val="107000"/>
                        </a:lnSpc>
                      </a:pPr>
                      <a:endParaRPr lang="en-US" sz="8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8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3"/>
                  </a:ext>
                </a:extLst>
              </a:tr>
              <a:tr h="216630">
                <a:tc rowSpan="6">
                  <a:txBody>
                    <a:bodyPr/>
                    <a:lstStyle/>
                    <a:p>
                      <a:pPr marL="0" marR="0" algn="l">
                        <a:lnSpc>
                          <a:spcPct val="107000"/>
                        </a:lnSpc>
                        <a:spcBef>
                          <a:spcPts val="0"/>
                        </a:spcBef>
                        <a:spcAft>
                          <a:spcPts val="0"/>
                        </a:spcAft>
                      </a:pPr>
                      <a:r>
                        <a:rPr lang="en-US" sz="1200" dirty="0">
                          <a:effectLst/>
                        </a:rPr>
                        <a:t>R. Kevin Matz</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dirty="0">
                          <a:effectLst/>
                        </a:rPr>
                        <a:t>Executive Vice President, Shared Services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a:lnSpc>
                          <a:spcPct val="107000"/>
                        </a:lnSpc>
                      </a:pPr>
                      <a:endParaRPr lang="en-US" sz="1200" dirty="0">
                        <a:solidFill>
                          <a:srgbClr val="8A0000"/>
                        </a:solidFill>
                        <a:effectLst/>
                        <a:latin typeface="Calibri" panose="020F0502020204030204" pitchFamily="34" charset="0"/>
                      </a:endParaRPr>
                    </a:p>
                  </a:txBody>
                  <a:tcPr marL="31478" marR="31478" marT="0" marB="0" anchor="ctr"/>
                </a:tc>
                <a:tc>
                  <a:txBody>
                    <a:bodyPr/>
                    <a:lstStyle/>
                    <a:p>
                      <a:pPr>
                        <a:lnSpc>
                          <a:spcPct val="107000"/>
                        </a:lnSpc>
                      </a:pPr>
                      <a:endParaRPr lang="en-US" sz="12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12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a:lnSpc>
                          <a:spcPct val="107000"/>
                        </a:lnSpc>
                      </a:pPr>
                      <a:endParaRPr lang="en-US" sz="12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12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a:lnSpc>
                          <a:spcPct val="107000"/>
                        </a:lnSpc>
                      </a:pPr>
                      <a:endParaRPr lang="en-US" sz="1200" dirty="0">
                        <a:solidFill>
                          <a:srgbClr val="8A0000"/>
                        </a:solidFill>
                        <a:effectLst/>
                        <a:latin typeface="Calibri" panose="020F050202020403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algn="r">
                        <a:lnSpc>
                          <a:spcPct val="107000"/>
                        </a:lnSpc>
                      </a:pPr>
                      <a:endParaRPr lang="en-US" sz="1200" dirty="0">
                        <a:solidFill>
                          <a:srgbClr val="8A0000"/>
                        </a:solidFill>
                        <a:effectLst/>
                        <a:latin typeface="Calibri" panose="020F050202020403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4"/>
                  </a:ext>
                </a:extLst>
              </a:tr>
              <a:tr h="216630">
                <a:tc vMerge="1">
                  <a:txBody>
                    <a:bodyPr/>
                    <a:lstStyle/>
                    <a:p>
                      <a:pPr marL="0" marR="0">
                        <a:lnSpc>
                          <a:spcPct val="107000"/>
                        </a:lnSpc>
                        <a:spcBef>
                          <a:spcPts val="0"/>
                        </a:spcBef>
                        <a:spcAft>
                          <a:spcPts val="0"/>
                        </a:spcAft>
                      </a:pP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Salary</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515,000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500,000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485,000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5"/>
                  </a:ext>
                </a:extLst>
              </a:tr>
              <a:tr h="216630">
                <a:tc vMerge="1">
                  <a:txBody>
                    <a:bodyPr/>
                    <a:lstStyle/>
                    <a:p>
                      <a:pPr>
                        <a:lnSpc>
                          <a:spcPct val="107000"/>
                        </a:lnSpc>
                      </a:pPr>
                      <a:endParaRPr lang="en-US" sz="120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Stock Awards</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374,961</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368,297</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287,479</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6"/>
                  </a:ext>
                </a:extLst>
              </a:tr>
              <a:tr h="216630">
                <a:tc vMerge="1">
                  <a:txBody>
                    <a:bodyPr/>
                    <a:lstStyle/>
                    <a:p>
                      <a:pPr>
                        <a:lnSpc>
                          <a:spcPct val="107000"/>
                        </a:lnSpc>
                      </a:pPr>
                      <a:endParaRPr lang="en-US" sz="120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Non-Equity Incentive Plan Compensation</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1,123,275</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1,246,250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865,830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7"/>
                  </a:ext>
                </a:extLst>
              </a:tr>
              <a:tr h="216630">
                <a:tc vMerge="1">
                  <a:txBody>
                    <a:bodyPr/>
                    <a:lstStyle/>
                    <a:p>
                      <a:pPr>
                        <a:lnSpc>
                          <a:spcPct val="107000"/>
                        </a:lnSpc>
                      </a:pPr>
                      <a:endParaRPr lang="en-US" sz="1200">
                        <a:effectLst/>
                        <a:latin typeface="Calibri" panose="020F0502020204030204" pitchFamily="34" charset="0"/>
                      </a:endParaRPr>
                    </a:p>
                  </a:txBody>
                  <a:tcPr marL="41971" marR="41971" marT="0" marB="0" anchor="b"/>
                </a:tc>
                <a:tc>
                  <a:txBody>
                    <a:bodyPr/>
                    <a:lstStyle/>
                    <a:p>
                      <a:pPr marL="0" marR="0">
                        <a:lnSpc>
                          <a:spcPct val="107000"/>
                        </a:lnSpc>
                        <a:spcBef>
                          <a:spcPts val="0"/>
                        </a:spcBef>
                        <a:spcAft>
                          <a:spcPts val="0"/>
                        </a:spcAft>
                      </a:pPr>
                      <a:r>
                        <a:rPr lang="en-US" sz="1200" dirty="0">
                          <a:solidFill>
                            <a:srgbClr val="8A0000"/>
                          </a:solidFill>
                          <a:effectLst/>
                        </a:rPr>
                        <a:t>All Other Compensation</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112,537</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113,890</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dirty="0">
                          <a:solidFill>
                            <a:srgbClr val="8A0000"/>
                          </a:solidFill>
                          <a:effectLst/>
                        </a:rPr>
                        <a:t> $</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dirty="0">
                          <a:solidFill>
                            <a:srgbClr val="8A0000"/>
                          </a:solidFill>
                          <a:effectLst/>
                        </a:rPr>
                        <a:t>117,028</a:t>
                      </a:r>
                      <a:endParaRPr lang="en-US" sz="1200"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8"/>
                  </a:ext>
                </a:extLst>
              </a:tr>
              <a:tr h="216630">
                <a:tc vMerge="1">
                  <a:txBody>
                    <a:bodyPr/>
                    <a:lstStyle/>
                    <a:p>
                      <a:pPr marL="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41971" marR="41971" marT="0" marB="0" anchor="b"/>
                </a:tc>
                <a:tc>
                  <a:txBody>
                    <a:bodyPr/>
                    <a:lstStyle/>
                    <a:p>
                      <a:pPr marL="0" marR="0">
                        <a:lnSpc>
                          <a:spcPct val="107000"/>
                        </a:lnSpc>
                        <a:spcBef>
                          <a:spcPts val="0"/>
                        </a:spcBef>
                        <a:spcAft>
                          <a:spcPts val="0"/>
                        </a:spcAft>
                      </a:pPr>
                      <a:r>
                        <a:rPr lang="en-US" sz="1200" b="1" dirty="0">
                          <a:solidFill>
                            <a:srgbClr val="8A0000"/>
                          </a:solidFill>
                          <a:effectLst/>
                        </a:rPr>
                        <a:t>Total Compensation</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tc>
                <a:tc>
                  <a:txBody>
                    <a:bodyPr/>
                    <a:lstStyle/>
                    <a:p>
                      <a:pPr marL="0" marR="0">
                        <a:lnSpc>
                          <a:spcPct val="107000"/>
                        </a:lnSpc>
                        <a:spcBef>
                          <a:spcPts val="0"/>
                        </a:spcBef>
                        <a:spcAft>
                          <a:spcPts val="0"/>
                        </a:spcAft>
                      </a:pPr>
                      <a:r>
                        <a:rPr lang="en-US" sz="1200" b="1" dirty="0">
                          <a:solidFill>
                            <a:srgbClr val="8A0000"/>
                          </a:solidFill>
                          <a:effectLst/>
                        </a:rPr>
                        <a:t> $</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b="1" dirty="0">
                          <a:solidFill>
                            <a:srgbClr val="8A0000"/>
                          </a:solidFill>
                          <a:effectLst/>
                        </a:rPr>
                        <a:t>2,125,773</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b="1" dirty="0">
                          <a:solidFill>
                            <a:srgbClr val="8A0000"/>
                          </a:solidFill>
                          <a:effectLst/>
                        </a:rPr>
                        <a:t> $</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b="1" dirty="0">
                          <a:solidFill>
                            <a:srgbClr val="8A0000"/>
                          </a:solidFill>
                          <a:effectLst/>
                        </a:rPr>
                        <a:t>2,228,437</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tc>
                  <a:txBody>
                    <a:bodyPr/>
                    <a:lstStyle/>
                    <a:p>
                      <a:pPr marL="0" marR="0">
                        <a:lnSpc>
                          <a:spcPct val="107000"/>
                        </a:lnSpc>
                        <a:spcBef>
                          <a:spcPts val="0"/>
                        </a:spcBef>
                        <a:spcAft>
                          <a:spcPts val="0"/>
                        </a:spcAft>
                      </a:pPr>
                      <a:r>
                        <a:rPr lang="en-US" sz="1200" b="1" dirty="0">
                          <a:solidFill>
                            <a:srgbClr val="8A0000"/>
                          </a:solidFill>
                          <a:effectLst/>
                        </a:rPr>
                        <a:t> $</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R w="12700" cap="flat" cmpd="sng" algn="ctr">
                      <a:noFill/>
                      <a:prstDash val="solid"/>
                      <a:round/>
                      <a:headEnd type="none" w="med" len="med"/>
                      <a:tailEnd type="none" w="med" len="med"/>
                    </a:lnR>
                  </a:tcPr>
                </a:tc>
                <a:tc>
                  <a:txBody>
                    <a:bodyPr/>
                    <a:lstStyle/>
                    <a:p>
                      <a:pPr marL="0" marR="0" algn="r">
                        <a:lnSpc>
                          <a:spcPct val="107000"/>
                        </a:lnSpc>
                        <a:spcBef>
                          <a:spcPts val="0"/>
                        </a:spcBef>
                        <a:spcAft>
                          <a:spcPts val="0"/>
                        </a:spcAft>
                      </a:pPr>
                      <a:r>
                        <a:rPr lang="en-US" sz="1200" b="1" dirty="0">
                          <a:solidFill>
                            <a:srgbClr val="8A0000"/>
                          </a:solidFill>
                          <a:effectLst/>
                        </a:rPr>
                        <a:t>1,755,337</a:t>
                      </a:r>
                      <a:endParaRPr lang="en-US" sz="1200" b="1" dirty="0">
                        <a:solidFill>
                          <a:srgbClr val="8A0000"/>
                        </a:solidFill>
                        <a:effectLst/>
                        <a:latin typeface="Calibri" panose="020F0502020204030204" pitchFamily="34" charset="0"/>
                        <a:ea typeface="Calibri" panose="020F0502020204030204" pitchFamily="34" charset="0"/>
                        <a:cs typeface="Arial" panose="020B0604020202020204" pitchFamily="34" charset="0"/>
                      </a:endParaRPr>
                    </a:p>
                  </a:txBody>
                  <a:tcPr marL="31478" marR="31478" marT="0" marB="0" anchor="ctr">
                    <a:lnL w="12700" cap="flat" cmpd="sng" algn="ctr">
                      <a:noFill/>
                      <a:prstDash val="solid"/>
                      <a:round/>
                      <a:headEnd type="none" w="med" len="med"/>
                      <a:tailEnd type="none" w="med" len="med"/>
                    </a:ln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28305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4725769"/>
              </p:ext>
            </p:extLst>
          </p:nvPr>
        </p:nvGraphicFramePr>
        <p:xfrm>
          <a:off x="50804" y="1026943"/>
          <a:ext cx="9042395" cy="4523740"/>
        </p:xfrm>
        <a:graphic>
          <a:graphicData uri="http://schemas.openxmlformats.org/drawingml/2006/table">
            <a:tbl>
              <a:tblPr firstRow="1" bandRow="1">
                <a:tableStyleId>{5C22544A-7EE6-4342-B048-85BDC9FD1C3A}</a:tableStyleId>
              </a:tblPr>
              <a:tblGrid>
                <a:gridCol w="1652630">
                  <a:extLst>
                    <a:ext uri="{9D8B030D-6E8A-4147-A177-3AD203B41FA5}">
                      <a16:colId xmlns:a16="http://schemas.microsoft.com/office/drawing/2014/main" val="3883209119"/>
                    </a:ext>
                  </a:extLst>
                </a:gridCol>
                <a:gridCol w="821085">
                  <a:extLst>
                    <a:ext uri="{9D8B030D-6E8A-4147-A177-3AD203B41FA5}">
                      <a16:colId xmlns:a16="http://schemas.microsoft.com/office/drawing/2014/main" val="950229605"/>
                    </a:ext>
                  </a:extLst>
                </a:gridCol>
                <a:gridCol w="821085">
                  <a:extLst>
                    <a:ext uri="{9D8B030D-6E8A-4147-A177-3AD203B41FA5}">
                      <a16:colId xmlns:a16="http://schemas.microsoft.com/office/drawing/2014/main" val="694907581"/>
                    </a:ext>
                  </a:extLst>
                </a:gridCol>
                <a:gridCol w="821085">
                  <a:extLst>
                    <a:ext uri="{9D8B030D-6E8A-4147-A177-3AD203B41FA5}">
                      <a16:colId xmlns:a16="http://schemas.microsoft.com/office/drawing/2014/main" val="3590501095"/>
                    </a:ext>
                  </a:extLst>
                </a:gridCol>
                <a:gridCol w="821085">
                  <a:extLst>
                    <a:ext uri="{9D8B030D-6E8A-4147-A177-3AD203B41FA5}">
                      <a16:colId xmlns:a16="http://schemas.microsoft.com/office/drawing/2014/main" val="106789181"/>
                    </a:ext>
                  </a:extLst>
                </a:gridCol>
                <a:gridCol w="821085">
                  <a:extLst>
                    <a:ext uri="{9D8B030D-6E8A-4147-A177-3AD203B41FA5}">
                      <a16:colId xmlns:a16="http://schemas.microsoft.com/office/drawing/2014/main" val="1076169867"/>
                    </a:ext>
                  </a:extLst>
                </a:gridCol>
                <a:gridCol w="821085">
                  <a:extLst>
                    <a:ext uri="{9D8B030D-6E8A-4147-A177-3AD203B41FA5}">
                      <a16:colId xmlns:a16="http://schemas.microsoft.com/office/drawing/2014/main" val="1903541980"/>
                    </a:ext>
                  </a:extLst>
                </a:gridCol>
                <a:gridCol w="821085">
                  <a:extLst>
                    <a:ext uri="{9D8B030D-6E8A-4147-A177-3AD203B41FA5}">
                      <a16:colId xmlns:a16="http://schemas.microsoft.com/office/drawing/2014/main" val="4119581981"/>
                    </a:ext>
                  </a:extLst>
                </a:gridCol>
                <a:gridCol w="821085">
                  <a:extLst>
                    <a:ext uri="{9D8B030D-6E8A-4147-A177-3AD203B41FA5}">
                      <a16:colId xmlns:a16="http://schemas.microsoft.com/office/drawing/2014/main" val="3286683379"/>
                    </a:ext>
                  </a:extLst>
                </a:gridCol>
                <a:gridCol w="821085">
                  <a:extLst>
                    <a:ext uri="{9D8B030D-6E8A-4147-A177-3AD203B41FA5}">
                      <a16:colId xmlns:a16="http://schemas.microsoft.com/office/drawing/2014/main" val="3175082417"/>
                    </a:ext>
                  </a:extLst>
                </a:gridCol>
              </a:tblGrid>
              <a:tr h="370840">
                <a:tc gridSpan="10">
                  <a:txBody>
                    <a:bodyPr/>
                    <a:lstStyle/>
                    <a:p>
                      <a:pPr algn="ctr"/>
                      <a:r>
                        <a:rPr lang="en-US" dirty="0"/>
                        <a:t>Financial</a:t>
                      </a:r>
                      <a:r>
                        <a:rPr lang="en-US" baseline="0" dirty="0"/>
                        <a:t> Analysis and Pro Forma – Balance Sheet Data</a:t>
                      </a: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4470849"/>
                  </a:ext>
                </a:extLst>
              </a:tr>
              <a:tr h="178472">
                <a:tc>
                  <a:txBody>
                    <a:bodyPr/>
                    <a:lstStyle/>
                    <a:p>
                      <a:r>
                        <a:rPr lang="en-US" sz="900" b="1" dirty="0">
                          <a:solidFill>
                            <a:srgbClr val="000000"/>
                          </a:solidFill>
                        </a:rPr>
                        <a:t>(In Thousands)</a:t>
                      </a:r>
                    </a:p>
                  </a:txBody>
                  <a:tcPr>
                    <a:lnT w="12700" cap="flat" cmpd="sng" algn="ctr">
                      <a:solidFill>
                        <a:srgbClr val="000000"/>
                      </a:solidFill>
                      <a:prstDash val="solid"/>
                      <a:round/>
                      <a:headEnd type="none" w="med" len="med"/>
                      <a:tailEnd type="none" w="med" len="med"/>
                    </a:lnT>
                    <a:noFill/>
                  </a:tcPr>
                </a:tc>
                <a:tc>
                  <a:txBody>
                    <a:bodyPr/>
                    <a:lstStyle/>
                    <a:p>
                      <a:pPr algn="ctr"/>
                      <a:r>
                        <a:rPr lang="en-US" sz="1000" b="1" dirty="0">
                          <a:solidFill>
                            <a:schemeClr val="bg1"/>
                          </a:solidFill>
                        </a:rPr>
                        <a:t>2012</a:t>
                      </a:r>
                    </a:p>
                  </a:txBody>
                  <a:tcPr>
                    <a:lnT w="12700" cap="flat" cmpd="sng" algn="ctr">
                      <a:solidFill>
                        <a:srgbClr val="000000"/>
                      </a:solidFill>
                      <a:prstDash val="solid"/>
                      <a:round/>
                      <a:headEnd type="none" w="med" len="med"/>
                      <a:tailEnd type="none" w="med" len="med"/>
                    </a:lnT>
                    <a:solidFill>
                      <a:schemeClr val="tx2">
                        <a:lumMod val="75000"/>
                      </a:schemeClr>
                    </a:solidFill>
                  </a:tcPr>
                </a:tc>
                <a:tc>
                  <a:txBody>
                    <a:bodyPr/>
                    <a:lstStyle/>
                    <a:p>
                      <a:pPr algn="ctr"/>
                      <a:r>
                        <a:rPr lang="en-US" sz="1000" b="1" dirty="0">
                          <a:solidFill>
                            <a:schemeClr val="bg1"/>
                          </a:solidFill>
                        </a:rPr>
                        <a:t>2013</a:t>
                      </a:r>
                    </a:p>
                  </a:txBody>
                  <a:tcPr>
                    <a:lnT w="12700" cap="flat" cmpd="sng" algn="ctr">
                      <a:solidFill>
                        <a:srgbClr val="000000"/>
                      </a:solidFill>
                      <a:prstDash val="solid"/>
                      <a:round/>
                      <a:headEnd type="none" w="med" len="med"/>
                      <a:tailEnd type="none" w="med" len="med"/>
                    </a:lnT>
                    <a:solidFill>
                      <a:schemeClr val="tx2">
                        <a:lumMod val="75000"/>
                      </a:schemeClr>
                    </a:solidFill>
                  </a:tcPr>
                </a:tc>
                <a:tc>
                  <a:txBody>
                    <a:bodyPr/>
                    <a:lstStyle/>
                    <a:p>
                      <a:pPr algn="ctr"/>
                      <a:r>
                        <a:rPr lang="en-US" sz="1000" b="1" dirty="0">
                          <a:solidFill>
                            <a:schemeClr val="bg1"/>
                          </a:solidFill>
                        </a:rPr>
                        <a:t>2014</a:t>
                      </a:r>
                    </a:p>
                  </a:txBody>
                  <a:tcPr>
                    <a:lnT w="12700" cap="flat" cmpd="sng" algn="ctr">
                      <a:solidFill>
                        <a:srgbClr val="000000"/>
                      </a:solidFill>
                      <a:prstDash val="solid"/>
                      <a:round/>
                      <a:headEnd type="none" w="med" len="med"/>
                      <a:tailEnd type="none" w="med" len="med"/>
                    </a:lnT>
                    <a:solidFill>
                      <a:schemeClr val="tx2">
                        <a:lumMod val="75000"/>
                      </a:schemeClr>
                    </a:solidFill>
                  </a:tcPr>
                </a:tc>
                <a:tc>
                  <a:txBody>
                    <a:bodyPr/>
                    <a:lstStyle/>
                    <a:p>
                      <a:pPr algn="ctr"/>
                      <a:r>
                        <a:rPr lang="en-US" sz="1000" b="1" dirty="0">
                          <a:solidFill>
                            <a:schemeClr val="bg1"/>
                          </a:solidFill>
                        </a:rPr>
                        <a:t>2015</a:t>
                      </a:r>
                    </a:p>
                  </a:txBody>
                  <a:tcPr>
                    <a:lnT w="12700" cap="flat" cmpd="sng" algn="ctr">
                      <a:solidFill>
                        <a:srgbClr val="000000"/>
                      </a:solidFill>
                      <a:prstDash val="solid"/>
                      <a:round/>
                      <a:headEnd type="none" w="med" len="med"/>
                      <a:tailEnd type="none" w="med" len="med"/>
                    </a:lnT>
                    <a:solidFill>
                      <a:schemeClr val="tx2">
                        <a:lumMod val="75000"/>
                      </a:schemeClr>
                    </a:solidFill>
                  </a:tcPr>
                </a:tc>
                <a:tc>
                  <a:txBody>
                    <a:bodyPr/>
                    <a:lstStyle/>
                    <a:p>
                      <a:pPr algn="ctr"/>
                      <a:r>
                        <a:rPr lang="en-US" sz="1000" b="1" dirty="0">
                          <a:solidFill>
                            <a:schemeClr val="bg1"/>
                          </a:solidFill>
                        </a:rPr>
                        <a:t>2016</a:t>
                      </a:r>
                    </a:p>
                  </a:txBody>
                  <a:tcPr>
                    <a:lnT w="12700" cap="flat" cmpd="sng" algn="ctr">
                      <a:solidFill>
                        <a:srgbClr val="000000"/>
                      </a:solidFill>
                      <a:prstDash val="solid"/>
                      <a:round/>
                      <a:headEnd type="none" w="med" len="med"/>
                      <a:tailEnd type="none" w="med" len="med"/>
                    </a:lnT>
                    <a:solidFill>
                      <a:schemeClr val="tx2">
                        <a:lumMod val="75000"/>
                      </a:schemeClr>
                    </a:solidFill>
                  </a:tcPr>
                </a:tc>
                <a:tc>
                  <a:txBody>
                    <a:bodyPr/>
                    <a:lstStyle/>
                    <a:p>
                      <a:pPr algn="ctr"/>
                      <a:r>
                        <a:rPr lang="en-US" sz="1000" b="1" dirty="0">
                          <a:solidFill>
                            <a:schemeClr val="bg1"/>
                          </a:solidFill>
                        </a:rPr>
                        <a:t>2017</a:t>
                      </a:r>
                    </a:p>
                  </a:txBody>
                  <a:tcPr>
                    <a:lnT w="12700" cap="flat" cmpd="sng" algn="ctr">
                      <a:solidFill>
                        <a:srgbClr val="000000"/>
                      </a:solidFill>
                      <a:prstDash val="solid"/>
                      <a:round/>
                      <a:headEnd type="none" w="med" len="med"/>
                      <a:tailEnd type="none" w="med" len="med"/>
                    </a:lnT>
                    <a:solidFill>
                      <a:srgbClr val="00B050"/>
                    </a:solidFill>
                  </a:tcPr>
                </a:tc>
                <a:tc>
                  <a:txBody>
                    <a:bodyPr/>
                    <a:lstStyle/>
                    <a:p>
                      <a:pPr algn="ctr"/>
                      <a:r>
                        <a:rPr lang="en-US" sz="1000" b="1" dirty="0">
                          <a:solidFill>
                            <a:schemeClr val="bg1"/>
                          </a:solidFill>
                        </a:rPr>
                        <a:t>2018</a:t>
                      </a:r>
                    </a:p>
                  </a:txBody>
                  <a:tcPr>
                    <a:lnT w="12700" cap="flat" cmpd="sng" algn="ctr">
                      <a:solidFill>
                        <a:srgbClr val="000000"/>
                      </a:solidFill>
                      <a:prstDash val="solid"/>
                      <a:round/>
                      <a:headEnd type="none" w="med" len="med"/>
                      <a:tailEnd type="none" w="med" len="med"/>
                    </a:lnT>
                    <a:solidFill>
                      <a:srgbClr val="00B050"/>
                    </a:solidFill>
                  </a:tcPr>
                </a:tc>
                <a:tc>
                  <a:txBody>
                    <a:bodyPr/>
                    <a:lstStyle/>
                    <a:p>
                      <a:pPr algn="ctr"/>
                      <a:r>
                        <a:rPr lang="en-US" sz="1000" b="1" dirty="0">
                          <a:solidFill>
                            <a:schemeClr val="bg1"/>
                          </a:solidFill>
                        </a:rPr>
                        <a:t>2019</a:t>
                      </a:r>
                    </a:p>
                  </a:txBody>
                  <a:tcPr>
                    <a:lnT w="12700" cap="flat" cmpd="sng" algn="ctr">
                      <a:solidFill>
                        <a:srgbClr val="000000"/>
                      </a:solidFill>
                      <a:prstDash val="solid"/>
                      <a:round/>
                      <a:headEnd type="none" w="med" len="med"/>
                      <a:tailEnd type="none" w="med" len="med"/>
                    </a:lnT>
                    <a:solidFill>
                      <a:srgbClr val="00B050"/>
                    </a:solidFill>
                  </a:tcPr>
                </a:tc>
                <a:tc>
                  <a:txBody>
                    <a:bodyPr/>
                    <a:lstStyle/>
                    <a:p>
                      <a:pPr algn="ctr"/>
                      <a:r>
                        <a:rPr lang="en-US" sz="1000" b="1" dirty="0">
                          <a:solidFill>
                            <a:schemeClr val="bg1"/>
                          </a:solidFill>
                        </a:rPr>
                        <a:t>2020</a:t>
                      </a:r>
                    </a:p>
                  </a:txBody>
                  <a:tcPr>
                    <a:lnT w="12700" cap="flat" cmpd="sng" algn="ctr">
                      <a:solidFill>
                        <a:srgbClr val="000000"/>
                      </a:solidFill>
                      <a:prstDash val="solid"/>
                      <a:round/>
                      <a:headEnd type="none" w="med" len="med"/>
                      <a:tailEnd type="none" w="med" len="med"/>
                    </a:lnT>
                    <a:solidFill>
                      <a:srgbClr val="00B050"/>
                    </a:solidFill>
                  </a:tcPr>
                </a:tc>
                <a:extLst>
                  <a:ext uri="{0D108BD9-81ED-4DB2-BD59-A6C34878D82A}">
                    <a16:rowId xmlns:a16="http://schemas.microsoft.com/office/drawing/2014/main" val="4272537088"/>
                  </a:ext>
                </a:extLst>
              </a:tr>
              <a:tr h="0">
                <a:tc gridSpan="10">
                  <a:txBody>
                    <a:bodyPr/>
                    <a:lstStyle/>
                    <a:p>
                      <a:r>
                        <a:rPr lang="en-US" sz="1200" b="1" dirty="0">
                          <a:solidFill>
                            <a:srgbClr val="000000"/>
                          </a:solidFill>
                        </a:rPr>
                        <a:t>Assets</a:t>
                      </a:r>
                      <a:endParaRPr lang="en-US" sz="1000" b="1" dirty="0">
                        <a:solidFill>
                          <a:srgbClr val="000000"/>
                        </a:solidFill>
                      </a:endParaRPr>
                    </a:p>
                  </a:txBody>
                  <a:tcPr>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sz="1200" dirty="0">
                        <a:solidFill>
                          <a:srgbClr val="000000"/>
                        </a:solidFill>
                      </a:endParaRPr>
                    </a:p>
                  </a:txBody>
                  <a:tcPr/>
                </a:tc>
                <a:tc hMerge="1">
                  <a:txBody>
                    <a:bodyPr/>
                    <a:lstStyle/>
                    <a:p>
                      <a:endParaRPr lang="en-US" sz="1200" dirty="0">
                        <a:solidFill>
                          <a:srgbClr val="000000"/>
                        </a:solidFill>
                      </a:endParaRPr>
                    </a:p>
                  </a:txBody>
                  <a:tcPr/>
                </a:tc>
                <a:tc hMerge="1">
                  <a:txBody>
                    <a:bodyPr/>
                    <a:lstStyle/>
                    <a:p>
                      <a:endParaRPr lang="en-US" sz="1200" dirty="0">
                        <a:solidFill>
                          <a:srgbClr val="000000"/>
                        </a:solidFill>
                      </a:endParaRPr>
                    </a:p>
                  </a:txBody>
                  <a:tcPr/>
                </a:tc>
                <a:tc hMerge="1">
                  <a:txBody>
                    <a:bodyPr/>
                    <a:lstStyle/>
                    <a:p>
                      <a:endParaRPr lang="en-US" sz="1200" dirty="0">
                        <a:solidFill>
                          <a:srgbClr val="000000"/>
                        </a:solidFill>
                      </a:endParaRPr>
                    </a:p>
                  </a:txBody>
                  <a:tcPr/>
                </a:tc>
                <a:tc hMerge="1">
                  <a:txBody>
                    <a:bodyPr/>
                    <a:lstStyle/>
                    <a:p>
                      <a:endParaRPr lang="en-US" sz="1000" b="1" dirty="0">
                        <a:solidFill>
                          <a:srgbClr val="000000"/>
                        </a:solidFill>
                      </a:endParaRPr>
                    </a:p>
                  </a:txBody>
                  <a:tcPr>
                    <a:lnB w="12700" cap="flat" cmpd="sng" algn="ctr">
                      <a:solidFill>
                        <a:srgbClr val="000000"/>
                      </a:solidFill>
                      <a:prstDash val="solid"/>
                      <a:round/>
                      <a:headEnd type="none" w="med" len="med"/>
                      <a:tailEnd type="none" w="med" len="med"/>
                    </a:lnB>
                    <a:noFill/>
                  </a:tcPr>
                </a:tc>
                <a:tc hMerge="1">
                  <a:txBody>
                    <a:bodyPr/>
                    <a:lstStyle/>
                    <a:p>
                      <a:endParaRPr lang="en-US" sz="1000" b="1" dirty="0">
                        <a:solidFill>
                          <a:srgbClr val="000000"/>
                        </a:solidFill>
                      </a:endParaRPr>
                    </a:p>
                  </a:txBody>
                  <a:tcPr>
                    <a:lnB w="12700" cap="flat" cmpd="sng" algn="ctr">
                      <a:solidFill>
                        <a:srgbClr val="000000"/>
                      </a:solidFill>
                      <a:prstDash val="solid"/>
                      <a:round/>
                      <a:headEnd type="none" w="med" len="med"/>
                      <a:tailEnd type="none" w="med" len="med"/>
                    </a:lnB>
                    <a:noFill/>
                  </a:tcPr>
                </a:tc>
                <a:tc hMerge="1">
                  <a:txBody>
                    <a:bodyPr/>
                    <a:lstStyle/>
                    <a:p>
                      <a:endParaRPr lang="en-US" sz="1000" b="1" dirty="0">
                        <a:solidFill>
                          <a:srgbClr val="000000"/>
                        </a:solidFill>
                      </a:endParaRPr>
                    </a:p>
                  </a:txBody>
                  <a:tcPr>
                    <a:lnB w="12700" cap="flat" cmpd="sng" algn="ctr">
                      <a:solidFill>
                        <a:srgbClr val="000000"/>
                      </a:solidFill>
                      <a:prstDash val="solid"/>
                      <a:round/>
                      <a:headEnd type="none" w="med" len="med"/>
                      <a:tailEnd type="none" w="med" len="med"/>
                    </a:lnB>
                    <a:noFill/>
                  </a:tcPr>
                </a:tc>
                <a:tc hMerge="1">
                  <a:txBody>
                    <a:bodyPr/>
                    <a:lstStyle/>
                    <a:p>
                      <a:endParaRPr lang="en-US" sz="1000" b="1" dirty="0">
                        <a:solidFill>
                          <a:srgbClr val="000000"/>
                        </a:solidFill>
                      </a:endParaRPr>
                    </a:p>
                  </a:txBody>
                  <a:tcPr>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702260"/>
                  </a:ext>
                </a:extLst>
              </a:tr>
              <a:tr h="370840">
                <a:tc>
                  <a:txBody>
                    <a:bodyPr/>
                    <a:lstStyle/>
                    <a:p>
                      <a:r>
                        <a:rPr lang="en-US" sz="900" dirty="0">
                          <a:solidFill>
                            <a:srgbClr val="000000"/>
                          </a:solidFill>
                        </a:rPr>
                        <a:t>Cash &amp;</a:t>
                      </a:r>
                      <a:r>
                        <a:rPr lang="en-US" sz="900" baseline="0" dirty="0">
                          <a:solidFill>
                            <a:srgbClr val="000000"/>
                          </a:solidFill>
                        </a:rPr>
                        <a:t> Cash Equivalents</a:t>
                      </a:r>
                    </a:p>
                    <a:p>
                      <a:r>
                        <a:rPr lang="en-US" sz="900" baseline="0" dirty="0">
                          <a:solidFill>
                            <a:srgbClr val="000000"/>
                          </a:solidFill>
                        </a:rPr>
                        <a:t>Accounts Receivable</a:t>
                      </a:r>
                    </a:p>
                    <a:p>
                      <a:r>
                        <a:rPr lang="en-US" sz="900" baseline="0" dirty="0">
                          <a:solidFill>
                            <a:srgbClr val="000000"/>
                          </a:solidFill>
                        </a:rPr>
                        <a:t>Inventories</a:t>
                      </a:r>
                    </a:p>
                    <a:p>
                      <a:r>
                        <a:rPr lang="en-US" sz="900" baseline="0" dirty="0">
                          <a:solidFill>
                            <a:srgbClr val="000000"/>
                          </a:solidFill>
                        </a:rPr>
                        <a:t>Prepaid Expenses</a:t>
                      </a:r>
                    </a:p>
                    <a:p>
                      <a:r>
                        <a:rPr lang="en-US" sz="900" baseline="0" dirty="0">
                          <a:solidFill>
                            <a:srgbClr val="000000"/>
                          </a:solidFill>
                        </a:rPr>
                        <a:t>Plant, Property &amp; Equipment</a:t>
                      </a:r>
                    </a:p>
                    <a:p>
                      <a:r>
                        <a:rPr lang="en-US" sz="900" baseline="0" dirty="0">
                          <a:solidFill>
                            <a:srgbClr val="000000"/>
                          </a:solidFill>
                        </a:rPr>
                        <a:t>Other Assets</a:t>
                      </a:r>
                      <a:endParaRPr lang="en-US" sz="9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605,303</a:t>
                      </a:r>
                    </a:p>
                    <a:p>
                      <a:pPr algn="r"/>
                      <a:r>
                        <a:rPr lang="en-US" sz="900" dirty="0">
                          <a:solidFill>
                            <a:srgbClr val="000000"/>
                          </a:solidFill>
                        </a:rPr>
                        <a:t>1,221,956</a:t>
                      </a:r>
                    </a:p>
                    <a:p>
                      <a:pPr algn="r"/>
                      <a:r>
                        <a:rPr lang="en-US" sz="900" dirty="0">
                          <a:solidFill>
                            <a:srgbClr val="000000"/>
                          </a:solidFill>
                        </a:rPr>
                        <a:t>50,512</a:t>
                      </a:r>
                    </a:p>
                    <a:p>
                      <a:pPr algn="r"/>
                      <a:r>
                        <a:rPr lang="en-US" sz="900" dirty="0">
                          <a:solidFill>
                            <a:srgbClr val="000000"/>
                          </a:solidFill>
                        </a:rPr>
                        <a:t>73,621</a:t>
                      </a:r>
                    </a:p>
                    <a:p>
                      <a:pPr algn="r"/>
                      <a:r>
                        <a:rPr lang="en-US" sz="900" dirty="0">
                          <a:solidFill>
                            <a:srgbClr val="000000"/>
                          </a:solidFill>
                        </a:rPr>
                        <a:t>116,631</a:t>
                      </a:r>
                    </a:p>
                    <a:p>
                      <a:pPr algn="r"/>
                      <a:r>
                        <a:rPr lang="en-US" sz="900" dirty="0">
                          <a:solidFill>
                            <a:srgbClr val="000000"/>
                          </a:solidFill>
                        </a:rPr>
                        <a:t>1,039,047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439,813</a:t>
                      </a:r>
                    </a:p>
                    <a:p>
                      <a:pPr algn="r"/>
                      <a:r>
                        <a:rPr lang="en-US" sz="900" dirty="0">
                          <a:solidFill>
                            <a:srgbClr val="000000"/>
                          </a:solidFill>
                        </a:rPr>
                        <a:t>1,268,226</a:t>
                      </a:r>
                    </a:p>
                    <a:p>
                      <a:pPr algn="r"/>
                      <a:r>
                        <a:rPr lang="en-US" sz="900" dirty="0">
                          <a:solidFill>
                            <a:srgbClr val="000000"/>
                          </a:solidFill>
                        </a:rPr>
                        <a:t>52,123</a:t>
                      </a:r>
                    </a:p>
                    <a:p>
                      <a:pPr algn="r"/>
                      <a:r>
                        <a:rPr lang="en-US" sz="900" dirty="0">
                          <a:solidFill>
                            <a:srgbClr val="000000"/>
                          </a:solidFill>
                        </a:rPr>
                        <a:t>79,216</a:t>
                      </a:r>
                    </a:p>
                    <a:p>
                      <a:pPr algn="r"/>
                      <a:r>
                        <a:rPr lang="en-US" sz="900" dirty="0">
                          <a:solidFill>
                            <a:srgbClr val="000000"/>
                          </a:solidFill>
                        </a:rPr>
                        <a:t>123,414</a:t>
                      </a:r>
                    </a:p>
                    <a:p>
                      <a:pPr algn="r"/>
                      <a:r>
                        <a:rPr lang="en-US" sz="900" dirty="0">
                          <a:solidFill>
                            <a:srgbClr val="000000"/>
                          </a:solidFill>
                        </a:rPr>
                        <a:t>1,503,123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432,056</a:t>
                      </a:r>
                    </a:p>
                    <a:p>
                      <a:pPr algn="r"/>
                      <a:r>
                        <a:rPr lang="en-US" sz="900" dirty="0">
                          <a:solidFill>
                            <a:srgbClr val="000000"/>
                          </a:solidFill>
                        </a:rPr>
                        <a:t>1,234,187</a:t>
                      </a:r>
                    </a:p>
                    <a:p>
                      <a:pPr algn="r"/>
                      <a:r>
                        <a:rPr lang="en-US" sz="900" dirty="0">
                          <a:solidFill>
                            <a:srgbClr val="000000"/>
                          </a:solidFill>
                        </a:rPr>
                        <a:t>46,854</a:t>
                      </a:r>
                    </a:p>
                    <a:p>
                      <a:pPr algn="r"/>
                      <a:r>
                        <a:rPr lang="en-US" sz="900" dirty="0">
                          <a:solidFill>
                            <a:srgbClr val="000000"/>
                          </a:solidFill>
                        </a:rPr>
                        <a:t>70,305</a:t>
                      </a:r>
                    </a:p>
                    <a:p>
                      <a:pPr algn="r"/>
                      <a:r>
                        <a:rPr lang="en-US" sz="900" dirty="0">
                          <a:solidFill>
                            <a:srgbClr val="000000"/>
                          </a:solidFill>
                        </a:rPr>
                        <a:t>122,178</a:t>
                      </a:r>
                    </a:p>
                    <a:p>
                      <a:pPr algn="r"/>
                      <a:r>
                        <a:rPr lang="en-US" sz="900" dirty="0">
                          <a:solidFill>
                            <a:srgbClr val="000000"/>
                          </a:solidFill>
                        </a:rPr>
                        <a:t>1,483,387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486,831</a:t>
                      </a:r>
                    </a:p>
                    <a:p>
                      <a:pPr algn="r"/>
                      <a:r>
                        <a:rPr lang="en-US" sz="900" dirty="0">
                          <a:solidFill>
                            <a:srgbClr val="000000"/>
                          </a:solidFill>
                        </a:rPr>
                        <a:t>1,359,862</a:t>
                      </a:r>
                    </a:p>
                    <a:p>
                      <a:pPr algn="r"/>
                      <a:r>
                        <a:rPr lang="en-US" sz="900" dirty="0">
                          <a:solidFill>
                            <a:srgbClr val="000000"/>
                          </a:solidFill>
                        </a:rPr>
                        <a:t>37,545</a:t>
                      </a:r>
                    </a:p>
                    <a:p>
                      <a:pPr algn="r"/>
                      <a:r>
                        <a:rPr lang="en-US" sz="900" dirty="0">
                          <a:solidFill>
                            <a:srgbClr val="000000"/>
                          </a:solidFill>
                        </a:rPr>
                        <a:t>64,140</a:t>
                      </a:r>
                    </a:p>
                    <a:p>
                      <a:pPr algn="r"/>
                      <a:r>
                        <a:rPr lang="en-US" sz="900" dirty="0">
                          <a:solidFill>
                            <a:srgbClr val="000000"/>
                          </a:solidFill>
                        </a:rPr>
                        <a:t>122,018</a:t>
                      </a:r>
                    </a:p>
                    <a:p>
                      <a:pPr algn="r"/>
                      <a:r>
                        <a:rPr lang="en-US" sz="900" dirty="0">
                          <a:solidFill>
                            <a:srgbClr val="000000"/>
                          </a:solidFill>
                        </a:rPr>
                        <a:t>1,472,261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464,617</a:t>
                      </a:r>
                    </a:p>
                    <a:p>
                      <a:pPr algn="r"/>
                      <a:r>
                        <a:rPr lang="en-US" sz="900" dirty="0">
                          <a:solidFill>
                            <a:srgbClr val="000000"/>
                          </a:solidFill>
                        </a:rPr>
                        <a:t>1,495,431</a:t>
                      </a:r>
                    </a:p>
                    <a:p>
                      <a:pPr algn="r"/>
                      <a:r>
                        <a:rPr lang="en-US" sz="900" dirty="0">
                          <a:solidFill>
                            <a:srgbClr val="000000"/>
                          </a:solidFill>
                        </a:rPr>
                        <a:t>37,426</a:t>
                      </a:r>
                    </a:p>
                    <a:p>
                      <a:pPr algn="r"/>
                      <a:r>
                        <a:rPr lang="en-US" sz="900" dirty="0">
                          <a:solidFill>
                            <a:srgbClr val="000000"/>
                          </a:solidFill>
                        </a:rPr>
                        <a:t>82,676</a:t>
                      </a:r>
                    </a:p>
                    <a:p>
                      <a:pPr algn="r"/>
                      <a:r>
                        <a:rPr lang="en-US" sz="900" dirty="0">
                          <a:solidFill>
                            <a:srgbClr val="000000"/>
                          </a:solidFill>
                        </a:rPr>
                        <a:t>127,951</a:t>
                      </a:r>
                    </a:p>
                    <a:p>
                      <a:pPr algn="r"/>
                      <a:r>
                        <a:rPr lang="en-US" sz="900" dirty="0">
                          <a:solidFill>
                            <a:srgbClr val="000000"/>
                          </a:solidFill>
                        </a:rPr>
                        <a:t>1,686,069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464,617</a:t>
                      </a:r>
                    </a:p>
                    <a:p>
                      <a:pPr algn="r"/>
                      <a:r>
                        <a:rPr lang="en-US" sz="900" dirty="0">
                          <a:solidFill>
                            <a:srgbClr val="000000"/>
                          </a:solidFill>
                        </a:rPr>
                        <a:t>1,570,203</a:t>
                      </a:r>
                    </a:p>
                    <a:p>
                      <a:pPr algn="r"/>
                      <a:r>
                        <a:rPr lang="en-US" sz="900" dirty="0">
                          <a:solidFill>
                            <a:srgbClr val="000000"/>
                          </a:solidFill>
                        </a:rPr>
                        <a:t>35,180</a:t>
                      </a:r>
                    </a:p>
                    <a:p>
                      <a:pPr algn="r"/>
                      <a:r>
                        <a:rPr lang="en-US" sz="900" dirty="0">
                          <a:solidFill>
                            <a:srgbClr val="000000"/>
                          </a:solidFill>
                        </a:rPr>
                        <a:t>74,408</a:t>
                      </a:r>
                    </a:p>
                    <a:p>
                      <a:pPr algn="r"/>
                      <a:r>
                        <a:rPr lang="en-US" sz="900" dirty="0">
                          <a:solidFill>
                            <a:srgbClr val="000000"/>
                          </a:solidFill>
                        </a:rPr>
                        <a:t>131,150</a:t>
                      </a:r>
                    </a:p>
                    <a:p>
                      <a:pPr algn="r"/>
                      <a:r>
                        <a:rPr lang="en-US" sz="900" dirty="0">
                          <a:solidFill>
                            <a:srgbClr val="000000"/>
                          </a:solidFill>
                        </a:rPr>
                        <a:t>1,804,094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464,617</a:t>
                      </a:r>
                    </a:p>
                    <a:p>
                      <a:pPr algn="r"/>
                      <a:r>
                        <a:rPr lang="en-US" sz="900" dirty="0">
                          <a:solidFill>
                            <a:srgbClr val="000000"/>
                          </a:solidFill>
                        </a:rPr>
                        <a:t>1,648,713</a:t>
                      </a:r>
                    </a:p>
                    <a:p>
                      <a:pPr algn="r"/>
                      <a:r>
                        <a:rPr lang="en-US" sz="900" dirty="0">
                          <a:solidFill>
                            <a:srgbClr val="000000"/>
                          </a:solidFill>
                        </a:rPr>
                        <a:t>33,070</a:t>
                      </a:r>
                    </a:p>
                    <a:p>
                      <a:pPr algn="r"/>
                      <a:r>
                        <a:rPr lang="en-US" sz="900" dirty="0">
                          <a:solidFill>
                            <a:srgbClr val="000000"/>
                          </a:solidFill>
                        </a:rPr>
                        <a:t>75,897</a:t>
                      </a:r>
                    </a:p>
                    <a:p>
                      <a:pPr algn="r"/>
                      <a:r>
                        <a:rPr lang="en-US" sz="900" dirty="0">
                          <a:solidFill>
                            <a:srgbClr val="000000"/>
                          </a:solidFill>
                        </a:rPr>
                        <a:t>134,429</a:t>
                      </a:r>
                    </a:p>
                    <a:p>
                      <a:pPr algn="r"/>
                      <a:r>
                        <a:rPr lang="en-US" sz="900" dirty="0">
                          <a:solidFill>
                            <a:srgbClr val="000000"/>
                          </a:solidFill>
                        </a:rPr>
                        <a:t>1,930,380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464,617</a:t>
                      </a:r>
                    </a:p>
                    <a:p>
                      <a:pPr algn="r"/>
                      <a:r>
                        <a:rPr lang="en-US" sz="900" dirty="0">
                          <a:solidFill>
                            <a:srgbClr val="000000"/>
                          </a:solidFill>
                        </a:rPr>
                        <a:t>1,731,148</a:t>
                      </a:r>
                    </a:p>
                    <a:p>
                      <a:pPr algn="r"/>
                      <a:r>
                        <a:rPr lang="en-US" sz="900" dirty="0">
                          <a:solidFill>
                            <a:srgbClr val="000000"/>
                          </a:solidFill>
                        </a:rPr>
                        <a:t>31,085</a:t>
                      </a:r>
                    </a:p>
                    <a:p>
                      <a:pPr algn="r"/>
                      <a:r>
                        <a:rPr lang="en-US" sz="900" dirty="0">
                          <a:solidFill>
                            <a:srgbClr val="000000"/>
                          </a:solidFill>
                        </a:rPr>
                        <a:t>77,414</a:t>
                      </a:r>
                    </a:p>
                    <a:p>
                      <a:pPr algn="r"/>
                      <a:r>
                        <a:rPr lang="en-US" sz="900" dirty="0">
                          <a:solidFill>
                            <a:srgbClr val="000000"/>
                          </a:solidFill>
                        </a:rPr>
                        <a:t>137,789</a:t>
                      </a:r>
                    </a:p>
                    <a:p>
                      <a:pPr algn="r"/>
                      <a:r>
                        <a:rPr lang="en-US" sz="900" dirty="0">
                          <a:solidFill>
                            <a:srgbClr val="000000"/>
                          </a:solidFill>
                        </a:rPr>
                        <a:t>2,065,507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464,617</a:t>
                      </a:r>
                    </a:p>
                    <a:p>
                      <a:pPr algn="r"/>
                      <a:r>
                        <a:rPr lang="en-US" sz="900" dirty="0">
                          <a:solidFill>
                            <a:srgbClr val="000000"/>
                          </a:solidFill>
                        </a:rPr>
                        <a:t>1,817,706</a:t>
                      </a:r>
                    </a:p>
                    <a:p>
                      <a:pPr algn="r"/>
                      <a:r>
                        <a:rPr lang="en-US" sz="900" dirty="0">
                          <a:solidFill>
                            <a:srgbClr val="000000"/>
                          </a:solidFill>
                        </a:rPr>
                        <a:t>29,220</a:t>
                      </a:r>
                    </a:p>
                    <a:p>
                      <a:pPr algn="r"/>
                      <a:r>
                        <a:rPr lang="en-US" sz="900" dirty="0">
                          <a:solidFill>
                            <a:srgbClr val="000000"/>
                          </a:solidFill>
                        </a:rPr>
                        <a:t>78,963</a:t>
                      </a:r>
                    </a:p>
                    <a:p>
                      <a:pPr algn="r"/>
                      <a:r>
                        <a:rPr lang="en-US" sz="900" dirty="0">
                          <a:solidFill>
                            <a:srgbClr val="000000"/>
                          </a:solidFill>
                        </a:rPr>
                        <a:t>141,234</a:t>
                      </a:r>
                    </a:p>
                    <a:p>
                      <a:pPr algn="r"/>
                      <a:r>
                        <a:rPr lang="en-US" sz="900" dirty="0">
                          <a:solidFill>
                            <a:srgbClr val="000000"/>
                          </a:solidFill>
                        </a:rPr>
                        <a:t>2,210,093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8956441"/>
                  </a:ext>
                </a:extLst>
              </a:tr>
              <a:tr h="226369">
                <a:tc>
                  <a:txBody>
                    <a:bodyPr/>
                    <a:lstStyle/>
                    <a:p>
                      <a:r>
                        <a:rPr lang="en-US" sz="1050" b="1" dirty="0">
                          <a:solidFill>
                            <a:srgbClr val="000000"/>
                          </a:solidFill>
                        </a:rPr>
                        <a:t>Total Assets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050" b="1" dirty="0">
                          <a:solidFill>
                            <a:srgbClr val="000000"/>
                          </a:solidFill>
                        </a:rPr>
                        <a:t>$3,107,070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$3,465,915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$3,388,967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$3,542,657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$3,894,170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$4,079,652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$4,287,106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$4,507,560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$4,741,833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49046076"/>
                  </a:ext>
                </a:extLst>
              </a:tr>
              <a:tr h="370840">
                <a:tc gridSpan="10">
                  <a:txBody>
                    <a:bodyPr/>
                    <a:lstStyle/>
                    <a:p>
                      <a:r>
                        <a:rPr lang="en-US" sz="1200" b="1" dirty="0">
                          <a:solidFill>
                            <a:srgbClr val="000000"/>
                          </a:solidFill>
                        </a:rPr>
                        <a:t>Liabilities and Stockholders’ Equity</a:t>
                      </a:r>
                    </a:p>
                    <a:p>
                      <a:r>
                        <a:rPr lang="en-US" sz="1100" b="1" dirty="0">
                          <a:solidFill>
                            <a:srgbClr val="000000"/>
                          </a:solidFill>
                        </a:rPr>
                        <a:t>Liabilities</a:t>
                      </a:r>
                      <a:endParaRPr lang="en-US" sz="900" b="1" dirty="0">
                        <a:solidFill>
                          <a:srgbClr val="000000"/>
                        </a:solidFill>
                      </a:endParaRP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pPr algn="r"/>
                      <a:endParaRPr lang="en-US" sz="900" dirty="0">
                        <a:solidFill>
                          <a:srgbClr val="000000"/>
                        </a:solidFill>
                      </a:endParaRPr>
                    </a:p>
                  </a:txBody>
                  <a:tcPr>
                    <a:lnT w="12700" cap="flat" cmpd="sng" algn="ctr">
                      <a:solidFill>
                        <a:srgbClr val="000000"/>
                      </a:solidFill>
                      <a:prstDash val="solid"/>
                      <a:round/>
                      <a:headEnd type="none" w="med" len="med"/>
                      <a:tailEnd type="none" w="med" len="med"/>
                    </a:lnT>
                    <a:solidFill>
                      <a:schemeClr val="bg1"/>
                    </a:solidFill>
                  </a:tcPr>
                </a:tc>
                <a:tc hMerge="1">
                  <a:txBody>
                    <a:bodyPr/>
                    <a:lstStyle/>
                    <a:p>
                      <a:pPr algn="r"/>
                      <a:endParaRPr lang="en-US" sz="900" dirty="0">
                        <a:solidFill>
                          <a:srgbClr val="000000"/>
                        </a:solidFill>
                      </a:endParaRPr>
                    </a:p>
                  </a:txBody>
                  <a:tcPr>
                    <a:lnT w="12700" cap="flat" cmpd="sng" algn="ctr">
                      <a:solidFill>
                        <a:srgbClr val="000000"/>
                      </a:solidFill>
                      <a:prstDash val="solid"/>
                      <a:round/>
                      <a:headEnd type="none" w="med" len="med"/>
                      <a:tailEnd type="none" w="med" len="med"/>
                    </a:lnT>
                    <a:solidFill>
                      <a:schemeClr val="bg1"/>
                    </a:solidFill>
                  </a:tcPr>
                </a:tc>
                <a:tc hMerge="1">
                  <a:txBody>
                    <a:bodyPr/>
                    <a:lstStyle/>
                    <a:p>
                      <a:pPr algn="r"/>
                      <a:endParaRPr lang="en-US" sz="900" dirty="0">
                        <a:solidFill>
                          <a:srgbClr val="000000"/>
                        </a:solidFill>
                      </a:endParaRPr>
                    </a:p>
                  </a:txBody>
                  <a:tcPr>
                    <a:lnT w="12700" cap="flat" cmpd="sng" algn="ctr">
                      <a:solidFill>
                        <a:srgbClr val="000000"/>
                      </a:solidFill>
                      <a:prstDash val="solid"/>
                      <a:round/>
                      <a:headEnd type="none" w="med" len="med"/>
                      <a:tailEnd type="none" w="med" len="med"/>
                    </a:lnT>
                    <a:solidFill>
                      <a:schemeClr val="bg1"/>
                    </a:solidFill>
                  </a:tcPr>
                </a:tc>
                <a:tc hMerge="1">
                  <a:txBody>
                    <a:bodyPr/>
                    <a:lstStyle/>
                    <a:p>
                      <a:pPr algn="r"/>
                      <a:endParaRPr lang="en-US" sz="900" dirty="0">
                        <a:solidFill>
                          <a:srgbClr val="000000"/>
                        </a:solidFill>
                      </a:endParaRPr>
                    </a:p>
                  </a:txBody>
                  <a:tcPr>
                    <a:lnT w="12700" cap="flat" cmpd="sng" algn="ctr">
                      <a:solidFill>
                        <a:srgbClr val="000000"/>
                      </a:solidFill>
                      <a:prstDash val="solid"/>
                      <a:round/>
                      <a:headEnd type="none" w="med" len="med"/>
                      <a:tailEnd type="none" w="med" len="med"/>
                    </a:lnT>
                    <a:solidFill>
                      <a:schemeClr val="bg1"/>
                    </a:solidFill>
                  </a:tcPr>
                </a:tc>
                <a:tc hMerge="1">
                  <a:txBody>
                    <a:bodyPr/>
                    <a:lstStyle/>
                    <a:p>
                      <a:endParaRPr lang="en-US" sz="900" b="1" dirty="0">
                        <a:solidFill>
                          <a:srgbClr val="000000"/>
                        </a:solidFill>
                      </a:endParaRP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900" b="1" dirty="0">
                        <a:solidFill>
                          <a:srgbClr val="000000"/>
                        </a:solidFill>
                      </a:endParaRP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900" b="1" dirty="0">
                        <a:solidFill>
                          <a:srgbClr val="000000"/>
                        </a:solidFill>
                      </a:endParaRP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900" b="1" dirty="0">
                        <a:solidFill>
                          <a:srgbClr val="000000"/>
                        </a:solidFill>
                      </a:endParaRP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0614572"/>
                  </a:ext>
                </a:extLst>
              </a:tr>
              <a:tr h="370840">
                <a:tc>
                  <a:txBody>
                    <a:bodyPr/>
                    <a:lstStyle/>
                    <a:p>
                      <a:r>
                        <a:rPr lang="en-US" sz="900" dirty="0">
                          <a:solidFill>
                            <a:srgbClr val="000000"/>
                          </a:solidFill>
                        </a:rPr>
                        <a:t>Accounts Payable</a:t>
                      </a:r>
                    </a:p>
                    <a:p>
                      <a:r>
                        <a:rPr lang="en-US" sz="900" dirty="0">
                          <a:solidFill>
                            <a:srgbClr val="000000"/>
                          </a:solidFill>
                        </a:rPr>
                        <a:t>Accrued Payroll, Benefits &amp; Exp</a:t>
                      </a:r>
                    </a:p>
                    <a:p>
                      <a:r>
                        <a:rPr lang="en-US" sz="900" dirty="0">
                          <a:solidFill>
                            <a:srgbClr val="000000"/>
                          </a:solidFill>
                        </a:rPr>
                        <a:t>Long-term Debt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490,621</a:t>
                      </a:r>
                    </a:p>
                    <a:p>
                      <a:pPr algn="r"/>
                      <a:r>
                        <a:rPr lang="en-US" sz="900" dirty="0">
                          <a:solidFill>
                            <a:srgbClr val="000000"/>
                          </a:solidFill>
                        </a:rPr>
                        <a:t>803,898</a:t>
                      </a:r>
                    </a:p>
                    <a:p>
                      <a:pPr algn="r"/>
                      <a:r>
                        <a:rPr lang="en-US" sz="900" dirty="0">
                          <a:solidFill>
                            <a:srgbClr val="000000"/>
                          </a:solidFill>
                        </a:rPr>
                        <a:t>455,372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487,738</a:t>
                      </a:r>
                    </a:p>
                    <a:p>
                      <a:pPr algn="r"/>
                      <a:r>
                        <a:rPr lang="en-US" sz="900" dirty="0">
                          <a:solidFill>
                            <a:srgbClr val="000000"/>
                          </a:solidFill>
                        </a:rPr>
                        <a:t>811,005</a:t>
                      </a:r>
                    </a:p>
                    <a:p>
                      <a:pPr algn="r"/>
                      <a:r>
                        <a:rPr lang="en-US" sz="900" dirty="0">
                          <a:solidFill>
                            <a:srgbClr val="000000"/>
                          </a:solidFill>
                        </a:rPr>
                        <a:t>687,546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460,478</a:t>
                      </a:r>
                    </a:p>
                    <a:p>
                      <a:pPr algn="r"/>
                      <a:r>
                        <a:rPr lang="en-US" sz="900" dirty="0">
                          <a:solidFill>
                            <a:srgbClr val="000000"/>
                          </a:solidFill>
                        </a:rPr>
                        <a:t>822,939</a:t>
                      </a:r>
                    </a:p>
                    <a:p>
                      <a:pPr algn="r"/>
                      <a:r>
                        <a:rPr lang="en-US" sz="900" dirty="0">
                          <a:solidFill>
                            <a:srgbClr val="000000"/>
                          </a:solidFill>
                        </a:rPr>
                        <a:t>676,163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488,251</a:t>
                      </a:r>
                    </a:p>
                    <a:p>
                      <a:pPr algn="r"/>
                      <a:r>
                        <a:rPr lang="en-US" sz="900" dirty="0">
                          <a:solidFill>
                            <a:srgbClr val="000000"/>
                          </a:solidFill>
                        </a:rPr>
                        <a:t>924,170</a:t>
                      </a:r>
                    </a:p>
                    <a:p>
                      <a:pPr algn="r"/>
                      <a:r>
                        <a:rPr lang="en-US" sz="900" dirty="0">
                          <a:solidFill>
                            <a:srgbClr val="000000"/>
                          </a:solidFill>
                        </a:rPr>
                        <a:t>650,180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501,213</a:t>
                      </a:r>
                    </a:p>
                    <a:p>
                      <a:pPr algn="r"/>
                      <a:r>
                        <a:rPr lang="en-US" sz="900" dirty="0">
                          <a:solidFill>
                            <a:srgbClr val="000000"/>
                          </a:solidFill>
                        </a:rPr>
                        <a:t>1,010,561</a:t>
                      </a:r>
                    </a:p>
                    <a:p>
                      <a:pPr algn="r"/>
                      <a:r>
                        <a:rPr lang="en-US" sz="900" dirty="0">
                          <a:solidFill>
                            <a:srgbClr val="000000"/>
                          </a:solidFill>
                        </a:rPr>
                        <a:t>844,454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506,225</a:t>
                      </a:r>
                    </a:p>
                    <a:p>
                      <a:pPr algn="r"/>
                      <a:r>
                        <a:rPr lang="en-US" sz="900" dirty="0">
                          <a:solidFill>
                            <a:srgbClr val="000000"/>
                          </a:solidFill>
                        </a:rPr>
                        <a:t>1,061,089</a:t>
                      </a:r>
                    </a:p>
                    <a:p>
                      <a:pPr algn="r"/>
                      <a:r>
                        <a:rPr lang="en-US" sz="900" b="1" u="sng" dirty="0">
                          <a:solidFill>
                            <a:srgbClr val="000000"/>
                          </a:solidFill>
                        </a:rPr>
                        <a:t>828,043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511,287</a:t>
                      </a:r>
                    </a:p>
                    <a:p>
                      <a:pPr algn="r"/>
                      <a:r>
                        <a:rPr lang="en-US" sz="900" dirty="0">
                          <a:solidFill>
                            <a:srgbClr val="000000"/>
                          </a:solidFill>
                        </a:rPr>
                        <a:t>1,124,754</a:t>
                      </a:r>
                    </a:p>
                    <a:p>
                      <a:pPr algn="r"/>
                      <a:r>
                        <a:rPr lang="en-US" sz="900" b="1" u="sng" dirty="0">
                          <a:solidFill>
                            <a:srgbClr val="000000"/>
                          </a:solidFill>
                        </a:rPr>
                        <a:t>770,654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516,400</a:t>
                      </a:r>
                    </a:p>
                    <a:p>
                      <a:pPr algn="r"/>
                      <a:r>
                        <a:rPr lang="en-US" sz="900" dirty="0">
                          <a:solidFill>
                            <a:srgbClr val="000000"/>
                          </a:solidFill>
                        </a:rPr>
                        <a:t>1,192,240</a:t>
                      </a:r>
                    </a:p>
                    <a:p>
                      <a:pPr algn="r"/>
                      <a:r>
                        <a:rPr lang="en-US" sz="900" b="1" u="sng" dirty="0">
                          <a:solidFill>
                            <a:srgbClr val="000000"/>
                          </a:solidFill>
                        </a:rPr>
                        <a:t>698,860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521,564</a:t>
                      </a:r>
                    </a:p>
                    <a:p>
                      <a:pPr algn="r"/>
                      <a:r>
                        <a:rPr lang="en-US" sz="900" dirty="0">
                          <a:solidFill>
                            <a:srgbClr val="000000"/>
                          </a:solidFill>
                        </a:rPr>
                        <a:t>1,263,774</a:t>
                      </a:r>
                    </a:p>
                    <a:p>
                      <a:pPr algn="r"/>
                      <a:r>
                        <a:rPr lang="en-US" sz="900" b="1" u="sng" dirty="0">
                          <a:solidFill>
                            <a:srgbClr val="000000"/>
                          </a:solidFill>
                        </a:rPr>
                        <a:t>610,428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5383779"/>
                  </a:ext>
                </a:extLst>
              </a:tr>
              <a:tr h="193712">
                <a:tc>
                  <a:txBody>
                    <a:bodyPr/>
                    <a:lstStyle/>
                    <a:p>
                      <a:r>
                        <a:rPr lang="en-US" sz="1000" b="1" dirty="0">
                          <a:solidFill>
                            <a:srgbClr val="000000"/>
                          </a:solidFill>
                        </a:rPr>
                        <a:t>Total Liabilities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000" b="1" dirty="0">
                          <a:solidFill>
                            <a:srgbClr val="000000"/>
                          </a:solidFill>
                        </a:rPr>
                        <a:t>$1,749,891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$1,986,289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$1,959,580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$2,062,601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$2,356,228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$2,395,357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$2,406,695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$2,407,500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$2,395,766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12901467"/>
                  </a:ext>
                </a:extLst>
              </a:tr>
              <a:tr h="147992">
                <a:tc gridSpan="10">
                  <a:txBody>
                    <a:bodyPr/>
                    <a:lstStyle/>
                    <a:p>
                      <a:r>
                        <a:rPr lang="en-US" sz="1100" b="1" dirty="0">
                          <a:solidFill>
                            <a:srgbClr val="000000"/>
                          </a:solidFill>
                        </a:rPr>
                        <a:t>Stockholders’ Equity</a:t>
                      </a: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dirty="0"/>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r"/>
                      <a:endParaRPr lang="en-US" sz="900" dirty="0">
                        <a:solidFill>
                          <a:srgbClr val="000000"/>
                        </a:solidFill>
                      </a:endParaRPr>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r"/>
                      <a:endParaRPr lang="en-US" sz="900" dirty="0">
                        <a:solidFill>
                          <a:srgbClr val="000000"/>
                        </a:solidFill>
                      </a:endParaRPr>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r"/>
                      <a:endParaRPr lang="en-US" sz="900" dirty="0">
                        <a:solidFill>
                          <a:srgbClr val="000000"/>
                        </a:solidFill>
                      </a:endParaRPr>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algn="r"/>
                      <a:endParaRPr lang="en-US" sz="900" dirty="0">
                        <a:solidFill>
                          <a:srgbClr val="000000"/>
                        </a:solidFill>
                      </a:endParaRPr>
                    </a:p>
                  </a:txBody>
                  <a:tcP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sz="1100" b="1" dirty="0">
                        <a:solidFill>
                          <a:srgbClr val="000000"/>
                        </a:solidFill>
                      </a:endParaRP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100" b="1" dirty="0">
                        <a:solidFill>
                          <a:srgbClr val="000000"/>
                        </a:solidFill>
                      </a:endParaRP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100" b="1" dirty="0">
                        <a:solidFill>
                          <a:srgbClr val="000000"/>
                        </a:solidFill>
                      </a:endParaRP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sz="1100" b="1" dirty="0">
                        <a:solidFill>
                          <a:srgbClr val="000000"/>
                        </a:solidFill>
                      </a:endParaRPr>
                    </a:p>
                  </a:txBody>
                  <a:tcPr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3165089"/>
                  </a:ext>
                </a:extLst>
              </a:tr>
              <a:tr h="310552">
                <a:tc>
                  <a:txBody>
                    <a:bodyPr/>
                    <a:lstStyle/>
                    <a:p>
                      <a:r>
                        <a:rPr lang="en-US" sz="900" dirty="0">
                          <a:solidFill>
                            <a:srgbClr val="000000"/>
                          </a:solidFill>
                        </a:rPr>
                        <a:t>Retained Earnings</a:t>
                      </a:r>
                    </a:p>
                    <a:p>
                      <a:r>
                        <a:rPr lang="en-US" sz="900" dirty="0">
                          <a:solidFill>
                            <a:srgbClr val="000000"/>
                          </a:solidFill>
                        </a:rPr>
                        <a:t>Paid-in</a:t>
                      </a:r>
                      <a:r>
                        <a:rPr lang="en-US" sz="900" baseline="0" dirty="0">
                          <a:solidFill>
                            <a:srgbClr val="000000"/>
                          </a:solidFill>
                        </a:rPr>
                        <a:t> Capital</a:t>
                      </a:r>
                      <a:endParaRPr lang="en-US" sz="9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941,075</a:t>
                      </a:r>
                    </a:p>
                    <a:p>
                      <a:pPr algn="r"/>
                      <a:r>
                        <a:rPr lang="en-US" sz="900" dirty="0">
                          <a:solidFill>
                            <a:srgbClr val="000000"/>
                          </a:solidFill>
                        </a:rPr>
                        <a:t>416,104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1,071,543</a:t>
                      </a:r>
                    </a:p>
                    <a:p>
                      <a:pPr algn="r"/>
                      <a:r>
                        <a:rPr lang="en-US" sz="900" dirty="0">
                          <a:solidFill>
                            <a:srgbClr val="000000"/>
                          </a:solidFill>
                        </a:rPr>
                        <a:t>408,083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1,201,502</a:t>
                      </a:r>
                    </a:p>
                    <a:p>
                      <a:pPr algn="r"/>
                      <a:r>
                        <a:rPr lang="en-US" sz="900" dirty="0">
                          <a:solidFill>
                            <a:srgbClr val="000000"/>
                          </a:solidFill>
                        </a:rPr>
                        <a:t>227,885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1,349,687</a:t>
                      </a:r>
                    </a:p>
                    <a:p>
                      <a:pPr algn="r"/>
                      <a:r>
                        <a:rPr lang="en-US" sz="900" dirty="0">
                          <a:solidFill>
                            <a:srgbClr val="000000"/>
                          </a:solidFill>
                        </a:rPr>
                        <a:t>130,369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1,485,723</a:t>
                      </a:r>
                    </a:p>
                    <a:p>
                      <a:pPr algn="r"/>
                      <a:r>
                        <a:rPr lang="en-US" sz="900" dirty="0">
                          <a:solidFill>
                            <a:srgbClr val="000000"/>
                          </a:solidFill>
                        </a:rPr>
                        <a:t>52,219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1,634,295</a:t>
                      </a:r>
                    </a:p>
                    <a:p>
                      <a:pPr algn="r"/>
                      <a:r>
                        <a:rPr lang="en-US" sz="900" dirty="0">
                          <a:solidFill>
                            <a:srgbClr val="000000"/>
                          </a:solidFill>
                        </a:rPr>
                        <a:t>50,000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1,830,411</a:t>
                      </a:r>
                    </a:p>
                    <a:p>
                      <a:pPr algn="r"/>
                      <a:r>
                        <a:rPr lang="en-US" sz="900" dirty="0">
                          <a:solidFill>
                            <a:srgbClr val="000000"/>
                          </a:solidFill>
                        </a:rPr>
                        <a:t>50,000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2,050,060</a:t>
                      </a:r>
                    </a:p>
                    <a:p>
                      <a:pPr algn="r"/>
                      <a:r>
                        <a:rPr lang="en-US" sz="900" dirty="0">
                          <a:solidFill>
                            <a:srgbClr val="000000"/>
                          </a:solidFill>
                        </a:rPr>
                        <a:t>50,000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900" dirty="0">
                          <a:solidFill>
                            <a:srgbClr val="000000"/>
                          </a:solidFill>
                        </a:rPr>
                        <a:t>2,296,067</a:t>
                      </a:r>
                    </a:p>
                    <a:p>
                      <a:pPr algn="r"/>
                      <a:r>
                        <a:rPr lang="en-US" sz="900" dirty="0">
                          <a:solidFill>
                            <a:srgbClr val="000000"/>
                          </a:solidFill>
                        </a:rPr>
                        <a:t>50,000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321591"/>
                  </a:ext>
                </a:extLst>
              </a:tr>
              <a:tr h="178472">
                <a:tc>
                  <a:txBody>
                    <a:bodyPr/>
                    <a:lstStyle/>
                    <a:p>
                      <a:r>
                        <a:rPr lang="en-US" sz="1000" b="1" dirty="0">
                          <a:solidFill>
                            <a:srgbClr val="000000"/>
                          </a:solidFill>
                        </a:rPr>
                        <a:t>Total Stockholders’ Equity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000" b="1" dirty="0">
                          <a:solidFill>
                            <a:srgbClr val="000000"/>
                          </a:solidFill>
                        </a:rPr>
                        <a:t>$1,357,179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$1,479,626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$1,429,387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$1,480,056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$1,537,942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$1,684,295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$1,880,411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$2,100,060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00" b="1" dirty="0">
                          <a:solidFill>
                            <a:srgbClr val="000000"/>
                          </a:solidFill>
                        </a:rPr>
                        <a:t>$2,346,067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92038812"/>
                  </a:ext>
                </a:extLst>
              </a:tr>
              <a:tr h="370840">
                <a:tc>
                  <a:txBody>
                    <a:bodyPr/>
                    <a:lstStyle/>
                    <a:p>
                      <a:r>
                        <a:rPr lang="en-US" sz="1050" b="1" dirty="0">
                          <a:solidFill>
                            <a:srgbClr val="000000"/>
                          </a:solidFill>
                        </a:rPr>
                        <a:t>Total Liabilities &amp; Stockholders’ Equity</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en-US" sz="1050" b="1" dirty="0">
                          <a:solidFill>
                            <a:srgbClr val="000000"/>
                          </a:solidFill>
                        </a:rPr>
                        <a:t>$3,107,070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$3,465,915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$3,388,967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$3,542,657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$3,894,170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$4,079,652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$4,287,106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$4,507,560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r>
                        <a:rPr lang="en-US" sz="1050" b="1" dirty="0">
                          <a:solidFill>
                            <a:srgbClr val="000000"/>
                          </a:solidFill>
                        </a:rPr>
                        <a:t>$4,741,833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551467"/>
                  </a:ext>
                </a:extLst>
              </a:tr>
            </a:tbl>
          </a:graphicData>
        </a:graphic>
      </p:graphicFrame>
    </p:spTree>
    <p:extLst>
      <p:ext uri="{BB962C8B-B14F-4D97-AF65-F5344CB8AC3E}">
        <p14:creationId xmlns:p14="http://schemas.microsoft.com/office/powerpoint/2010/main" val="103694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89026632"/>
              </p:ext>
            </p:extLst>
          </p:nvPr>
        </p:nvGraphicFramePr>
        <p:xfrm>
          <a:off x="163283" y="1854200"/>
          <a:ext cx="8795659" cy="1838960"/>
        </p:xfrm>
        <a:graphic>
          <a:graphicData uri="http://schemas.openxmlformats.org/drawingml/2006/table">
            <a:tbl>
              <a:tblPr firstRow="1" bandRow="1">
                <a:tableStyleId>{5C22544A-7EE6-4342-B048-85BDC9FD1C3A}</a:tableStyleId>
              </a:tblPr>
              <a:tblGrid>
                <a:gridCol w="1665517">
                  <a:extLst>
                    <a:ext uri="{9D8B030D-6E8A-4147-A177-3AD203B41FA5}">
                      <a16:colId xmlns:a16="http://schemas.microsoft.com/office/drawing/2014/main" val="4284913532"/>
                    </a:ext>
                  </a:extLst>
                </a:gridCol>
                <a:gridCol w="792238">
                  <a:extLst>
                    <a:ext uri="{9D8B030D-6E8A-4147-A177-3AD203B41FA5}">
                      <a16:colId xmlns:a16="http://schemas.microsoft.com/office/drawing/2014/main" val="1689587379"/>
                    </a:ext>
                  </a:extLst>
                </a:gridCol>
                <a:gridCol w="792238">
                  <a:extLst>
                    <a:ext uri="{9D8B030D-6E8A-4147-A177-3AD203B41FA5}">
                      <a16:colId xmlns:a16="http://schemas.microsoft.com/office/drawing/2014/main" val="3185419344"/>
                    </a:ext>
                  </a:extLst>
                </a:gridCol>
                <a:gridCol w="792238">
                  <a:extLst>
                    <a:ext uri="{9D8B030D-6E8A-4147-A177-3AD203B41FA5}">
                      <a16:colId xmlns:a16="http://schemas.microsoft.com/office/drawing/2014/main" val="4232702634"/>
                    </a:ext>
                  </a:extLst>
                </a:gridCol>
                <a:gridCol w="792238">
                  <a:extLst>
                    <a:ext uri="{9D8B030D-6E8A-4147-A177-3AD203B41FA5}">
                      <a16:colId xmlns:a16="http://schemas.microsoft.com/office/drawing/2014/main" val="2250552782"/>
                    </a:ext>
                  </a:extLst>
                </a:gridCol>
                <a:gridCol w="792238">
                  <a:extLst>
                    <a:ext uri="{9D8B030D-6E8A-4147-A177-3AD203B41FA5}">
                      <a16:colId xmlns:a16="http://schemas.microsoft.com/office/drawing/2014/main" val="3357984240"/>
                    </a:ext>
                  </a:extLst>
                </a:gridCol>
                <a:gridCol w="792238">
                  <a:extLst>
                    <a:ext uri="{9D8B030D-6E8A-4147-A177-3AD203B41FA5}">
                      <a16:colId xmlns:a16="http://schemas.microsoft.com/office/drawing/2014/main" val="3000336421"/>
                    </a:ext>
                  </a:extLst>
                </a:gridCol>
                <a:gridCol w="792238">
                  <a:extLst>
                    <a:ext uri="{9D8B030D-6E8A-4147-A177-3AD203B41FA5}">
                      <a16:colId xmlns:a16="http://schemas.microsoft.com/office/drawing/2014/main" val="2850238539"/>
                    </a:ext>
                  </a:extLst>
                </a:gridCol>
                <a:gridCol w="792238">
                  <a:extLst>
                    <a:ext uri="{9D8B030D-6E8A-4147-A177-3AD203B41FA5}">
                      <a16:colId xmlns:a16="http://schemas.microsoft.com/office/drawing/2014/main" val="1999028021"/>
                    </a:ext>
                  </a:extLst>
                </a:gridCol>
                <a:gridCol w="792238">
                  <a:extLst>
                    <a:ext uri="{9D8B030D-6E8A-4147-A177-3AD203B41FA5}">
                      <a16:colId xmlns:a16="http://schemas.microsoft.com/office/drawing/2014/main" val="3817456426"/>
                    </a:ext>
                  </a:extLst>
                </a:gridCol>
              </a:tblGrid>
              <a:tr h="370840">
                <a:tc gridSpan="10">
                  <a:txBody>
                    <a:bodyPr/>
                    <a:lstStyle/>
                    <a:p>
                      <a:pPr algn="ctr"/>
                      <a:r>
                        <a:rPr lang="en-US" dirty="0"/>
                        <a:t>Financial</a:t>
                      </a:r>
                      <a:r>
                        <a:rPr lang="en-US" baseline="0" dirty="0"/>
                        <a:t> Analysis and Pro Forma – Income Statement Data</a:t>
                      </a:r>
                      <a:endParaRPr 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02609187"/>
                  </a:ext>
                </a:extLst>
              </a:tr>
              <a:tr h="191589">
                <a:tc>
                  <a:txBody>
                    <a:bodyPr/>
                    <a:lstStyle/>
                    <a:p>
                      <a:pPr algn="l"/>
                      <a:r>
                        <a:rPr lang="en-US" sz="900" b="1" dirty="0">
                          <a:solidFill>
                            <a:srgbClr val="000000"/>
                          </a:solidFill>
                        </a:rPr>
                        <a:t>(In Thousands)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400" dirty="0">
                          <a:solidFill>
                            <a:schemeClr val="bg1"/>
                          </a:solidFill>
                        </a:rPr>
                        <a:t>2012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r>
                        <a:rPr lang="en-US" sz="1400" dirty="0">
                          <a:solidFill>
                            <a:schemeClr val="bg1"/>
                          </a:solidFill>
                        </a:rPr>
                        <a:t>2013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r>
                        <a:rPr lang="en-US" sz="1400" dirty="0">
                          <a:solidFill>
                            <a:schemeClr val="bg1"/>
                          </a:solidFill>
                        </a:rPr>
                        <a:t>2014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r>
                        <a:rPr lang="en-US" sz="1400" dirty="0">
                          <a:solidFill>
                            <a:schemeClr val="bg1"/>
                          </a:solidFill>
                        </a:rPr>
                        <a:t>2015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r>
                        <a:rPr lang="en-US" sz="1400" dirty="0">
                          <a:solidFill>
                            <a:schemeClr val="bg1"/>
                          </a:solidFill>
                        </a:rPr>
                        <a:t>2016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r>
                        <a:rPr lang="en-US" sz="1400" dirty="0">
                          <a:solidFill>
                            <a:schemeClr val="bg1"/>
                          </a:solidFill>
                        </a:rPr>
                        <a:t>2017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r>
                        <a:rPr lang="en-US" sz="1400" dirty="0">
                          <a:solidFill>
                            <a:schemeClr val="bg1"/>
                          </a:solidFill>
                        </a:rPr>
                        <a:t>2018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r>
                        <a:rPr lang="en-US" sz="1400" dirty="0">
                          <a:solidFill>
                            <a:schemeClr val="bg1"/>
                          </a:solidFill>
                        </a:rPr>
                        <a:t>2019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r>
                        <a:rPr lang="en-US" sz="1400" dirty="0">
                          <a:solidFill>
                            <a:schemeClr val="bg1"/>
                          </a:solidFill>
                        </a:rPr>
                        <a:t>2020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4182009787"/>
                  </a:ext>
                </a:extLst>
              </a:tr>
              <a:tr h="370840">
                <a:tc>
                  <a:txBody>
                    <a:bodyPr/>
                    <a:lstStyle/>
                    <a:p>
                      <a:pPr algn="l"/>
                      <a:r>
                        <a:rPr lang="en-US" sz="1000" b="1" dirty="0">
                          <a:solidFill>
                            <a:srgbClr val="000000"/>
                          </a:solidFill>
                        </a:rPr>
                        <a:t>Total Revenues or Sales</a:t>
                      </a:r>
                    </a:p>
                    <a:p>
                      <a:pPr algn="l"/>
                      <a:r>
                        <a:rPr lang="en-US" sz="1000" dirty="0">
                          <a:solidFill>
                            <a:srgbClr val="000000"/>
                          </a:solidFill>
                        </a:rPr>
                        <a:t>Cost of Revenue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6,346,679</a:t>
                      </a:r>
                    </a:p>
                    <a:p>
                      <a:pPr algn="ctr"/>
                      <a:r>
                        <a:rPr lang="en-US" sz="1000" dirty="0">
                          <a:solidFill>
                            <a:srgbClr val="000000"/>
                          </a:solidFill>
                        </a:rPr>
                        <a:t>(5,540,325)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6,417,158</a:t>
                      </a:r>
                    </a:p>
                    <a:p>
                      <a:pPr algn="ctr"/>
                      <a:r>
                        <a:rPr lang="en-US" sz="1000" dirty="0">
                          <a:solidFill>
                            <a:srgbClr val="000000"/>
                          </a:solidFill>
                        </a:rPr>
                        <a:t>(5,604,100)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6,424,965</a:t>
                      </a:r>
                    </a:p>
                    <a:p>
                      <a:pPr algn="ctr"/>
                      <a:r>
                        <a:rPr lang="en-US" sz="1000" dirty="0">
                          <a:solidFill>
                            <a:srgbClr val="000000"/>
                          </a:solidFill>
                        </a:rPr>
                        <a:t>(5,517,719)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6,718,726</a:t>
                      </a:r>
                    </a:p>
                    <a:p>
                      <a:pPr algn="ctr"/>
                      <a:r>
                        <a:rPr lang="en-US" sz="1000" dirty="0">
                          <a:solidFill>
                            <a:srgbClr val="000000"/>
                          </a:solidFill>
                        </a:rPr>
                        <a:t>(2,774,247)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7,551,524</a:t>
                      </a:r>
                    </a:p>
                    <a:p>
                      <a:pPr algn="ctr"/>
                      <a:r>
                        <a:rPr lang="en-US" sz="1000" dirty="0">
                          <a:solidFill>
                            <a:srgbClr val="000000"/>
                          </a:solidFill>
                        </a:rPr>
                        <a:t>(6,513,662)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7,891,343</a:t>
                      </a:r>
                    </a:p>
                    <a:p>
                      <a:pPr algn="ctr"/>
                      <a:r>
                        <a:rPr lang="en-US" sz="1000" dirty="0">
                          <a:solidFill>
                            <a:srgbClr val="000000"/>
                          </a:solidFill>
                        </a:rPr>
                        <a:t>(6,774,208)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8246453</a:t>
                      </a:r>
                    </a:p>
                    <a:p>
                      <a:pPr algn="ctr"/>
                      <a:r>
                        <a:rPr lang="en-US" sz="1000" dirty="0">
                          <a:solidFill>
                            <a:srgbClr val="000000"/>
                          </a:solidFill>
                        </a:rPr>
                        <a:t>(7,045,177)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8617543</a:t>
                      </a:r>
                    </a:p>
                    <a:p>
                      <a:pPr algn="ctr"/>
                      <a:r>
                        <a:rPr lang="en-US" sz="1000" dirty="0">
                          <a:solidFill>
                            <a:srgbClr val="000000"/>
                          </a:solidFill>
                        </a:rPr>
                        <a:t>(7,326,984)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9005333</a:t>
                      </a:r>
                    </a:p>
                    <a:p>
                      <a:pPr algn="ctr"/>
                      <a:r>
                        <a:rPr lang="en-US" sz="1000" dirty="0">
                          <a:solidFill>
                            <a:srgbClr val="000000"/>
                          </a:solidFill>
                        </a:rPr>
                        <a:t>(7,620,063)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8379466"/>
                  </a:ext>
                </a:extLst>
              </a:tr>
              <a:tr h="370840">
                <a:tc>
                  <a:txBody>
                    <a:bodyPr/>
                    <a:lstStyle/>
                    <a:p>
                      <a:pPr algn="l"/>
                      <a:r>
                        <a:rPr lang="en-US" sz="1000" b="1" dirty="0">
                          <a:solidFill>
                            <a:srgbClr val="000000"/>
                          </a:solidFill>
                        </a:rPr>
                        <a:t>Gross Profit</a:t>
                      </a:r>
                      <a:r>
                        <a:rPr lang="en-US" sz="1000" b="1" baseline="0" dirty="0">
                          <a:solidFill>
                            <a:srgbClr val="000000"/>
                          </a:solidFill>
                        </a:rPr>
                        <a:t> (Margin)</a:t>
                      </a:r>
                    </a:p>
                    <a:p>
                      <a:pPr algn="l"/>
                      <a:r>
                        <a:rPr lang="en-US" sz="1000" baseline="0" dirty="0">
                          <a:solidFill>
                            <a:srgbClr val="000000"/>
                          </a:solidFill>
                        </a:rPr>
                        <a:t>Selling, General, &amp; Admin.</a:t>
                      </a:r>
                      <a:endParaRPr lang="en-US" sz="10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806,354</a:t>
                      </a:r>
                    </a:p>
                    <a:p>
                      <a:pPr algn="ctr"/>
                      <a:r>
                        <a:rPr lang="en-US" sz="1000" dirty="0">
                          <a:solidFill>
                            <a:srgbClr val="000000"/>
                          </a:solidFill>
                        </a:rPr>
                        <a:t>(556,242)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813,058</a:t>
                      </a:r>
                    </a:p>
                    <a:p>
                      <a:pPr algn="ctr"/>
                      <a:r>
                        <a:rPr lang="en-US" sz="1000" dirty="0">
                          <a:solidFill>
                            <a:srgbClr val="000000"/>
                          </a:solidFill>
                        </a:rPr>
                        <a:t>(591,063)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907,246</a:t>
                      </a:r>
                    </a:p>
                    <a:p>
                      <a:pPr algn="ctr"/>
                      <a:r>
                        <a:rPr lang="en-US" sz="1000" dirty="0">
                          <a:solidFill>
                            <a:srgbClr val="000000"/>
                          </a:solidFill>
                        </a:rPr>
                        <a:t>(626,478)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944,479</a:t>
                      </a:r>
                    </a:p>
                    <a:p>
                      <a:pPr algn="ctr"/>
                      <a:r>
                        <a:rPr lang="en-US" sz="1000" dirty="0">
                          <a:solidFill>
                            <a:srgbClr val="000000"/>
                          </a:solidFill>
                        </a:rPr>
                        <a:t>(656,573)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1,037,862</a:t>
                      </a:r>
                    </a:p>
                    <a:p>
                      <a:pPr algn="ctr"/>
                      <a:r>
                        <a:rPr lang="en-US" sz="1000" dirty="0">
                          <a:solidFill>
                            <a:srgbClr val="000000"/>
                          </a:solidFill>
                        </a:rPr>
                        <a:t>(725,538)</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1,117,134</a:t>
                      </a:r>
                    </a:p>
                    <a:p>
                      <a:pPr algn="ctr"/>
                      <a:r>
                        <a:rPr lang="en-US" sz="1000" dirty="0">
                          <a:solidFill>
                            <a:srgbClr val="000000"/>
                          </a:solidFill>
                        </a:rPr>
                        <a:t>(761,815)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1201276</a:t>
                      </a:r>
                    </a:p>
                    <a:p>
                      <a:pPr algn="ctr"/>
                      <a:r>
                        <a:rPr lang="en-US" sz="1000" dirty="0">
                          <a:solidFill>
                            <a:srgbClr val="000000"/>
                          </a:solidFill>
                        </a:rPr>
                        <a:t>(799,906)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1290559</a:t>
                      </a:r>
                    </a:p>
                    <a:p>
                      <a:pPr algn="ctr"/>
                      <a:r>
                        <a:rPr lang="en-US" sz="1000" dirty="0">
                          <a:solidFill>
                            <a:srgbClr val="000000"/>
                          </a:solidFill>
                        </a:rPr>
                        <a:t>(839,901)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000" b="1" dirty="0">
                          <a:solidFill>
                            <a:srgbClr val="000000"/>
                          </a:solidFill>
                        </a:rPr>
                        <a:t>1385270</a:t>
                      </a:r>
                    </a:p>
                    <a:p>
                      <a:pPr algn="ctr"/>
                      <a:r>
                        <a:rPr lang="en-US" sz="1000" dirty="0">
                          <a:solidFill>
                            <a:srgbClr val="000000"/>
                          </a:solidFill>
                        </a:rPr>
                        <a:t>(881,896)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1037117"/>
                  </a:ext>
                </a:extLst>
              </a:tr>
              <a:tr h="370840">
                <a:tc>
                  <a:txBody>
                    <a:bodyPr/>
                    <a:lstStyle/>
                    <a:p>
                      <a:pPr algn="l"/>
                      <a:r>
                        <a:rPr lang="en-US" sz="1100" b="1" dirty="0">
                          <a:solidFill>
                            <a:srgbClr val="000000"/>
                          </a:solidFill>
                        </a:rPr>
                        <a:t>Profit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100" b="1" dirty="0">
                          <a:solidFill>
                            <a:srgbClr val="000000"/>
                          </a:solidFill>
                        </a:rPr>
                        <a:t>$146,584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100" b="1" dirty="0">
                          <a:solidFill>
                            <a:srgbClr val="000000"/>
                          </a:solidFill>
                        </a:rPr>
                        <a:t>$143,792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100" b="1" dirty="0">
                          <a:solidFill>
                            <a:srgbClr val="000000"/>
                          </a:solidFill>
                        </a:rPr>
                        <a:t>$168,664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100" b="1" dirty="0">
                          <a:solidFill>
                            <a:srgbClr val="000000"/>
                          </a:solidFill>
                        </a:rPr>
                        <a:t>$172,286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100" b="1" dirty="0">
                          <a:solidFill>
                            <a:srgbClr val="000000"/>
                          </a:solidFill>
                        </a:rPr>
                        <a:t>$181,395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100" b="1" dirty="0">
                          <a:solidFill>
                            <a:srgbClr val="000000"/>
                          </a:solidFill>
                        </a:rPr>
                        <a:t>$355,319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100" b="1" dirty="0">
                          <a:solidFill>
                            <a:srgbClr val="000000"/>
                          </a:solidFill>
                        </a:rPr>
                        <a:t>$401,371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100" b="1" dirty="0">
                          <a:solidFill>
                            <a:srgbClr val="000000"/>
                          </a:solidFill>
                        </a:rPr>
                        <a:t>$450,659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100" b="1" dirty="0">
                          <a:solidFill>
                            <a:srgbClr val="000000"/>
                          </a:solidFill>
                        </a:rPr>
                        <a:t>$503,374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8876149"/>
                  </a:ext>
                </a:extLst>
              </a:tr>
            </a:tbl>
          </a:graphicData>
        </a:graphic>
      </p:graphicFrame>
    </p:spTree>
    <p:extLst>
      <p:ext uri="{BB962C8B-B14F-4D97-AF65-F5344CB8AC3E}">
        <p14:creationId xmlns:p14="http://schemas.microsoft.com/office/powerpoint/2010/main" val="270799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8069000-E772-4411-A92C-EE853A1A3338}"/>
              </a:ext>
            </a:extLst>
          </p:cNvPr>
          <p:cNvGraphicFramePr>
            <a:graphicFrameLocks/>
          </p:cNvGraphicFramePr>
          <p:nvPr>
            <p:extLst>
              <p:ext uri="{D42A27DB-BD31-4B8C-83A1-F6EECF244321}">
                <p14:modId xmlns:p14="http://schemas.microsoft.com/office/powerpoint/2010/main" val="2425804020"/>
              </p:ext>
            </p:extLst>
          </p:nvPr>
        </p:nvGraphicFramePr>
        <p:xfrm>
          <a:off x="101600" y="1422400"/>
          <a:ext cx="4682490" cy="30203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19EB53C-7416-4D97-B9C4-EF7904FA9CB5}"/>
              </a:ext>
            </a:extLst>
          </p:cNvPr>
          <p:cNvGraphicFramePr>
            <a:graphicFrameLocks/>
          </p:cNvGraphicFramePr>
          <p:nvPr>
            <p:extLst>
              <p:ext uri="{D42A27DB-BD31-4B8C-83A1-F6EECF244321}">
                <p14:modId xmlns:p14="http://schemas.microsoft.com/office/powerpoint/2010/main" val="4160949899"/>
              </p:ext>
            </p:extLst>
          </p:nvPr>
        </p:nvGraphicFramePr>
        <p:xfrm>
          <a:off x="4572000" y="1422400"/>
          <a:ext cx="4500880" cy="3020332"/>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1"/>
          <p:cNvSpPr txBox="1">
            <a:spLocks/>
          </p:cNvSpPr>
          <p:nvPr/>
        </p:nvSpPr>
        <p:spPr>
          <a:xfrm>
            <a:off x="0" y="0"/>
            <a:ext cx="9144000" cy="1188720"/>
          </a:xfrm>
          <a:prstGeom prst="rect">
            <a:avLst/>
          </a:prstGeom>
        </p:spPr>
        <p:txBody>
          <a:bodyPr anchor="ct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u="sng" dirty="0"/>
              <a:t>Stock Valuation vs. Market/Industry</a:t>
            </a:r>
          </a:p>
        </p:txBody>
      </p:sp>
    </p:spTree>
    <p:extLst>
      <p:ext uri="{BB962C8B-B14F-4D97-AF65-F5344CB8AC3E}">
        <p14:creationId xmlns:p14="http://schemas.microsoft.com/office/powerpoint/2010/main" val="1384150050"/>
      </p:ext>
    </p:extLst>
  </p:cSld>
  <p:clrMapOvr>
    <a:masterClrMapping/>
  </p:clrMapOvr>
</p:sld>
</file>

<file path=ppt/theme/theme1.xml><?xml version="1.0" encoding="utf-8"?>
<a:theme xmlns:a="http://schemas.openxmlformats.org/drawingml/2006/main" name="Office Theme">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Viterbi_R1</Template>
  <TotalTime>424</TotalTime>
  <Words>1527</Words>
  <Application>Microsoft Office PowerPoint</Application>
  <PresentationFormat>On-screen Show (4:3)</PresentationFormat>
  <Paragraphs>651</Paragraphs>
  <Slides>16</Slides>
  <Notes>0</Notes>
  <HiddenSlides>5</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Times New Roman</vt:lpstr>
      <vt:lpstr>Office Theme</vt:lpstr>
      <vt:lpstr>Office Theme</vt:lpstr>
      <vt:lpstr>PowerPoint Presentation</vt:lpstr>
      <vt:lpstr>Overview</vt:lpstr>
      <vt:lpstr>Services &amp; Product Markets</vt:lpstr>
      <vt:lpstr>Services &amp; Product Markets</vt:lpstr>
      <vt:lpstr>Competition</vt:lpstr>
      <vt:lpstr>Executive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Rubin</dc:creator>
  <cp:lastModifiedBy>Aaron Rubin</cp:lastModifiedBy>
  <cp:revision>45</cp:revision>
  <cp:lastPrinted>2017-04-17T03:14:50Z</cp:lastPrinted>
  <dcterms:created xsi:type="dcterms:W3CDTF">2017-04-16T19:42:51Z</dcterms:created>
  <dcterms:modified xsi:type="dcterms:W3CDTF">2017-04-17T04:38:49Z</dcterms:modified>
</cp:coreProperties>
</file>