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78" r:id="rId5"/>
    <p:sldId id="275" r:id="rId6"/>
    <p:sldId id="259" r:id="rId7"/>
    <p:sldId id="262" r:id="rId8"/>
    <p:sldId id="277" r:id="rId9"/>
    <p:sldId id="263" r:id="rId10"/>
    <p:sldId id="264" r:id="rId11"/>
    <p:sldId id="279" r:id="rId12"/>
    <p:sldId id="266" r:id="rId13"/>
    <p:sldId id="270" r:id="rId14"/>
    <p:sldId id="271" r:id="rId15"/>
    <p:sldId id="273" r:id="rId16"/>
    <p:sldId id="272" r:id="rId17"/>
    <p:sldId id="280" r:id="rId18"/>
    <p:sldId id="282" r:id="rId19"/>
    <p:sldId id="283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785E6-735E-4443-AD79-18BBC78C52A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BFBA76EE-453E-427D-B21F-A767CC5DC1B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z="2000" b="1" dirty="0"/>
            <a:t>Total Number Of Customers</a:t>
          </a:r>
          <a:r>
            <a:rPr lang="en-IN" sz="2000" dirty="0"/>
            <a:t>: </a:t>
          </a:r>
          <a:r>
            <a:rPr lang="en-IN" sz="2000" b="0" dirty="0"/>
            <a:t>2,45,725</a:t>
          </a:r>
        </a:p>
      </dgm:t>
    </dgm:pt>
    <dgm:pt modelId="{B417503F-F53E-4640-9B7A-7D3110CA0C67}" type="parTrans" cxnId="{FAA9F98E-F4C8-4FDB-B644-82CF418AD459}">
      <dgm:prSet/>
      <dgm:spPr/>
      <dgm:t>
        <a:bodyPr/>
        <a:lstStyle/>
        <a:p>
          <a:endParaRPr lang="en-IN"/>
        </a:p>
      </dgm:t>
    </dgm:pt>
    <dgm:pt modelId="{2EF02C5A-33CB-4A97-9C3D-93947476A5D9}" type="sibTrans" cxnId="{FAA9F98E-F4C8-4FDB-B644-82CF418AD459}">
      <dgm:prSet/>
      <dgm:spPr/>
      <dgm:t>
        <a:bodyPr/>
        <a:lstStyle/>
        <a:p>
          <a:endParaRPr lang="en-IN"/>
        </a:p>
      </dgm:t>
    </dgm:pt>
    <dgm:pt modelId="{A4853247-0C6E-43CB-B995-2253A80F28F0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IN" sz="2000" b="1" dirty="0"/>
            <a:t>Gender</a:t>
          </a:r>
        </a:p>
        <a:p>
          <a:pPr algn="l"/>
          <a:r>
            <a:rPr lang="en-IN" sz="2000" dirty="0"/>
            <a:t>Male: 1,34,197</a:t>
          </a:r>
        </a:p>
        <a:p>
          <a:pPr algn="l"/>
          <a:r>
            <a:rPr lang="en-IN" sz="2000" dirty="0"/>
            <a:t>Female: 1,11,528 </a:t>
          </a:r>
          <a:endParaRPr lang="en-IN" sz="2000" b="1" dirty="0"/>
        </a:p>
      </dgm:t>
    </dgm:pt>
    <dgm:pt modelId="{31C19BE7-84A0-4F99-B0DF-D577DEFC5540}" type="parTrans" cxnId="{E48EDF43-AAC3-4A68-9F16-1F0019007DCF}">
      <dgm:prSet/>
      <dgm:spPr/>
      <dgm:t>
        <a:bodyPr/>
        <a:lstStyle/>
        <a:p>
          <a:endParaRPr lang="en-IN"/>
        </a:p>
      </dgm:t>
    </dgm:pt>
    <dgm:pt modelId="{00B31BD3-8288-4DD1-9AB3-41A989BDEDFC}" type="sibTrans" cxnId="{E48EDF43-AAC3-4A68-9F16-1F0019007DCF}">
      <dgm:prSet/>
      <dgm:spPr/>
      <dgm:t>
        <a:bodyPr/>
        <a:lstStyle/>
        <a:p>
          <a:endParaRPr lang="en-IN"/>
        </a:p>
      </dgm:t>
    </dgm:pt>
    <dgm:pt modelId="{021061BF-E47D-43D3-B7EC-29B0C0A2B178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2000" b="1" dirty="0"/>
            <a:t>Occupation</a:t>
          </a:r>
        </a:p>
        <a:p>
          <a:pPr algn="l"/>
          <a:r>
            <a:rPr lang="en-US" sz="2000" b="0" dirty="0"/>
            <a:t>Self Employed: 1,00,886</a:t>
          </a:r>
        </a:p>
        <a:p>
          <a:pPr algn="l"/>
          <a:r>
            <a:rPr lang="en-US" sz="2000" b="0" dirty="0"/>
            <a:t>Salaried: 71,999</a:t>
          </a:r>
        </a:p>
        <a:p>
          <a:pPr algn="l"/>
          <a:r>
            <a:rPr lang="en-US" sz="2000" b="0" dirty="0"/>
            <a:t>Other: 70,173</a:t>
          </a:r>
        </a:p>
        <a:p>
          <a:pPr algn="l"/>
          <a:r>
            <a:rPr lang="en-US" sz="2000" b="0" dirty="0"/>
            <a:t>Entrepreneur: 2667</a:t>
          </a:r>
          <a:endParaRPr lang="en-IN" sz="2000" b="0" dirty="0"/>
        </a:p>
      </dgm:t>
    </dgm:pt>
    <dgm:pt modelId="{F94ECF2D-16D1-4E06-A74D-B21F51515DF6}" type="parTrans" cxnId="{607DBA20-A0D1-480A-8638-0CDB142E16AF}">
      <dgm:prSet/>
      <dgm:spPr/>
      <dgm:t>
        <a:bodyPr/>
        <a:lstStyle/>
        <a:p>
          <a:endParaRPr lang="en-IN"/>
        </a:p>
      </dgm:t>
    </dgm:pt>
    <dgm:pt modelId="{122ED87C-88AD-4731-952A-CCF82D7A1551}" type="sibTrans" cxnId="{607DBA20-A0D1-480A-8638-0CDB142E16AF}">
      <dgm:prSet/>
      <dgm:spPr/>
      <dgm:t>
        <a:bodyPr/>
        <a:lstStyle/>
        <a:p>
          <a:endParaRPr lang="en-IN"/>
        </a:p>
      </dgm:t>
    </dgm:pt>
    <dgm:pt modelId="{7DEF5087-0386-4E84-92B5-D90C0AC8B8B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/>
            <a:t>Total</a:t>
          </a:r>
          <a:r>
            <a:rPr lang="en-US" sz="2000" b="1" baseline="0"/>
            <a:t> Number Of Regions: </a:t>
          </a:r>
          <a:r>
            <a:rPr lang="en-US" sz="2000" b="0" baseline="0"/>
            <a:t>35</a:t>
          </a:r>
          <a:endParaRPr lang="en-IN" sz="2000" b="0" dirty="0"/>
        </a:p>
      </dgm:t>
    </dgm:pt>
    <dgm:pt modelId="{70BCD255-4E6C-4CA3-8633-9D715A44F48D}" type="parTrans" cxnId="{623526C5-222A-4050-A608-D3FF382EAF33}">
      <dgm:prSet/>
      <dgm:spPr/>
      <dgm:t>
        <a:bodyPr/>
        <a:lstStyle/>
        <a:p>
          <a:endParaRPr lang="en-IN"/>
        </a:p>
      </dgm:t>
    </dgm:pt>
    <dgm:pt modelId="{AB597B51-E1A9-4B91-90EA-7CE64709C9E5}" type="sibTrans" cxnId="{623526C5-222A-4050-A608-D3FF382EAF33}">
      <dgm:prSet/>
      <dgm:spPr/>
      <dgm:t>
        <a:bodyPr/>
        <a:lstStyle/>
        <a:p>
          <a:endParaRPr lang="en-IN"/>
        </a:p>
      </dgm:t>
    </dgm:pt>
    <dgm:pt modelId="{F8142A3B-172F-471F-9DBD-FE2B07B50BC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/>
            <a:t>Number</a:t>
          </a:r>
          <a:r>
            <a:rPr lang="en-US" sz="2000" b="1" baseline="0"/>
            <a:t> of Active Customers In Last 3 Months: </a:t>
          </a:r>
          <a:r>
            <a:rPr lang="en-US" sz="2000" b="0" baseline="0"/>
            <a:t>95,435</a:t>
          </a:r>
          <a:endParaRPr lang="en-IN" sz="2000" b="0" dirty="0"/>
        </a:p>
      </dgm:t>
    </dgm:pt>
    <dgm:pt modelId="{2ED04E86-E01C-4580-935D-4EAC8C9241C0}" type="parTrans" cxnId="{B61EFF63-4260-41C4-B74A-55AC96CE586F}">
      <dgm:prSet/>
      <dgm:spPr/>
      <dgm:t>
        <a:bodyPr/>
        <a:lstStyle/>
        <a:p>
          <a:endParaRPr lang="en-IN"/>
        </a:p>
      </dgm:t>
    </dgm:pt>
    <dgm:pt modelId="{0373B0FE-BA9E-4508-AB75-E131E28F5771}" type="sibTrans" cxnId="{B61EFF63-4260-41C4-B74A-55AC96CE586F}">
      <dgm:prSet/>
      <dgm:spPr/>
      <dgm:t>
        <a:bodyPr/>
        <a:lstStyle/>
        <a:p>
          <a:endParaRPr lang="en-IN"/>
        </a:p>
      </dgm:t>
    </dgm:pt>
    <dgm:pt modelId="{3FF3AC28-AFE5-4760-A004-03716A4475A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/>
            <a:t>Number</a:t>
          </a:r>
          <a:r>
            <a:rPr lang="en-US" sz="2000" b="1" baseline="0"/>
            <a:t> of Interested Customers For Credit Card: </a:t>
          </a:r>
          <a:r>
            <a:rPr lang="en-US" sz="2000" b="0" baseline="0"/>
            <a:t>58,288</a:t>
          </a:r>
          <a:endParaRPr lang="en-IN" sz="2000" b="1" dirty="0"/>
        </a:p>
      </dgm:t>
    </dgm:pt>
    <dgm:pt modelId="{926253BC-AFA9-4C6D-8ACB-49EDEFAD5956}" type="parTrans" cxnId="{33C660BE-D9CD-402D-B73A-2A784CEB4AB7}">
      <dgm:prSet/>
      <dgm:spPr/>
      <dgm:t>
        <a:bodyPr/>
        <a:lstStyle/>
        <a:p>
          <a:endParaRPr lang="en-IN"/>
        </a:p>
      </dgm:t>
    </dgm:pt>
    <dgm:pt modelId="{6E138F8D-2E49-4D10-A179-AC0FD3B20837}" type="sibTrans" cxnId="{33C660BE-D9CD-402D-B73A-2A784CEB4AB7}">
      <dgm:prSet/>
      <dgm:spPr/>
      <dgm:t>
        <a:bodyPr/>
        <a:lstStyle/>
        <a:p>
          <a:endParaRPr lang="en-IN"/>
        </a:p>
      </dgm:t>
    </dgm:pt>
    <dgm:pt modelId="{5A03394C-F9A9-4FA3-8DEA-E219CD6D36EF}" type="pres">
      <dgm:prSet presAssocID="{1DB785E6-735E-4443-AD79-18BBC78C52A7}" presName="diagram" presStyleCnt="0">
        <dgm:presLayoutVars>
          <dgm:dir/>
          <dgm:resizeHandles val="exact"/>
        </dgm:presLayoutVars>
      </dgm:prSet>
      <dgm:spPr/>
    </dgm:pt>
    <dgm:pt modelId="{01340C4C-1C89-4F55-AA13-6CBDA643FC33}" type="pres">
      <dgm:prSet presAssocID="{BFBA76EE-453E-427D-B21F-A767CC5DC1BF}" presName="node" presStyleLbl="node1" presStyleIdx="0" presStyleCnt="6">
        <dgm:presLayoutVars>
          <dgm:bulletEnabled val="1"/>
        </dgm:presLayoutVars>
      </dgm:prSet>
      <dgm:spPr/>
    </dgm:pt>
    <dgm:pt modelId="{13E2AB44-36A5-418A-9FCC-E2EE56B38001}" type="pres">
      <dgm:prSet presAssocID="{2EF02C5A-33CB-4A97-9C3D-93947476A5D9}" presName="sibTrans" presStyleCnt="0"/>
      <dgm:spPr/>
    </dgm:pt>
    <dgm:pt modelId="{160364F0-8CAB-4018-B6AB-94391EED26EA}" type="pres">
      <dgm:prSet presAssocID="{A4853247-0C6E-43CB-B995-2253A80F28F0}" presName="node" presStyleLbl="node1" presStyleIdx="1" presStyleCnt="6">
        <dgm:presLayoutVars>
          <dgm:bulletEnabled val="1"/>
        </dgm:presLayoutVars>
      </dgm:prSet>
      <dgm:spPr/>
    </dgm:pt>
    <dgm:pt modelId="{92351DA2-2019-4539-835C-23CE6783CB19}" type="pres">
      <dgm:prSet presAssocID="{00B31BD3-8288-4DD1-9AB3-41A989BDEDFC}" presName="sibTrans" presStyleCnt="0"/>
      <dgm:spPr/>
    </dgm:pt>
    <dgm:pt modelId="{B887DDFE-0178-470B-B2D9-6F93DE630F69}" type="pres">
      <dgm:prSet presAssocID="{021061BF-E47D-43D3-B7EC-29B0C0A2B178}" presName="node" presStyleLbl="node1" presStyleIdx="2" presStyleCnt="6">
        <dgm:presLayoutVars>
          <dgm:bulletEnabled val="1"/>
        </dgm:presLayoutVars>
      </dgm:prSet>
      <dgm:spPr/>
    </dgm:pt>
    <dgm:pt modelId="{EE481BBC-2DCB-47FE-8D19-F2C4DFFB27D3}" type="pres">
      <dgm:prSet presAssocID="{122ED87C-88AD-4731-952A-CCF82D7A1551}" presName="sibTrans" presStyleCnt="0"/>
      <dgm:spPr/>
    </dgm:pt>
    <dgm:pt modelId="{8479EF58-29D3-446A-860D-58E0EF3EC3F2}" type="pres">
      <dgm:prSet presAssocID="{7DEF5087-0386-4E84-92B5-D90C0AC8B8BE}" presName="node" presStyleLbl="node1" presStyleIdx="3" presStyleCnt="6">
        <dgm:presLayoutVars>
          <dgm:bulletEnabled val="1"/>
        </dgm:presLayoutVars>
      </dgm:prSet>
      <dgm:spPr/>
    </dgm:pt>
    <dgm:pt modelId="{ABCAC790-9593-4A41-9328-3AD6EF577747}" type="pres">
      <dgm:prSet presAssocID="{AB597B51-E1A9-4B91-90EA-7CE64709C9E5}" presName="sibTrans" presStyleCnt="0"/>
      <dgm:spPr/>
    </dgm:pt>
    <dgm:pt modelId="{B8A2A6AA-8344-4F4A-ADCF-027E7906A63A}" type="pres">
      <dgm:prSet presAssocID="{F8142A3B-172F-471F-9DBD-FE2B07B50BC3}" presName="node" presStyleLbl="node1" presStyleIdx="4" presStyleCnt="6">
        <dgm:presLayoutVars>
          <dgm:bulletEnabled val="1"/>
        </dgm:presLayoutVars>
      </dgm:prSet>
      <dgm:spPr/>
    </dgm:pt>
    <dgm:pt modelId="{2C3C2E76-1380-45D8-BCC1-4154A5B0CBB4}" type="pres">
      <dgm:prSet presAssocID="{0373B0FE-BA9E-4508-AB75-E131E28F5771}" presName="sibTrans" presStyleCnt="0"/>
      <dgm:spPr/>
    </dgm:pt>
    <dgm:pt modelId="{C71DF90E-2222-4A3C-B3DE-F7F362B77612}" type="pres">
      <dgm:prSet presAssocID="{3FF3AC28-AFE5-4760-A004-03716A4475A9}" presName="node" presStyleLbl="node1" presStyleIdx="5" presStyleCnt="6">
        <dgm:presLayoutVars>
          <dgm:bulletEnabled val="1"/>
        </dgm:presLayoutVars>
      </dgm:prSet>
      <dgm:spPr/>
    </dgm:pt>
  </dgm:ptLst>
  <dgm:cxnLst>
    <dgm:cxn modelId="{4E5BF707-B911-4F56-9679-B74542F77BE3}" type="presOf" srcId="{A4853247-0C6E-43CB-B995-2253A80F28F0}" destId="{160364F0-8CAB-4018-B6AB-94391EED26EA}" srcOrd="0" destOrd="0" presId="urn:microsoft.com/office/officeart/2005/8/layout/default"/>
    <dgm:cxn modelId="{607DBA20-A0D1-480A-8638-0CDB142E16AF}" srcId="{1DB785E6-735E-4443-AD79-18BBC78C52A7}" destId="{021061BF-E47D-43D3-B7EC-29B0C0A2B178}" srcOrd="2" destOrd="0" parTransId="{F94ECF2D-16D1-4E06-A74D-B21F51515DF6}" sibTransId="{122ED87C-88AD-4731-952A-CCF82D7A1551}"/>
    <dgm:cxn modelId="{E48EDF43-AAC3-4A68-9F16-1F0019007DCF}" srcId="{1DB785E6-735E-4443-AD79-18BBC78C52A7}" destId="{A4853247-0C6E-43CB-B995-2253A80F28F0}" srcOrd="1" destOrd="0" parTransId="{31C19BE7-84A0-4F99-B0DF-D577DEFC5540}" sibTransId="{00B31BD3-8288-4DD1-9AB3-41A989BDEDFC}"/>
    <dgm:cxn modelId="{B61EFF63-4260-41C4-B74A-55AC96CE586F}" srcId="{1DB785E6-735E-4443-AD79-18BBC78C52A7}" destId="{F8142A3B-172F-471F-9DBD-FE2B07B50BC3}" srcOrd="4" destOrd="0" parTransId="{2ED04E86-E01C-4580-935D-4EAC8C9241C0}" sibTransId="{0373B0FE-BA9E-4508-AB75-E131E28F5771}"/>
    <dgm:cxn modelId="{7D2A2245-95F1-4721-A54C-11FB9EDB28EC}" type="presOf" srcId="{BFBA76EE-453E-427D-B21F-A767CC5DC1BF}" destId="{01340C4C-1C89-4F55-AA13-6CBDA643FC33}" srcOrd="0" destOrd="0" presId="urn:microsoft.com/office/officeart/2005/8/layout/default"/>
    <dgm:cxn modelId="{6928F069-49AD-4FAB-9F85-D6657D485477}" type="presOf" srcId="{7DEF5087-0386-4E84-92B5-D90C0AC8B8BE}" destId="{8479EF58-29D3-446A-860D-58E0EF3EC3F2}" srcOrd="0" destOrd="0" presId="urn:microsoft.com/office/officeart/2005/8/layout/default"/>
    <dgm:cxn modelId="{17349671-3BE9-4B4D-9104-F3831727C8C7}" type="presOf" srcId="{1DB785E6-735E-4443-AD79-18BBC78C52A7}" destId="{5A03394C-F9A9-4FA3-8DEA-E219CD6D36EF}" srcOrd="0" destOrd="0" presId="urn:microsoft.com/office/officeart/2005/8/layout/default"/>
    <dgm:cxn modelId="{FAA9F98E-F4C8-4FDB-B644-82CF418AD459}" srcId="{1DB785E6-735E-4443-AD79-18BBC78C52A7}" destId="{BFBA76EE-453E-427D-B21F-A767CC5DC1BF}" srcOrd="0" destOrd="0" parTransId="{B417503F-F53E-4640-9B7A-7D3110CA0C67}" sibTransId="{2EF02C5A-33CB-4A97-9C3D-93947476A5D9}"/>
    <dgm:cxn modelId="{67D100B3-1512-4948-B6C7-C22C92E8D08B}" type="presOf" srcId="{3FF3AC28-AFE5-4760-A004-03716A4475A9}" destId="{C71DF90E-2222-4A3C-B3DE-F7F362B77612}" srcOrd="0" destOrd="0" presId="urn:microsoft.com/office/officeart/2005/8/layout/default"/>
    <dgm:cxn modelId="{ACE732B5-D5B7-4CA2-99D3-3D4A9B6B6856}" type="presOf" srcId="{021061BF-E47D-43D3-B7EC-29B0C0A2B178}" destId="{B887DDFE-0178-470B-B2D9-6F93DE630F69}" srcOrd="0" destOrd="0" presId="urn:microsoft.com/office/officeart/2005/8/layout/default"/>
    <dgm:cxn modelId="{9D1CCAB6-9DC1-430C-AC49-BF36B08491A0}" type="presOf" srcId="{F8142A3B-172F-471F-9DBD-FE2B07B50BC3}" destId="{B8A2A6AA-8344-4F4A-ADCF-027E7906A63A}" srcOrd="0" destOrd="0" presId="urn:microsoft.com/office/officeart/2005/8/layout/default"/>
    <dgm:cxn modelId="{33C660BE-D9CD-402D-B73A-2A784CEB4AB7}" srcId="{1DB785E6-735E-4443-AD79-18BBC78C52A7}" destId="{3FF3AC28-AFE5-4760-A004-03716A4475A9}" srcOrd="5" destOrd="0" parTransId="{926253BC-AFA9-4C6D-8ACB-49EDEFAD5956}" sibTransId="{6E138F8D-2E49-4D10-A179-AC0FD3B20837}"/>
    <dgm:cxn modelId="{623526C5-222A-4050-A608-D3FF382EAF33}" srcId="{1DB785E6-735E-4443-AD79-18BBC78C52A7}" destId="{7DEF5087-0386-4E84-92B5-D90C0AC8B8BE}" srcOrd="3" destOrd="0" parTransId="{70BCD255-4E6C-4CA3-8633-9D715A44F48D}" sibTransId="{AB597B51-E1A9-4B91-90EA-7CE64709C9E5}"/>
    <dgm:cxn modelId="{14E0360D-011D-4939-94D9-0B5D47A6DA98}" type="presParOf" srcId="{5A03394C-F9A9-4FA3-8DEA-E219CD6D36EF}" destId="{01340C4C-1C89-4F55-AA13-6CBDA643FC33}" srcOrd="0" destOrd="0" presId="urn:microsoft.com/office/officeart/2005/8/layout/default"/>
    <dgm:cxn modelId="{970B67E5-E337-4CFB-8D3B-45F0451DDA16}" type="presParOf" srcId="{5A03394C-F9A9-4FA3-8DEA-E219CD6D36EF}" destId="{13E2AB44-36A5-418A-9FCC-E2EE56B38001}" srcOrd="1" destOrd="0" presId="urn:microsoft.com/office/officeart/2005/8/layout/default"/>
    <dgm:cxn modelId="{AB22EC10-D7C2-4C52-98F4-055BC6718F20}" type="presParOf" srcId="{5A03394C-F9A9-4FA3-8DEA-E219CD6D36EF}" destId="{160364F0-8CAB-4018-B6AB-94391EED26EA}" srcOrd="2" destOrd="0" presId="urn:microsoft.com/office/officeart/2005/8/layout/default"/>
    <dgm:cxn modelId="{94FF0782-B822-46DF-B747-6BB6F5B4D6D4}" type="presParOf" srcId="{5A03394C-F9A9-4FA3-8DEA-E219CD6D36EF}" destId="{92351DA2-2019-4539-835C-23CE6783CB19}" srcOrd="3" destOrd="0" presId="urn:microsoft.com/office/officeart/2005/8/layout/default"/>
    <dgm:cxn modelId="{98872366-4798-4A67-AF5B-45ECFB9047BE}" type="presParOf" srcId="{5A03394C-F9A9-4FA3-8DEA-E219CD6D36EF}" destId="{B887DDFE-0178-470B-B2D9-6F93DE630F69}" srcOrd="4" destOrd="0" presId="urn:microsoft.com/office/officeart/2005/8/layout/default"/>
    <dgm:cxn modelId="{0966662D-ECBB-45B7-89A4-CDA5A6C9E8AF}" type="presParOf" srcId="{5A03394C-F9A9-4FA3-8DEA-E219CD6D36EF}" destId="{EE481BBC-2DCB-47FE-8D19-F2C4DFFB27D3}" srcOrd="5" destOrd="0" presId="urn:microsoft.com/office/officeart/2005/8/layout/default"/>
    <dgm:cxn modelId="{C7B3B5E3-1E31-4A01-ADF3-CDF204852266}" type="presParOf" srcId="{5A03394C-F9A9-4FA3-8DEA-E219CD6D36EF}" destId="{8479EF58-29D3-446A-860D-58E0EF3EC3F2}" srcOrd="6" destOrd="0" presId="urn:microsoft.com/office/officeart/2005/8/layout/default"/>
    <dgm:cxn modelId="{CAA7C654-BBAD-4509-9642-CCE6B13CD75E}" type="presParOf" srcId="{5A03394C-F9A9-4FA3-8DEA-E219CD6D36EF}" destId="{ABCAC790-9593-4A41-9328-3AD6EF577747}" srcOrd="7" destOrd="0" presId="urn:microsoft.com/office/officeart/2005/8/layout/default"/>
    <dgm:cxn modelId="{5AD9606E-090D-4ED5-B3E8-5EF5108C17C3}" type="presParOf" srcId="{5A03394C-F9A9-4FA3-8DEA-E219CD6D36EF}" destId="{B8A2A6AA-8344-4F4A-ADCF-027E7906A63A}" srcOrd="8" destOrd="0" presId="urn:microsoft.com/office/officeart/2005/8/layout/default"/>
    <dgm:cxn modelId="{C174D49E-748B-4BCB-A754-13B930808D91}" type="presParOf" srcId="{5A03394C-F9A9-4FA3-8DEA-E219CD6D36EF}" destId="{2C3C2E76-1380-45D8-BCC1-4154A5B0CBB4}" srcOrd="9" destOrd="0" presId="urn:microsoft.com/office/officeart/2005/8/layout/default"/>
    <dgm:cxn modelId="{10D5BDA6-0530-4522-8BB0-FCDB3117AF83}" type="presParOf" srcId="{5A03394C-F9A9-4FA3-8DEA-E219CD6D36EF}" destId="{C71DF90E-2222-4A3C-B3DE-F7F362B7761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40C4C-1C89-4F55-AA13-6CBDA643FC33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Total Number Of Customers</a:t>
          </a:r>
          <a:r>
            <a:rPr lang="en-IN" sz="2000" kern="1200" dirty="0"/>
            <a:t>: </a:t>
          </a:r>
          <a:r>
            <a:rPr lang="en-IN" sz="2000" b="0" kern="1200" dirty="0"/>
            <a:t>2,45,725</a:t>
          </a:r>
        </a:p>
      </dsp:txBody>
      <dsp:txXfrm>
        <a:off x="0" y="40290"/>
        <a:ext cx="3286125" cy="1971675"/>
      </dsp:txXfrm>
    </dsp:sp>
    <dsp:sp modelId="{160364F0-8CAB-4018-B6AB-94391EED26EA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Gender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Male: 1,34,197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Female: 1,11,528 </a:t>
          </a:r>
          <a:endParaRPr lang="en-IN" sz="2000" b="1" kern="1200" dirty="0"/>
        </a:p>
      </dsp:txBody>
      <dsp:txXfrm>
        <a:off x="3614737" y="40290"/>
        <a:ext cx="3286125" cy="1971675"/>
      </dsp:txXfrm>
    </dsp:sp>
    <dsp:sp modelId="{B887DDFE-0178-470B-B2D9-6F93DE630F69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Occupation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Self Employed: 1,00,886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Salaried: 71,999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Other: 70,173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Entrepreneur: 2667</a:t>
          </a:r>
          <a:endParaRPr lang="en-IN" sz="2000" b="0" kern="1200" dirty="0"/>
        </a:p>
      </dsp:txBody>
      <dsp:txXfrm>
        <a:off x="7229475" y="40290"/>
        <a:ext cx="3286125" cy="1971675"/>
      </dsp:txXfrm>
    </dsp:sp>
    <dsp:sp modelId="{8479EF58-29D3-446A-860D-58E0EF3EC3F2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Total</a:t>
          </a:r>
          <a:r>
            <a:rPr lang="en-US" sz="2000" b="1" kern="1200" baseline="0"/>
            <a:t> Number Of Regions: </a:t>
          </a:r>
          <a:r>
            <a:rPr lang="en-US" sz="2000" b="0" kern="1200" baseline="0"/>
            <a:t>35</a:t>
          </a:r>
          <a:endParaRPr lang="en-IN" sz="2000" b="0" kern="1200" dirty="0"/>
        </a:p>
      </dsp:txBody>
      <dsp:txXfrm>
        <a:off x="0" y="2340578"/>
        <a:ext cx="3286125" cy="1971675"/>
      </dsp:txXfrm>
    </dsp:sp>
    <dsp:sp modelId="{B8A2A6AA-8344-4F4A-ADCF-027E7906A63A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Number</a:t>
          </a:r>
          <a:r>
            <a:rPr lang="en-US" sz="2000" b="1" kern="1200" baseline="0"/>
            <a:t> of Active Customers In Last 3 Months: </a:t>
          </a:r>
          <a:r>
            <a:rPr lang="en-US" sz="2000" b="0" kern="1200" baseline="0"/>
            <a:t>95,435</a:t>
          </a:r>
          <a:endParaRPr lang="en-IN" sz="2000" b="0" kern="1200" dirty="0"/>
        </a:p>
      </dsp:txBody>
      <dsp:txXfrm>
        <a:off x="3614737" y="2340578"/>
        <a:ext cx="3286125" cy="1971675"/>
      </dsp:txXfrm>
    </dsp:sp>
    <dsp:sp modelId="{C71DF90E-2222-4A3C-B3DE-F7F362B77612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Number</a:t>
          </a:r>
          <a:r>
            <a:rPr lang="en-US" sz="2000" b="1" kern="1200" baseline="0"/>
            <a:t> of Interested Customers For Credit Card: </a:t>
          </a:r>
          <a:r>
            <a:rPr lang="en-US" sz="2000" b="0" kern="1200" baseline="0"/>
            <a:t>58,288</a:t>
          </a:r>
          <a:endParaRPr lang="en-IN" sz="2000" b="1" kern="1200" dirty="0"/>
        </a:p>
      </dsp:txBody>
      <dsp:txXfrm>
        <a:off x="7229475" y="234057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9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0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0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3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6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1619-F689-493E-BA05-9D288D1B143C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66FF-38CB-474A-AE58-21F74BBEC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4E7B-E686-4769-B94B-7A9833EA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IN" sz="6600" b="1" i="0">
                <a:effectLst/>
                <a:latin typeface="Graphik"/>
              </a:rPr>
              <a:t>Credit Card Data Analysis</a:t>
            </a:r>
            <a:endParaRPr lang="en-IN" sz="6600"/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FCF6-C2AB-445E-8D6A-FB74895F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Graphik"/>
              </a:rPr>
              <a:t>Presented By: Rohan Giri</a:t>
            </a:r>
            <a:endParaRPr lang="en-IN" sz="2800">
              <a:solidFill>
                <a:srgbClr val="FFFFFF"/>
              </a:solidFill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9854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5DC74D69-629F-4C33-8343-90C5B749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" y="2132297"/>
            <a:ext cx="3517119" cy="2629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>
            <a:extLst>
              <a:ext uri="{FF2B5EF4-FFF2-40B4-BE49-F238E27FC236}">
                <a16:creationId xmlns:a16="http://schemas.microsoft.com/office/drawing/2014/main" id="{FE6CD85A-3AE0-42C9-9AB1-73BA54EF5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8895" y="2114541"/>
            <a:ext cx="3537345" cy="2635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>
            <a:extLst>
              <a:ext uri="{FF2B5EF4-FFF2-40B4-BE49-F238E27FC236}">
                <a16:creationId xmlns:a16="http://schemas.microsoft.com/office/drawing/2014/main" id="{906814C3-E5E0-4602-AB70-3B20EE37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00" y="2114541"/>
            <a:ext cx="3517120" cy="2620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5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20CCA-7C01-4F68-A9A3-1EA37229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Numerical-Numerical Features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FF95A6AD-5960-4D2B-864A-DE0212A7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56" y="2106173"/>
            <a:ext cx="5413288" cy="45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0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56A03BF-AF0D-4685-8E34-A3C46A2F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7440" y="2183435"/>
            <a:ext cx="3517119" cy="251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Chart&#10;&#10;Description automatically generated">
            <a:extLst>
              <a:ext uri="{FF2B5EF4-FFF2-40B4-BE49-F238E27FC236}">
                <a16:creationId xmlns:a16="http://schemas.microsoft.com/office/drawing/2014/main" id="{34C801C4-EF07-4973-9238-060DB2BE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768" y="2189886"/>
            <a:ext cx="3537345" cy="251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5DB7393-EDC2-4B02-93AA-4588E9D7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2167459"/>
            <a:ext cx="3517120" cy="2516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4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E4285-64DB-417C-9CE0-DD6B8827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Categorical-Numerical Features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D68E0C-BE64-48FE-BF04-8A7AFDC5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7439" y="2091095"/>
            <a:ext cx="8540587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0244D42-535A-4A04-91E9-6446D6D2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3365"/>
            <a:ext cx="8331230" cy="29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1562E7D-B397-410F-B581-B50386CD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552825"/>
            <a:ext cx="833123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82A067-278E-4468-B714-8432518758D1}"/>
              </a:ext>
            </a:extLst>
          </p:cNvPr>
          <p:cNvCxnSpPr>
            <a:cxnSpLocks/>
          </p:cNvCxnSpPr>
          <p:nvPr/>
        </p:nvCxnSpPr>
        <p:spPr>
          <a:xfrm>
            <a:off x="1704975" y="3429000"/>
            <a:ext cx="8921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51037AAB-ACCE-438D-B23B-DC8AD2191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90" y="1126600"/>
            <a:ext cx="4970509" cy="4368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E24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4D9284E-2743-46E4-970D-32DE0869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6881" y="1126600"/>
            <a:ext cx="4970510" cy="4368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2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A2854F98-3D74-4A5D-A53E-27E5D6BD5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 r="1" b="6612"/>
          <a:stretch/>
        </p:blipFill>
        <p:spPr bwMode="auto">
          <a:xfrm>
            <a:off x="697876" y="643466"/>
            <a:ext cx="1079624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6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2AC9-F8A6-46DA-A374-5735F960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262F-431F-4445-A1B9-B24F7A2D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08319"/>
            <a:ext cx="5961507" cy="369502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Most of the non active customers are most likely to churn from the bank.</a:t>
            </a:r>
          </a:p>
          <a:p>
            <a:pPr algn="just"/>
            <a:r>
              <a:rPr lang="en-US" sz="1800" dirty="0"/>
              <a:t>Most of the customers churn after the age of 40.</a:t>
            </a:r>
          </a:p>
          <a:p>
            <a:pPr algn="just"/>
            <a:r>
              <a:rPr lang="en-US" sz="1800" dirty="0"/>
              <a:t>Number of Interested customers for credit cards are less as most of the customers are planning to churn from the bank.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Old-aged, Self – Employed customer lying in Medium Range of Average Balance Range are more interested for the credit cards.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Young Adults, Females and Entrepreneur  are less likely  to be interested for credit cards.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6F6DB0CB-E803-4633-8D2F-3CE0BF95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2355567"/>
            <a:ext cx="4348162" cy="39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1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2AC9-F8A6-46DA-A374-5735F960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Recommendations</a:t>
            </a:r>
            <a:endParaRPr lang="en-I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262F-431F-4445-A1B9-B24F7A2D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31" y="2954355"/>
            <a:ext cx="6323919" cy="369502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Provide missing values of the credit product.</a:t>
            </a:r>
          </a:p>
          <a:p>
            <a:pPr algn="just"/>
            <a:r>
              <a:rPr lang="en-US" sz="2000" dirty="0"/>
              <a:t>Provide better interest rate and offers to customers whose vintage is more than 4 years.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Bank can do different kinds of communications and campaigns with Female and Young Adults for promotions and offers to attract them.</a:t>
            </a:r>
          </a:p>
          <a:p>
            <a:endParaRPr lang="en-IN" sz="22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B019DD5-3254-4478-849A-AE528F7D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38"/>
          <a:stretch/>
        </p:blipFill>
        <p:spPr>
          <a:xfrm>
            <a:off x="7181850" y="2276856"/>
            <a:ext cx="4905375" cy="43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05133-4B57-4E28-872C-4B232819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97CFD-851D-4B9F-B47B-15FA3302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Graphik"/>
              </a:rPr>
              <a:t>Introduction</a:t>
            </a:r>
            <a:endParaRPr lang="en-IN" sz="2800">
              <a:latin typeface="Graphik"/>
            </a:endParaRP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DE74-A306-4C91-A6C5-68B67CE6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Happy Customer Bank</a:t>
            </a:r>
          </a:p>
          <a:p>
            <a:pPr marL="0" indent="0">
              <a:buNone/>
            </a:pPr>
            <a:endParaRPr lang="en-IN" sz="1700" dirty="0"/>
          </a:p>
          <a:p>
            <a:r>
              <a:rPr lang="en-US" sz="1700" b="0" i="0" dirty="0">
                <a:effectLst/>
                <a:latin typeface="Graphik"/>
              </a:rPr>
              <a:t>This is a mid-sized private bank that deals in all kinds of banking products.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Graphik"/>
            </a:endParaRPr>
          </a:p>
          <a:p>
            <a:r>
              <a:rPr lang="en-US" sz="1700" b="0" i="0" dirty="0">
                <a:effectLst/>
                <a:latin typeface="Graphik"/>
              </a:rPr>
              <a:t>Bank wants to cross sell its credit cards to its existing customers. The bank has identified a set of customers that are eligible for taking these credit cards.</a:t>
            </a:r>
            <a:endParaRPr lang="en-US" sz="1700" dirty="0"/>
          </a:p>
        </p:txBody>
      </p:sp>
      <p:pic>
        <p:nvPicPr>
          <p:cNvPr id="5" name="Picture 4" descr="A house with columns&#10;&#10;Description automatically generated with low confidence">
            <a:extLst>
              <a:ext uri="{FF2B5EF4-FFF2-40B4-BE49-F238E27FC236}">
                <a16:creationId xmlns:a16="http://schemas.microsoft.com/office/drawing/2014/main" id="{D961488D-5C76-4626-8627-C67F359BB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6642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19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E07C0-177C-4303-973E-FE7E5F00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Categorical-Categorical Features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3AE94ACB-8EC3-43C7-881F-722BAE79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338" y="2506270"/>
            <a:ext cx="4781672" cy="3736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132F104-E17B-422A-B5C2-1C5AF1C0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80" y="2506270"/>
            <a:ext cx="4824870" cy="3723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1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>
            <a:extLst>
              <a:ext uri="{FF2B5EF4-FFF2-40B4-BE49-F238E27FC236}">
                <a16:creationId xmlns:a16="http://schemas.microsoft.com/office/drawing/2014/main" id="{12812F37-E3DF-40FC-94E3-2A6E6FC7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668" y="3823734"/>
            <a:ext cx="3278292" cy="252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D7725D1-EFB2-4043-99E8-471959DD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42" y="3819525"/>
            <a:ext cx="3278291" cy="2531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7348D254-2A59-4C9C-98F8-F37D0024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2395" y="3830530"/>
            <a:ext cx="3426140" cy="252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B34F7B8-15A3-45D4-9E02-56CB7ACB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668" y="560577"/>
            <a:ext cx="3278292" cy="2529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BAF9C82-E43C-42B6-BA1C-2600D2E2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2394" y="554688"/>
            <a:ext cx="3426141" cy="2535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5334118-880B-483E-8AE0-20B357409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560577"/>
            <a:ext cx="3239769" cy="2531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2D26-F209-4CD6-BB3A-42931F1E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Features In Given Data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9C8AA57-667F-4BD3-80A9-3EF3F901EB13}"/>
              </a:ext>
            </a:extLst>
          </p:cNvPr>
          <p:cNvSpPr txBox="1">
            <a:spLocks/>
          </p:cNvSpPr>
          <p:nvPr/>
        </p:nvSpPr>
        <p:spPr>
          <a:xfrm>
            <a:off x="838200" y="2398626"/>
            <a:ext cx="4310849" cy="37304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Categorical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/>
          </a:p>
          <a:p>
            <a:r>
              <a:rPr lang="en-IN" sz="2000"/>
              <a:t>ID</a:t>
            </a:r>
          </a:p>
          <a:p>
            <a:r>
              <a:rPr lang="en-IN" sz="2000"/>
              <a:t>Gender</a:t>
            </a:r>
          </a:p>
          <a:p>
            <a:r>
              <a:rPr lang="en-IN" sz="2000"/>
              <a:t>Region Code</a:t>
            </a:r>
          </a:p>
          <a:p>
            <a:r>
              <a:rPr lang="en-IN" sz="2000"/>
              <a:t>Occupation</a:t>
            </a:r>
          </a:p>
          <a:p>
            <a:r>
              <a:rPr lang="en-IN" sz="2000"/>
              <a:t>Channel Code</a:t>
            </a:r>
          </a:p>
          <a:p>
            <a:r>
              <a:rPr lang="en-IN" sz="2000"/>
              <a:t>Credit Product</a:t>
            </a:r>
          </a:p>
          <a:p>
            <a:r>
              <a:rPr lang="en-IN" sz="2000"/>
              <a:t>Is Active</a:t>
            </a:r>
          </a:p>
          <a:p>
            <a:r>
              <a:rPr lang="en-IN" sz="2000"/>
              <a:t>Is Lead</a:t>
            </a:r>
          </a:p>
          <a:p>
            <a:endParaRPr lang="en-IN" sz="1700"/>
          </a:p>
          <a:p>
            <a:endParaRPr lang="en-IN" sz="1700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22948B9-E842-430C-BF28-605406DD5C56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4310849" cy="37304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Numerical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IN" sz="2000"/>
              <a:t>Age</a:t>
            </a:r>
          </a:p>
          <a:p>
            <a:r>
              <a:rPr lang="en-IN" sz="2000"/>
              <a:t>Vintage</a:t>
            </a:r>
          </a:p>
          <a:p>
            <a:r>
              <a:rPr lang="en-IN" sz="2000"/>
              <a:t>Average Account Balance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052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AA283F-F8DB-4A81-8C3C-68FF6ACD5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953857"/>
              </p:ext>
            </p:extLst>
          </p:nvPr>
        </p:nvGraphicFramePr>
        <p:xfrm>
          <a:off x="836675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3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2D26-F209-4CD6-BB3A-42931F1E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 Of Numerical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3329DE-3AE4-4CF2-9103-8B830BFE6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27243"/>
              </p:ext>
            </p:extLst>
          </p:nvPr>
        </p:nvGraphicFramePr>
        <p:xfrm>
          <a:off x="1053411" y="2091095"/>
          <a:ext cx="10088644" cy="42062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263626">
                  <a:extLst>
                    <a:ext uri="{9D8B030D-6E8A-4147-A177-3AD203B41FA5}">
                      <a16:colId xmlns:a16="http://schemas.microsoft.com/office/drawing/2014/main" val="973151270"/>
                    </a:ext>
                  </a:extLst>
                </a:gridCol>
                <a:gridCol w="3825018">
                  <a:extLst>
                    <a:ext uri="{9D8B030D-6E8A-4147-A177-3AD203B41FA5}">
                      <a16:colId xmlns:a16="http://schemas.microsoft.com/office/drawing/2014/main" val="3013241371"/>
                    </a:ext>
                  </a:extLst>
                </a:gridCol>
              </a:tblGrid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US" sz="4000" b="0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IN" sz="40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cap="none" spc="0" dirty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n-IN" sz="4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452899"/>
                  </a:ext>
                </a:extLst>
              </a:tr>
              <a:tr h="89804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23-85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11921"/>
                  </a:ext>
                </a:extLst>
              </a:tr>
              <a:tr h="1358585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VINTAGE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7-135</a:t>
                      </a:r>
                    </a:p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(in months)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76103"/>
                  </a:ext>
                </a:extLst>
              </a:tr>
              <a:tr h="898048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AVERAGE ACCOUNT BALANCE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20,790-1,03,52,009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5134" marR="115134" marT="115134" marB="2302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6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3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20CCA-7C01-4F68-A9A3-1EA37229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4686D37-C4FB-4D6B-B75E-69017A82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3" y="2831202"/>
            <a:ext cx="11074416" cy="2625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7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9DAC9-1530-4AB1-B733-67FE4A96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Categorical Features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F749C50-7110-4F40-B139-B4FA8D82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80" y="2364204"/>
            <a:ext cx="4917243" cy="367563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0D226B0-94EB-4522-AC0A-6B56A893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031" y="2365980"/>
            <a:ext cx="4917244" cy="366334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1AF325B-FFCE-4A8E-9CA8-4F4219A1F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3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>
            <a:extLst>
              <a:ext uri="{FF2B5EF4-FFF2-40B4-BE49-F238E27FC236}">
                <a16:creationId xmlns:a16="http://schemas.microsoft.com/office/drawing/2014/main" id="{6C023832-43B1-4517-82AD-C7C7875D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720" y="624417"/>
            <a:ext cx="4174894" cy="2543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>
            <a:extLst>
              <a:ext uri="{FF2B5EF4-FFF2-40B4-BE49-F238E27FC236}">
                <a16:creationId xmlns:a16="http://schemas.microsoft.com/office/drawing/2014/main" id="{8ABB178E-427F-4C3D-A719-7EC6E42A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398" y="624417"/>
            <a:ext cx="4188904" cy="2543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529EC23-CF52-416B-B5D8-5081D67B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951" y="3652266"/>
            <a:ext cx="4179236" cy="2545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382D9131-85E7-4524-9907-49217B24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249" y="3652266"/>
            <a:ext cx="4191724" cy="2553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1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298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Graphik</vt:lpstr>
      <vt:lpstr>Times New Roman</vt:lpstr>
      <vt:lpstr>Office Theme</vt:lpstr>
      <vt:lpstr>Credit Card Data Analysis</vt:lpstr>
      <vt:lpstr>Introduction</vt:lpstr>
      <vt:lpstr>Features In Given Data</vt:lpstr>
      <vt:lpstr>PowerPoint Presentation</vt:lpstr>
      <vt:lpstr>Range Of Numerical Features</vt:lpstr>
      <vt:lpstr>Numerical Features</vt:lpstr>
      <vt:lpstr>Categorical Features</vt:lpstr>
      <vt:lpstr>PowerPoint Presentation</vt:lpstr>
      <vt:lpstr>PowerPoint Presentation</vt:lpstr>
      <vt:lpstr>PowerPoint Presentation</vt:lpstr>
      <vt:lpstr>Numerical-Numerical Features</vt:lpstr>
      <vt:lpstr>PowerPoint Presentation</vt:lpstr>
      <vt:lpstr>Categorical-Numerical Features</vt:lpstr>
      <vt:lpstr>PowerPoint Presentation</vt:lpstr>
      <vt:lpstr>PowerPoint Presentation</vt:lpstr>
      <vt:lpstr>PowerPoint Presentation</vt:lpstr>
      <vt:lpstr>Conclusion</vt:lpstr>
      <vt:lpstr>Recommendations</vt:lpstr>
      <vt:lpstr>THANK YOU</vt:lpstr>
      <vt:lpstr>Categorical-Categorical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Data Analysis</dc:title>
  <dc:creator>ROHAN  GIRI</dc:creator>
  <cp:lastModifiedBy>ROHAN  GIRI</cp:lastModifiedBy>
  <cp:revision>2</cp:revision>
  <dcterms:created xsi:type="dcterms:W3CDTF">2021-08-18T14:35:14Z</dcterms:created>
  <dcterms:modified xsi:type="dcterms:W3CDTF">2021-08-19T00:29:36Z</dcterms:modified>
</cp:coreProperties>
</file>