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8" r:id="rId19"/>
    <p:sldId id="277" r:id="rId20"/>
    <p:sldId id="279" r:id="rId21"/>
    <p:sldId id="280" r:id="rId22"/>
    <p:sldId id="281"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3D12A-175A-414E-BB7B-A60AB68CA4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5FB6AFE-0381-466B-8C65-37FAEBB167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8C9BEF-13A7-44AF-8F2B-4DC6313CD8ED}"/>
              </a:ext>
            </a:extLst>
          </p:cNvPr>
          <p:cNvSpPr>
            <a:spLocks noGrp="1"/>
          </p:cNvSpPr>
          <p:nvPr>
            <p:ph type="dt" sz="half" idx="10"/>
          </p:nvPr>
        </p:nvSpPr>
        <p:spPr/>
        <p:txBody>
          <a:bodyPr/>
          <a:lstStyle/>
          <a:p>
            <a:fld id="{246B5E79-729A-4B2C-B3AE-5641165C6B04}" type="datetimeFigureOut">
              <a:rPr lang="en-IN" smtClean="0"/>
              <a:t>05-09-2021</a:t>
            </a:fld>
            <a:endParaRPr lang="en-IN"/>
          </a:p>
        </p:txBody>
      </p:sp>
      <p:sp>
        <p:nvSpPr>
          <p:cNvPr id="5" name="Footer Placeholder 4">
            <a:extLst>
              <a:ext uri="{FF2B5EF4-FFF2-40B4-BE49-F238E27FC236}">
                <a16:creationId xmlns:a16="http://schemas.microsoft.com/office/drawing/2014/main" id="{807787EF-A04A-4BA6-9882-7E00708C2E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C87D64-35F4-4639-B0DF-B1F0C9D24DE6}"/>
              </a:ext>
            </a:extLst>
          </p:cNvPr>
          <p:cNvSpPr>
            <a:spLocks noGrp="1"/>
          </p:cNvSpPr>
          <p:nvPr>
            <p:ph type="sldNum" sz="quarter" idx="12"/>
          </p:nvPr>
        </p:nvSpPr>
        <p:spPr/>
        <p:txBody>
          <a:bodyPr/>
          <a:lstStyle/>
          <a:p>
            <a:fld id="{31532A84-4BA3-4F97-A472-3E3824BCD840}" type="slidenum">
              <a:rPr lang="en-IN" smtClean="0"/>
              <a:t>‹#›</a:t>
            </a:fld>
            <a:endParaRPr lang="en-IN"/>
          </a:p>
        </p:txBody>
      </p:sp>
    </p:spTree>
    <p:extLst>
      <p:ext uri="{BB962C8B-B14F-4D97-AF65-F5344CB8AC3E}">
        <p14:creationId xmlns:p14="http://schemas.microsoft.com/office/powerpoint/2010/main" val="901858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7EA03-41E3-4DA6-B6BA-A21F5C1EBD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1FDE15-E0AD-456A-A14D-EF5D74C2D4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27D756-E8B1-407B-9A8F-B06A7881BC9A}"/>
              </a:ext>
            </a:extLst>
          </p:cNvPr>
          <p:cNvSpPr>
            <a:spLocks noGrp="1"/>
          </p:cNvSpPr>
          <p:nvPr>
            <p:ph type="dt" sz="half" idx="10"/>
          </p:nvPr>
        </p:nvSpPr>
        <p:spPr/>
        <p:txBody>
          <a:bodyPr/>
          <a:lstStyle/>
          <a:p>
            <a:fld id="{246B5E79-729A-4B2C-B3AE-5641165C6B04}" type="datetimeFigureOut">
              <a:rPr lang="en-IN" smtClean="0"/>
              <a:t>05-09-2021</a:t>
            </a:fld>
            <a:endParaRPr lang="en-IN"/>
          </a:p>
        </p:txBody>
      </p:sp>
      <p:sp>
        <p:nvSpPr>
          <p:cNvPr id="5" name="Footer Placeholder 4">
            <a:extLst>
              <a:ext uri="{FF2B5EF4-FFF2-40B4-BE49-F238E27FC236}">
                <a16:creationId xmlns:a16="http://schemas.microsoft.com/office/drawing/2014/main" id="{159FF3D5-3975-493F-BD51-E259757C51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9E5591-6145-4C75-831D-DF7D98CDA498}"/>
              </a:ext>
            </a:extLst>
          </p:cNvPr>
          <p:cNvSpPr>
            <a:spLocks noGrp="1"/>
          </p:cNvSpPr>
          <p:nvPr>
            <p:ph type="sldNum" sz="quarter" idx="12"/>
          </p:nvPr>
        </p:nvSpPr>
        <p:spPr/>
        <p:txBody>
          <a:bodyPr/>
          <a:lstStyle/>
          <a:p>
            <a:fld id="{31532A84-4BA3-4F97-A472-3E3824BCD840}" type="slidenum">
              <a:rPr lang="en-IN" smtClean="0"/>
              <a:t>‹#›</a:t>
            </a:fld>
            <a:endParaRPr lang="en-IN"/>
          </a:p>
        </p:txBody>
      </p:sp>
    </p:spTree>
    <p:extLst>
      <p:ext uri="{BB962C8B-B14F-4D97-AF65-F5344CB8AC3E}">
        <p14:creationId xmlns:p14="http://schemas.microsoft.com/office/powerpoint/2010/main" val="127912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DBD7BF-30CF-4E1F-BAC5-2B3AFBE37D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EBB1B9-BA6D-43DC-BA32-7F91F53CAE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15B59C-2F8F-42F1-9681-7E50CF0111BF}"/>
              </a:ext>
            </a:extLst>
          </p:cNvPr>
          <p:cNvSpPr>
            <a:spLocks noGrp="1"/>
          </p:cNvSpPr>
          <p:nvPr>
            <p:ph type="dt" sz="half" idx="10"/>
          </p:nvPr>
        </p:nvSpPr>
        <p:spPr/>
        <p:txBody>
          <a:bodyPr/>
          <a:lstStyle/>
          <a:p>
            <a:fld id="{246B5E79-729A-4B2C-B3AE-5641165C6B04}" type="datetimeFigureOut">
              <a:rPr lang="en-IN" smtClean="0"/>
              <a:t>05-09-2021</a:t>
            </a:fld>
            <a:endParaRPr lang="en-IN"/>
          </a:p>
        </p:txBody>
      </p:sp>
      <p:sp>
        <p:nvSpPr>
          <p:cNvPr id="5" name="Footer Placeholder 4">
            <a:extLst>
              <a:ext uri="{FF2B5EF4-FFF2-40B4-BE49-F238E27FC236}">
                <a16:creationId xmlns:a16="http://schemas.microsoft.com/office/drawing/2014/main" id="{23F6FEDF-2274-4544-BF83-830E4BB1B4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CF2FBF-D1B1-43CE-9404-D243B0FF78AD}"/>
              </a:ext>
            </a:extLst>
          </p:cNvPr>
          <p:cNvSpPr>
            <a:spLocks noGrp="1"/>
          </p:cNvSpPr>
          <p:nvPr>
            <p:ph type="sldNum" sz="quarter" idx="12"/>
          </p:nvPr>
        </p:nvSpPr>
        <p:spPr/>
        <p:txBody>
          <a:bodyPr/>
          <a:lstStyle/>
          <a:p>
            <a:fld id="{31532A84-4BA3-4F97-A472-3E3824BCD840}" type="slidenum">
              <a:rPr lang="en-IN" smtClean="0"/>
              <a:t>‹#›</a:t>
            </a:fld>
            <a:endParaRPr lang="en-IN"/>
          </a:p>
        </p:txBody>
      </p:sp>
    </p:spTree>
    <p:extLst>
      <p:ext uri="{BB962C8B-B14F-4D97-AF65-F5344CB8AC3E}">
        <p14:creationId xmlns:p14="http://schemas.microsoft.com/office/powerpoint/2010/main" val="204607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7BB3E-D6EA-4456-900E-924DCC8DCB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4FFEBF-303B-46F8-B0B5-3CA51414F1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A64AAC-BAF0-4ACF-9241-09404681CEED}"/>
              </a:ext>
            </a:extLst>
          </p:cNvPr>
          <p:cNvSpPr>
            <a:spLocks noGrp="1"/>
          </p:cNvSpPr>
          <p:nvPr>
            <p:ph type="dt" sz="half" idx="10"/>
          </p:nvPr>
        </p:nvSpPr>
        <p:spPr/>
        <p:txBody>
          <a:bodyPr/>
          <a:lstStyle/>
          <a:p>
            <a:fld id="{246B5E79-729A-4B2C-B3AE-5641165C6B04}" type="datetimeFigureOut">
              <a:rPr lang="en-IN" smtClean="0"/>
              <a:t>05-09-2021</a:t>
            </a:fld>
            <a:endParaRPr lang="en-IN"/>
          </a:p>
        </p:txBody>
      </p:sp>
      <p:sp>
        <p:nvSpPr>
          <p:cNvPr id="5" name="Footer Placeholder 4">
            <a:extLst>
              <a:ext uri="{FF2B5EF4-FFF2-40B4-BE49-F238E27FC236}">
                <a16:creationId xmlns:a16="http://schemas.microsoft.com/office/drawing/2014/main" id="{4F3FABF5-9AA1-47F8-B8F2-0A02E3E808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9E0126-7ECB-49FA-A0FD-00E7B9431BB9}"/>
              </a:ext>
            </a:extLst>
          </p:cNvPr>
          <p:cNvSpPr>
            <a:spLocks noGrp="1"/>
          </p:cNvSpPr>
          <p:nvPr>
            <p:ph type="sldNum" sz="quarter" idx="12"/>
          </p:nvPr>
        </p:nvSpPr>
        <p:spPr/>
        <p:txBody>
          <a:bodyPr/>
          <a:lstStyle/>
          <a:p>
            <a:fld id="{31532A84-4BA3-4F97-A472-3E3824BCD840}" type="slidenum">
              <a:rPr lang="en-IN" smtClean="0"/>
              <a:t>‹#›</a:t>
            </a:fld>
            <a:endParaRPr lang="en-IN"/>
          </a:p>
        </p:txBody>
      </p:sp>
    </p:spTree>
    <p:extLst>
      <p:ext uri="{BB962C8B-B14F-4D97-AF65-F5344CB8AC3E}">
        <p14:creationId xmlns:p14="http://schemas.microsoft.com/office/powerpoint/2010/main" val="2005036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53D54-6190-48D6-BB43-176033FC85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8CD46A-6519-4B50-80AC-D1D50CF9CC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87520E-D78B-498C-96C5-7B7237FFD8D8}"/>
              </a:ext>
            </a:extLst>
          </p:cNvPr>
          <p:cNvSpPr>
            <a:spLocks noGrp="1"/>
          </p:cNvSpPr>
          <p:nvPr>
            <p:ph type="dt" sz="half" idx="10"/>
          </p:nvPr>
        </p:nvSpPr>
        <p:spPr/>
        <p:txBody>
          <a:bodyPr/>
          <a:lstStyle/>
          <a:p>
            <a:fld id="{246B5E79-729A-4B2C-B3AE-5641165C6B04}" type="datetimeFigureOut">
              <a:rPr lang="en-IN" smtClean="0"/>
              <a:t>05-09-2021</a:t>
            </a:fld>
            <a:endParaRPr lang="en-IN"/>
          </a:p>
        </p:txBody>
      </p:sp>
      <p:sp>
        <p:nvSpPr>
          <p:cNvPr id="5" name="Footer Placeholder 4">
            <a:extLst>
              <a:ext uri="{FF2B5EF4-FFF2-40B4-BE49-F238E27FC236}">
                <a16:creationId xmlns:a16="http://schemas.microsoft.com/office/drawing/2014/main" id="{BC6E8FB0-8D10-48FC-927C-A73A076C15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F20D82-2262-434A-A689-6D0AABE059E9}"/>
              </a:ext>
            </a:extLst>
          </p:cNvPr>
          <p:cNvSpPr>
            <a:spLocks noGrp="1"/>
          </p:cNvSpPr>
          <p:nvPr>
            <p:ph type="sldNum" sz="quarter" idx="12"/>
          </p:nvPr>
        </p:nvSpPr>
        <p:spPr/>
        <p:txBody>
          <a:bodyPr/>
          <a:lstStyle/>
          <a:p>
            <a:fld id="{31532A84-4BA3-4F97-A472-3E3824BCD840}" type="slidenum">
              <a:rPr lang="en-IN" smtClean="0"/>
              <a:t>‹#›</a:t>
            </a:fld>
            <a:endParaRPr lang="en-IN"/>
          </a:p>
        </p:txBody>
      </p:sp>
    </p:spTree>
    <p:extLst>
      <p:ext uri="{BB962C8B-B14F-4D97-AF65-F5344CB8AC3E}">
        <p14:creationId xmlns:p14="http://schemas.microsoft.com/office/powerpoint/2010/main" val="550767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C53C-C72F-4948-BFED-ECA1635A73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E03487-B9B4-442A-BB75-BB3ED4549F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EC1BE8-DBC1-43EC-A871-B509A0D292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541C48-D98D-4B95-9389-D6885DFADCBD}"/>
              </a:ext>
            </a:extLst>
          </p:cNvPr>
          <p:cNvSpPr>
            <a:spLocks noGrp="1"/>
          </p:cNvSpPr>
          <p:nvPr>
            <p:ph type="dt" sz="half" idx="10"/>
          </p:nvPr>
        </p:nvSpPr>
        <p:spPr/>
        <p:txBody>
          <a:bodyPr/>
          <a:lstStyle/>
          <a:p>
            <a:fld id="{246B5E79-729A-4B2C-B3AE-5641165C6B04}" type="datetimeFigureOut">
              <a:rPr lang="en-IN" smtClean="0"/>
              <a:t>05-09-2021</a:t>
            </a:fld>
            <a:endParaRPr lang="en-IN"/>
          </a:p>
        </p:txBody>
      </p:sp>
      <p:sp>
        <p:nvSpPr>
          <p:cNvPr id="6" name="Footer Placeholder 5">
            <a:extLst>
              <a:ext uri="{FF2B5EF4-FFF2-40B4-BE49-F238E27FC236}">
                <a16:creationId xmlns:a16="http://schemas.microsoft.com/office/drawing/2014/main" id="{4A7BD75A-7B37-46EC-90C7-41D560101E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A14DAA-106F-4578-B6B4-CF3B72A4E20D}"/>
              </a:ext>
            </a:extLst>
          </p:cNvPr>
          <p:cNvSpPr>
            <a:spLocks noGrp="1"/>
          </p:cNvSpPr>
          <p:nvPr>
            <p:ph type="sldNum" sz="quarter" idx="12"/>
          </p:nvPr>
        </p:nvSpPr>
        <p:spPr/>
        <p:txBody>
          <a:bodyPr/>
          <a:lstStyle/>
          <a:p>
            <a:fld id="{31532A84-4BA3-4F97-A472-3E3824BCD840}" type="slidenum">
              <a:rPr lang="en-IN" smtClean="0"/>
              <a:t>‹#›</a:t>
            </a:fld>
            <a:endParaRPr lang="en-IN"/>
          </a:p>
        </p:txBody>
      </p:sp>
    </p:spTree>
    <p:extLst>
      <p:ext uri="{BB962C8B-B14F-4D97-AF65-F5344CB8AC3E}">
        <p14:creationId xmlns:p14="http://schemas.microsoft.com/office/powerpoint/2010/main" val="1231938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1484-BD2C-4600-B37E-9568179265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9708EE-6C1F-4CB0-A028-C65A8AC771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A236BE-2C47-4DB0-9A02-E21CFA0AAE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B33786-1B10-4BA5-9DFA-D346C20695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0BB398-EA31-4449-93E1-C2984E17FA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084822-0961-462C-A35B-D5676B90FE63}"/>
              </a:ext>
            </a:extLst>
          </p:cNvPr>
          <p:cNvSpPr>
            <a:spLocks noGrp="1"/>
          </p:cNvSpPr>
          <p:nvPr>
            <p:ph type="dt" sz="half" idx="10"/>
          </p:nvPr>
        </p:nvSpPr>
        <p:spPr/>
        <p:txBody>
          <a:bodyPr/>
          <a:lstStyle/>
          <a:p>
            <a:fld id="{246B5E79-729A-4B2C-B3AE-5641165C6B04}" type="datetimeFigureOut">
              <a:rPr lang="en-IN" smtClean="0"/>
              <a:t>05-09-2021</a:t>
            </a:fld>
            <a:endParaRPr lang="en-IN"/>
          </a:p>
        </p:txBody>
      </p:sp>
      <p:sp>
        <p:nvSpPr>
          <p:cNvPr id="8" name="Footer Placeholder 7">
            <a:extLst>
              <a:ext uri="{FF2B5EF4-FFF2-40B4-BE49-F238E27FC236}">
                <a16:creationId xmlns:a16="http://schemas.microsoft.com/office/drawing/2014/main" id="{1C642C55-6E38-447B-9C99-85A3D71773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BD2688-62B8-4612-A61D-63C4935A3010}"/>
              </a:ext>
            </a:extLst>
          </p:cNvPr>
          <p:cNvSpPr>
            <a:spLocks noGrp="1"/>
          </p:cNvSpPr>
          <p:nvPr>
            <p:ph type="sldNum" sz="quarter" idx="12"/>
          </p:nvPr>
        </p:nvSpPr>
        <p:spPr/>
        <p:txBody>
          <a:bodyPr/>
          <a:lstStyle/>
          <a:p>
            <a:fld id="{31532A84-4BA3-4F97-A472-3E3824BCD840}" type="slidenum">
              <a:rPr lang="en-IN" smtClean="0"/>
              <a:t>‹#›</a:t>
            </a:fld>
            <a:endParaRPr lang="en-IN"/>
          </a:p>
        </p:txBody>
      </p:sp>
    </p:spTree>
    <p:extLst>
      <p:ext uri="{BB962C8B-B14F-4D97-AF65-F5344CB8AC3E}">
        <p14:creationId xmlns:p14="http://schemas.microsoft.com/office/powerpoint/2010/main" val="437551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A236E-C743-4EF8-BC02-5EF5BE989F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3BC1F4-4D04-449E-AA53-3C0C70183830}"/>
              </a:ext>
            </a:extLst>
          </p:cNvPr>
          <p:cNvSpPr>
            <a:spLocks noGrp="1"/>
          </p:cNvSpPr>
          <p:nvPr>
            <p:ph type="dt" sz="half" idx="10"/>
          </p:nvPr>
        </p:nvSpPr>
        <p:spPr/>
        <p:txBody>
          <a:bodyPr/>
          <a:lstStyle/>
          <a:p>
            <a:fld id="{246B5E79-729A-4B2C-B3AE-5641165C6B04}" type="datetimeFigureOut">
              <a:rPr lang="en-IN" smtClean="0"/>
              <a:t>05-09-2021</a:t>
            </a:fld>
            <a:endParaRPr lang="en-IN"/>
          </a:p>
        </p:txBody>
      </p:sp>
      <p:sp>
        <p:nvSpPr>
          <p:cNvPr id="4" name="Footer Placeholder 3">
            <a:extLst>
              <a:ext uri="{FF2B5EF4-FFF2-40B4-BE49-F238E27FC236}">
                <a16:creationId xmlns:a16="http://schemas.microsoft.com/office/drawing/2014/main" id="{EE19BCF1-C897-40E6-A0BA-5948D0FC5D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FAF674-7C33-4F4E-94E8-F9AE4831A86C}"/>
              </a:ext>
            </a:extLst>
          </p:cNvPr>
          <p:cNvSpPr>
            <a:spLocks noGrp="1"/>
          </p:cNvSpPr>
          <p:nvPr>
            <p:ph type="sldNum" sz="quarter" idx="12"/>
          </p:nvPr>
        </p:nvSpPr>
        <p:spPr/>
        <p:txBody>
          <a:bodyPr/>
          <a:lstStyle/>
          <a:p>
            <a:fld id="{31532A84-4BA3-4F97-A472-3E3824BCD840}" type="slidenum">
              <a:rPr lang="en-IN" smtClean="0"/>
              <a:t>‹#›</a:t>
            </a:fld>
            <a:endParaRPr lang="en-IN"/>
          </a:p>
        </p:txBody>
      </p:sp>
    </p:spTree>
    <p:extLst>
      <p:ext uri="{BB962C8B-B14F-4D97-AF65-F5344CB8AC3E}">
        <p14:creationId xmlns:p14="http://schemas.microsoft.com/office/powerpoint/2010/main" val="3466400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545B0F-9E0B-4B2D-97DD-2BAAD5F5B9D5}"/>
              </a:ext>
            </a:extLst>
          </p:cNvPr>
          <p:cNvSpPr>
            <a:spLocks noGrp="1"/>
          </p:cNvSpPr>
          <p:nvPr>
            <p:ph type="dt" sz="half" idx="10"/>
          </p:nvPr>
        </p:nvSpPr>
        <p:spPr/>
        <p:txBody>
          <a:bodyPr/>
          <a:lstStyle/>
          <a:p>
            <a:fld id="{246B5E79-729A-4B2C-B3AE-5641165C6B04}" type="datetimeFigureOut">
              <a:rPr lang="en-IN" smtClean="0"/>
              <a:t>05-09-2021</a:t>
            </a:fld>
            <a:endParaRPr lang="en-IN"/>
          </a:p>
        </p:txBody>
      </p:sp>
      <p:sp>
        <p:nvSpPr>
          <p:cNvPr id="3" name="Footer Placeholder 2">
            <a:extLst>
              <a:ext uri="{FF2B5EF4-FFF2-40B4-BE49-F238E27FC236}">
                <a16:creationId xmlns:a16="http://schemas.microsoft.com/office/drawing/2014/main" id="{59BAA393-4E12-4482-AD39-F1F80CBC38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0CC617F-501C-4C4F-910F-57C1DD7D3CC8}"/>
              </a:ext>
            </a:extLst>
          </p:cNvPr>
          <p:cNvSpPr>
            <a:spLocks noGrp="1"/>
          </p:cNvSpPr>
          <p:nvPr>
            <p:ph type="sldNum" sz="quarter" idx="12"/>
          </p:nvPr>
        </p:nvSpPr>
        <p:spPr/>
        <p:txBody>
          <a:bodyPr/>
          <a:lstStyle/>
          <a:p>
            <a:fld id="{31532A84-4BA3-4F97-A472-3E3824BCD840}" type="slidenum">
              <a:rPr lang="en-IN" smtClean="0"/>
              <a:t>‹#›</a:t>
            </a:fld>
            <a:endParaRPr lang="en-IN"/>
          </a:p>
        </p:txBody>
      </p:sp>
    </p:spTree>
    <p:extLst>
      <p:ext uri="{BB962C8B-B14F-4D97-AF65-F5344CB8AC3E}">
        <p14:creationId xmlns:p14="http://schemas.microsoft.com/office/powerpoint/2010/main" val="889316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71A7-EB61-4010-9AC0-258D58EFCF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49AE92-098A-4C5B-94DF-F683552092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56ADFF6-CA27-438E-BA3C-4A06BC2503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4A0713-97D8-4CA3-9597-2BF939FAF717}"/>
              </a:ext>
            </a:extLst>
          </p:cNvPr>
          <p:cNvSpPr>
            <a:spLocks noGrp="1"/>
          </p:cNvSpPr>
          <p:nvPr>
            <p:ph type="dt" sz="half" idx="10"/>
          </p:nvPr>
        </p:nvSpPr>
        <p:spPr/>
        <p:txBody>
          <a:bodyPr/>
          <a:lstStyle/>
          <a:p>
            <a:fld id="{246B5E79-729A-4B2C-B3AE-5641165C6B04}" type="datetimeFigureOut">
              <a:rPr lang="en-IN" smtClean="0"/>
              <a:t>05-09-2021</a:t>
            </a:fld>
            <a:endParaRPr lang="en-IN"/>
          </a:p>
        </p:txBody>
      </p:sp>
      <p:sp>
        <p:nvSpPr>
          <p:cNvPr id="6" name="Footer Placeholder 5">
            <a:extLst>
              <a:ext uri="{FF2B5EF4-FFF2-40B4-BE49-F238E27FC236}">
                <a16:creationId xmlns:a16="http://schemas.microsoft.com/office/drawing/2014/main" id="{9EE8D2D9-0935-4A48-82BF-D097DE35FC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5699CA-6360-44C4-A94A-D348F3B43F02}"/>
              </a:ext>
            </a:extLst>
          </p:cNvPr>
          <p:cNvSpPr>
            <a:spLocks noGrp="1"/>
          </p:cNvSpPr>
          <p:nvPr>
            <p:ph type="sldNum" sz="quarter" idx="12"/>
          </p:nvPr>
        </p:nvSpPr>
        <p:spPr/>
        <p:txBody>
          <a:bodyPr/>
          <a:lstStyle/>
          <a:p>
            <a:fld id="{31532A84-4BA3-4F97-A472-3E3824BCD840}" type="slidenum">
              <a:rPr lang="en-IN" smtClean="0"/>
              <a:t>‹#›</a:t>
            </a:fld>
            <a:endParaRPr lang="en-IN"/>
          </a:p>
        </p:txBody>
      </p:sp>
    </p:spTree>
    <p:extLst>
      <p:ext uri="{BB962C8B-B14F-4D97-AF65-F5344CB8AC3E}">
        <p14:creationId xmlns:p14="http://schemas.microsoft.com/office/powerpoint/2010/main" val="3111990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8510-7AA6-4682-9704-155CC338C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B3AADD-5765-4C6C-A3B1-F20C517A8A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AF2AE2-BDE9-4D9C-A1BA-843C386522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C87C9D-9400-4A47-AF34-15321CECD55E}"/>
              </a:ext>
            </a:extLst>
          </p:cNvPr>
          <p:cNvSpPr>
            <a:spLocks noGrp="1"/>
          </p:cNvSpPr>
          <p:nvPr>
            <p:ph type="dt" sz="half" idx="10"/>
          </p:nvPr>
        </p:nvSpPr>
        <p:spPr/>
        <p:txBody>
          <a:bodyPr/>
          <a:lstStyle/>
          <a:p>
            <a:fld id="{246B5E79-729A-4B2C-B3AE-5641165C6B04}" type="datetimeFigureOut">
              <a:rPr lang="en-IN" smtClean="0"/>
              <a:t>05-09-2021</a:t>
            </a:fld>
            <a:endParaRPr lang="en-IN"/>
          </a:p>
        </p:txBody>
      </p:sp>
      <p:sp>
        <p:nvSpPr>
          <p:cNvPr id="6" name="Footer Placeholder 5">
            <a:extLst>
              <a:ext uri="{FF2B5EF4-FFF2-40B4-BE49-F238E27FC236}">
                <a16:creationId xmlns:a16="http://schemas.microsoft.com/office/drawing/2014/main" id="{EAE0EDB2-06EE-4062-9B7D-FAA65A1CB2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51FC3A-747F-4A67-A5BF-FE980F42EC6C}"/>
              </a:ext>
            </a:extLst>
          </p:cNvPr>
          <p:cNvSpPr>
            <a:spLocks noGrp="1"/>
          </p:cNvSpPr>
          <p:nvPr>
            <p:ph type="sldNum" sz="quarter" idx="12"/>
          </p:nvPr>
        </p:nvSpPr>
        <p:spPr/>
        <p:txBody>
          <a:bodyPr/>
          <a:lstStyle/>
          <a:p>
            <a:fld id="{31532A84-4BA3-4F97-A472-3E3824BCD840}" type="slidenum">
              <a:rPr lang="en-IN" smtClean="0"/>
              <a:t>‹#›</a:t>
            </a:fld>
            <a:endParaRPr lang="en-IN"/>
          </a:p>
        </p:txBody>
      </p:sp>
    </p:spTree>
    <p:extLst>
      <p:ext uri="{BB962C8B-B14F-4D97-AF65-F5344CB8AC3E}">
        <p14:creationId xmlns:p14="http://schemas.microsoft.com/office/powerpoint/2010/main" val="9659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E8638C-36BC-4599-B502-B1BEF180DF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095B8A-C049-4A77-B381-F4F845EF69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F18862-5A82-465E-A20B-CA4E36C7CA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6B5E79-729A-4B2C-B3AE-5641165C6B04}" type="datetimeFigureOut">
              <a:rPr lang="en-IN" smtClean="0"/>
              <a:t>05-09-2021</a:t>
            </a:fld>
            <a:endParaRPr lang="en-IN"/>
          </a:p>
        </p:txBody>
      </p:sp>
      <p:sp>
        <p:nvSpPr>
          <p:cNvPr id="5" name="Footer Placeholder 4">
            <a:extLst>
              <a:ext uri="{FF2B5EF4-FFF2-40B4-BE49-F238E27FC236}">
                <a16:creationId xmlns:a16="http://schemas.microsoft.com/office/drawing/2014/main" id="{0C9E6D3F-FD15-4D9F-81AC-05203EB712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8456FAB-2D10-43E0-B8CC-937E868D24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532A84-4BA3-4F97-A472-3E3824BCD840}" type="slidenum">
              <a:rPr lang="en-IN" smtClean="0"/>
              <a:t>‹#›</a:t>
            </a:fld>
            <a:endParaRPr lang="en-IN"/>
          </a:p>
        </p:txBody>
      </p:sp>
    </p:spTree>
    <p:extLst>
      <p:ext uri="{BB962C8B-B14F-4D97-AF65-F5344CB8AC3E}">
        <p14:creationId xmlns:p14="http://schemas.microsoft.com/office/powerpoint/2010/main" val="3098199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0142A0-8E35-401E-841D-881D02CB83A9}"/>
              </a:ext>
            </a:extLst>
          </p:cNvPr>
          <p:cNvSpPr>
            <a:spLocks noGrp="1"/>
          </p:cNvSpPr>
          <p:nvPr>
            <p:ph type="ctrTitle"/>
          </p:nvPr>
        </p:nvSpPr>
        <p:spPr>
          <a:xfrm>
            <a:off x="1524000" y="1293338"/>
            <a:ext cx="9144000" cy="3274592"/>
          </a:xfrm>
        </p:spPr>
        <p:txBody>
          <a:bodyPr anchor="ctr">
            <a:normAutofit/>
          </a:bodyPr>
          <a:lstStyle/>
          <a:p>
            <a:r>
              <a:rPr lang="en-IN" sz="7200" dirty="0"/>
              <a:t>Smart Agent Recruitment Challenge</a:t>
            </a:r>
          </a:p>
        </p:txBody>
      </p:sp>
      <p:sp>
        <p:nvSpPr>
          <p:cNvPr id="3" name="Subtitle 2">
            <a:extLst>
              <a:ext uri="{FF2B5EF4-FFF2-40B4-BE49-F238E27FC236}">
                <a16:creationId xmlns:a16="http://schemas.microsoft.com/office/drawing/2014/main" id="{44F92E49-6863-45D6-84B3-9D2332DB4286}"/>
              </a:ext>
            </a:extLst>
          </p:cNvPr>
          <p:cNvSpPr>
            <a:spLocks noGrp="1"/>
          </p:cNvSpPr>
          <p:nvPr>
            <p:ph type="subTitle" idx="1"/>
          </p:nvPr>
        </p:nvSpPr>
        <p:spPr>
          <a:xfrm>
            <a:off x="1524000" y="5514052"/>
            <a:ext cx="9144000" cy="651910"/>
          </a:xfrm>
        </p:spPr>
        <p:txBody>
          <a:bodyPr anchor="ctr">
            <a:normAutofit/>
          </a:bodyPr>
          <a:lstStyle/>
          <a:p>
            <a:r>
              <a:rPr lang="en-IN" i="1" dirty="0">
                <a:latin typeface="+mj-lt"/>
              </a:rPr>
              <a:t>Presented By: Rohan </a:t>
            </a:r>
            <a:r>
              <a:rPr lang="en-IN" i="1" dirty="0" err="1">
                <a:latin typeface="+mj-lt"/>
              </a:rPr>
              <a:t>Giri</a:t>
            </a:r>
            <a:endParaRPr lang="en-IN" i="1" dirty="0">
              <a:latin typeface="+mj-lt"/>
            </a:endParaRPr>
          </a:p>
        </p:txBody>
      </p:sp>
      <p:cxnSp>
        <p:nvCxnSpPr>
          <p:cNvPr id="9"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82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FA28597-24CD-40F4-AB24-8AAD82553C03}"/>
              </a:ext>
            </a:extLst>
          </p:cNvPr>
          <p:cNvSpPr>
            <a:spLocks noGrp="1"/>
          </p:cNvSpPr>
          <p:nvPr>
            <p:ph type="title"/>
          </p:nvPr>
        </p:nvSpPr>
        <p:spPr>
          <a:xfrm>
            <a:off x="933450" y="0"/>
            <a:ext cx="10515600" cy="1325563"/>
          </a:xfrm>
        </p:spPr>
        <p:txBody>
          <a:bodyPr>
            <a:normAutofit/>
          </a:bodyPr>
          <a:lstStyle/>
          <a:p>
            <a:r>
              <a:rPr lang="en-IN" sz="4000"/>
              <a:t>Categorical Features</a:t>
            </a:r>
            <a:endParaRPr lang="en-IN" sz="4000" dirty="0"/>
          </a:p>
        </p:txBody>
      </p:sp>
      <p:pic>
        <p:nvPicPr>
          <p:cNvPr id="7170" name="Picture 2">
            <a:extLst>
              <a:ext uri="{FF2B5EF4-FFF2-40B4-BE49-F238E27FC236}">
                <a16:creationId xmlns:a16="http://schemas.microsoft.com/office/drawing/2014/main" id="{782761BF-845B-41A9-82B0-D04E36067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8848" y="1619776"/>
            <a:ext cx="4654665" cy="316528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D776E71C-A23B-48F9-9786-804044237B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8152" y="1619776"/>
            <a:ext cx="4654666" cy="3165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660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FA28597-24CD-40F4-AB24-8AAD82553C03}"/>
              </a:ext>
            </a:extLst>
          </p:cNvPr>
          <p:cNvSpPr>
            <a:spLocks noGrp="1"/>
          </p:cNvSpPr>
          <p:nvPr>
            <p:ph type="title"/>
          </p:nvPr>
        </p:nvSpPr>
        <p:spPr>
          <a:xfrm>
            <a:off x="933450" y="0"/>
            <a:ext cx="10515600" cy="1325563"/>
          </a:xfrm>
        </p:spPr>
        <p:txBody>
          <a:bodyPr>
            <a:normAutofit/>
          </a:bodyPr>
          <a:lstStyle/>
          <a:p>
            <a:r>
              <a:rPr lang="en-IN" sz="4000"/>
              <a:t>Categorical Features</a:t>
            </a:r>
            <a:endParaRPr lang="en-IN" sz="4000" dirty="0"/>
          </a:p>
        </p:txBody>
      </p:sp>
      <p:pic>
        <p:nvPicPr>
          <p:cNvPr id="7174" name="Picture 6">
            <a:extLst>
              <a:ext uri="{FF2B5EF4-FFF2-40B4-BE49-F238E27FC236}">
                <a16:creationId xmlns:a16="http://schemas.microsoft.com/office/drawing/2014/main" id="{59FEF4F4-5E4A-44B7-B5D8-5C3D4FA86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099" y="1488447"/>
            <a:ext cx="5795799" cy="3880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776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FA28597-24CD-40F4-AB24-8AAD82553C03}"/>
              </a:ext>
            </a:extLst>
          </p:cNvPr>
          <p:cNvSpPr>
            <a:spLocks noGrp="1"/>
          </p:cNvSpPr>
          <p:nvPr>
            <p:ph type="title"/>
          </p:nvPr>
        </p:nvSpPr>
        <p:spPr>
          <a:xfrm>
            <a:off x="933450" y="0"/>
            <a:ext cx="10515600" cy="1325563"/>
          </a:xfrm>
        </p:spPr>
        <p:txBody>
          <a:bodyPr>
            <a:normAutofit/>
          </a:bodyPr>
          <a:lstStyle/>
          <a:p>
            <a:r>
              <a:rPr lang="en-IN" sz="4000"/>
              <a:t>Categorical Features</a:t>
            </a:r>
            <a:endParaRPr lang="en-IN" sz="4000" dirty="0"/>
          </a:p>
        </p:txBody>
      </p:sp>
      <p:pic>
        <p:nvPicPr>
          <p:cNvPr id="13" name="Picture 2">
            <a:extLst>
              <a:ext uri="{FF2B5EF4-FFF2-40B4-BE49-F238E27FC236}">
                <a16:creationId xmlns:a16="http://schemas.microsoft.com/office/drawing/2014/main" id="{BEA61B56-BDDB-4DDB-84C7-D0C67914E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540" y="1511996"/>
            <a:ext cx="4141709" cy="3495012"/>
          </a:xfrm>
          <a:prstGeom prst="rect">
            <a:avLst/>
          </a:prstGeom>
          <a:extLst>
            <a:ext uri="{909E8E84-426E-40DD-AFC4-6F175D3DCCD1}">
              <a14:hiddenFill xmlns:a14="http://schemas.microsoft.com/office/drawing/2010/main">
                <a:solidFill>
                  <a:srgbClr val="FFFFFF"/>
                </a:solidFill>
              </a14:hiddenFill>
            </a:ext>
          </a:extLst>
        </p:spPr>
      </p:pic>
      <p:pic>
        <p:nvPicPr>
          <p:cNvPr id="17" name="Picture 4">
            <a:extLst>
              <a:ext uri="{FF2B5EF4-FFF2-40B4-BE49-F238E27FC236}">
                <a16:creationId xmlns:a16="http://schemas.microsoft.com/office/drawing/2014/main" id="{6CD4989D-FA33-4779-AB4A-84DC934F55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8127" y="1511996"/>
            <a:ext cx="4141709" cy="3495012"/>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201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FA28597-24CD-40F4-AB24-8AAD82553C03}"/>
              </a:ext>
            </a:extLst>
          </p:cNvPr>
          <p:cNvSpPr>
            <a:spLocks noGrp="1"/>
          </p:cNvSpPr>
          <p:nvPr>
            <p:ph type="title"/>
          </p:nvPr>
        </p:nvSpPr>
        <p:spPr>
          <a:xfrm>
            <a:off x="1014388" y="-14905"/>
            <a:ext cx="10515600" cy="1325563"/>
          </a:xfrm>
        </p:spPr>
        <p:txBody>
          <a:bodyPr>
            <a:normAutofit/>
          </a:bodyPr>
          <a:lstStyle/>
          <a:p>
            <a:r>
              <a:rPr lang="en-IN" sz="4000" dirty="0"/>
              <a:t>Categorical Features</a:t>
            </a:r>
          </a:p>
        </p:txBody>
      </p:sp>
      <p:pic>
        <p:nvPicPr>
          <p:cNvPr id="9218" name="Picture 2">
            <a:extLst>
              <a:ext uri="{FF2B5EF4-FFF2-40B4-BE49-F238E27FC236}">
                <a16:creationId xmlns:a16="http://schemas.microsoft.com/office/drawing/2014/main" id="{75948284-2886-4A12-A3DF-EEE3D6A19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2645" y="1325563"/>
            <a:ext cx="4380315" cy="376536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36B29744-499F-4C2B-A58E-67C1B5962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493" y="1698398"/>
            <a:ext cx="4114877" cy="320215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BCCD2815-32AC-4E18-B213-09C5FF3E33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2485" y="1397965"/>
            <a:ext cx="4380315" cy="3688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005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FA28597-24CD-40F4-AB24-8AAD82553C03}"/>
              </a:ext>
            </a:extLst>
          </p:cNvPr>
          <p:cNvSpPr>
            <a:spLocks noGrp="1"/>
          </p:cNvSpPr>
          <p:nvPr>
            <p:ph type="title"/>
          </p:nvPr>
        </p:nvSpPr>
        <p:spPr>
          <a:xfrm>
            <a:off x="1014388" y="0"/>
            <a:ext cx="10515600" cy="1325563"/>
          </a:xfrm>
        </p:spPr>
        <p:txBody>
          <a:bodyPr>
            <a:normAutofit/>
          </a:bodyPr>
          <a:lstStyle/>
          <a:p>
            <a:r>
              <a:rPr lang="en-IN" sz="4000" dirty="0"/>
              <a:t>Categorical Features</a:t>
            </a:r>
          </a:p>
        </p:txBody>
      </p:sp>
      <p:pic>
        <p:nvPicPr>
          <p:cNvPr id="9222" name="Picture 6">
            <a:extLst>
              <a:ext uri="{FF2B5EF4-FFF2-40B4-BE49-F238E27FC236}">
                <a16:creationId xmlns:a16="http://schemas.microsoft.com/office/drawing/2014/main" id="{3C24EB4C-9C20-4579-9D57-10988BDA8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749" y="1464817"/>
            <a:ext cx="4702743" cy="3622088"/>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E8984EF2-3D51-42A4-A1C5-B15E2C2293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020" y="1553346"/>
            <a:ext cx="4704243" cy="3533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983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FA28597-24CD-40F4-AB24-8AAD82553C03}"/>
              </a:ext>
            </a:extLst>
          </p:cNvPr>
          <p:cNvSpPr>
            <a:spLocks noGrp="1"/>
          </p:cNvSpPr>
          <p:nvPr>
            <p:ph type="title"/>
          </p:nvPr>
        </p:nvSpPr>
        <p:spPr>
          <a:xfrm>
            <a:off x="1014388" y="0"/>
            <a:ext cx="10515600" cy="1325563"/>
          </a:xfrm>
        </p:spPr>
        <p:txBody>
          <a:bodyPr>
            <a:normAutofit/>
          </a:bodyPr>
          <a:lstStyle/>
          <a:p>
            <a:r>
              <a:rPr lang="en-IN" sz="4000" dirty="0"/>
              <a:t>Correlation</a:t>
            </a:r>
          </a:p>
        </p:txBody>
      </p:sp>
      <p:pic>
        <p:nvPicPr>
          <p:cNvPr id="10242" name="Picture 2">
            <a:extLst>
              <a:ext uri="{FF2B5EF4-FFF2-40B4-BE49-F238E27FC236}">
                <a16:creationId xmlns:a16="http://schemas.microsoft.com/office/drawing/2014/main" id="{F6519158-58A7-4DEF-BB76-27428E87EC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7823" y="922919"/>
            <a:ext cx="6615137" cy="5344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372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8" name="Picture 4">
            <a:extLst>
              <a:ext uri="{FF2B5EF4-FFF2-40B4-BE49-F238E27FC236}">
                <a16:creationId xmlns:a16="http://schemas.microsoft.com/office/drawing/2014/main" id="{61E5C325-1E38-4BC1-B6C8-B2EA9E954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006" y="1438276"/>
            <a:ext cx="4797517" cy="3483608"/>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0CDD00D9-3B57-4A84-BA1C-5D58A2D9B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0051" y="1570468"/>
            <a:ext cx="4695923" cy="3397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58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FA28597-24CD-40F4-AB24-8AAD82553C03}"/>
              </a:ext>
            </a:extLst>
          </p:cNvPr>
          <p:cNvSpPr>
            <a:spLocks noGrp="1"/>
          </p:cNvSpPr>
          <p:nvPr>
            <p:ph type="title"/>
          </p:nvPr>
        </p:nvSpPr>
        <p:spPr>
          <a:xfrm>
            <a:off x="1014388" y="0"/>
            <a:ext cx="10515600" cy="1325563"/>
          </a:xfrm>
        </p:spPr>
        <p:txBody>
          <a:bodyPr>
            <a:normAutofit/>
          </a:bodyPr>
          <a:lstStyle/>
          <a:p>
            <a:r>
              <a:rPr lang="en-IN" sz="4000" dirty="0"/>
              <a:t>Analysis</a:t>
            </a:r>
          </a:p>
        </p:txBody>
      </p:sp>
      <p:pic>
        <p:nvPicPr>
          <p:cNvPr id="12290" name="Picture 2">
            <a:extLst>
              <a:ext uri="{FF2B5EF4-FFF2-40B4-BE49-F238E27FC236}">
                <a16:creationId xmlns:a16="http://schemas.microsoft.com/office/drawing/2014/main" id="{1245D1C7-03A8-43D4-8D7B-E1C06BE82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036" y="854753"/>
            <a:ext cx="3352200" cy="2554874"/>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0EF214F2-C247-4239-8201-1B401C2941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054" y="854753"/>
            <a:ext cx="3352200" cy="2554874"/>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858F4CF5-46B5-4F65-AB0B-DE430B2906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036" y="3729548"/>
            <a:ext cx="3469149" cy="2334702"/>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a:extLst>
              <a:ext uri="{FF2B5EF4-FFF2-40B4-BE49-F238E27FC236}">
                <a16:creationId xmlns:a16="http://schemas.microsoft.com/office/drawing/2014/main" id="{0371E0ED-5167-438D-ACFB-B0487D3647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3105" y="3729547"/>
            <a:ext cx="3469149" cy="244042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E7657159-A123-46D2-9844-51A3703B449E}"/>
              </a:ext>
            </a:extLst>
          </p:cNvPr>
          <p:cNvCxnSpPr/>
          <p:nvPr/>
        </p:nvCxnSpPr>
        <p:spPr>
          <a:xfrm>
            <a:off x="2000250" y="3543300"/>
            <a:ext cx="884872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4871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FA28597-24CD-40F4-AB24-8AAD82553C03}"/>
              </a:ext>
            </a:extLst>
          </p:cNvPr>
          <p:cNvSpPr>
            <a:spLocks noGrp="1"/>
          </p:cNvSpPr>
          <p:nvPr>
            <p:ph type="title"/>
          </p:nvPr>
        </p:nvSpPr>
        <p:spPr>
          <a:xfrm>
            <a:off x="1014388" y="0"/>
            <a:ext cx="10515600" cy="1325563"/>
          </a:xfrm>
        </p:spPr>
        <p:txBody>
          <a:bodyPr>
            <a:normAutofit/>
          </a:bodyPr>
          <a:lstStyle/>
          <a:p>
            <a:r>
              <a:rPr lang="en-IN" sz="4000" dirty="0"/>
              <a:t>Analysis</a:t>
            </a:r>
          </a:p>
        </p:txBody>
      </p:sp>
      <p:pic>
        <p:nvPicPr>
          <p:cNvPr id="14340" name="Picture 4">
            <a:extLst>
              <a:ext uri="{FF2B5EF4-FFF2-40B4-BE49-F238E27FC236}">
                <a16:creationId xmlns:a16="http://schemas.microsoft.com/office/drawing/2014/main" id="{C36BBFBA-5DEA-4DC6-A962-3F6B6E597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077" y="1020931"/>
            <a:ext cx="10247911" cy="5292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860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FA28597-24CD-40F4-AB24-8AAD82553C03}"/>
              </a:ext>
            </a:extLst>
          </p:cNvPr>
          <p:cNvSpPr>
            <a:spLocks noGrp="1"/>
          </p:cNvSpPr>
          <p:nvPr>
            <p:ph type="title"/>
          </p:nvPr>
        </p:nvSpPr>
        <p:spPr>
          <a:xfrm>
            <a:off x="1014388" y="0"/>
            <a:ext cx="10515600" cy="1325563"/>
          </a:xfrm>
        </p:spPr>
        <p:txBody>
          <a:bodyPr>
            <a:normAutofit/>
          </a:bodyPr>
          <a:lstStyle/>
          <a:p>
            <a:r>
              <a:rPr lang="en-IN" sz="4000" dirty="0"/>
              <a:t>Analysis</a:t>
            </a:r>
          </a:p>
        </p:txBody>
      </p:sp>
      <p:pic>
        <p:nvPicPr>
          <p:cNvPr id="15362" name="Picture 2">
            <a:extLst>
              <a:ext uri="{FF2B5EF4-FFF2-40B4-BE49-F238E27FC236}">
                <a16:creationId xmlns:a16="http://schemas.microsoft.com/office/drawing/2014/main" id="{DD4CA802-0D76-4BD0-A347-F8AE35C0E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1114425"/>
            <a:ext cx="10272688" cy="519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70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0C85EE-3483-43A7-A291-A143B38B6026}"/>
              </a:ext>
            </a:extLst>
          </p:cNvPr>
          <p:cNvSpPr>
            <a:spLocks noGrp="1"/>
          </p:cNvSpPr>
          <p:nvPr>
            <p:ph type="title"/>
          </p:nvPr>
        </p:nvSpPr>
        <p:spPr>
          <a:xfrm>
            <a:off x="589560" y="856180"/>
            <a:ext cx="4560584" cy="1128068"/>
          </a:xfrm>
        </p:spPr>
        <p:txBody>
          <a:bodyPr anchor="ctr">
            <a:normAutofit/>
          </a:bodyPr>
          <a:lstStyle/>
          <a:p>
            <a:r>
              <a:rPr lang="en-IN" sz="4000" dirty="0"/>
              <a:t>Introduction</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DE252D-53C3-4F86-9E3D-714CCB881AFB}"/>
              </a:ext>
            </a:extLst>
          </p:cNvPr>
          <p:cNvSpPr>
            <a:spLocks noGrp="1"/>
          </p:cNvSpPr>
          <p:nvPr>
            <p:ph idx="1"/>
          </p:nvPr>
        </p:nvSpPr>
        <p:spPr>
          <a:xfrm>
            <a:off x="590719" y="2224322"/>
            <a:ext cx="4559425" cy="3979585"/>
          </a:xfrm>
        </p:spPr>
        <p:txBody>
          <a:bodyPr anchor="ctr">
            <a:normAutofit/>
          </a:bodyPr>
          <a:lstStyle/>
          <a:p>
            <a:endParaRPr lang="en-IN" sz="1700" dirty="0"/>
          </a:p>
          <a:p>
            <a:pPr algn="just"/>
            <a:r>
              <a:rPr lang="en-US" sz="1400" b="0" i="0" dirty="0">
                <a:effectLst/>
                <a:cs typeface="Arabic Typesetting" panose="03020402040406030203" pitchFamily="66" charset="-78"/>
              </a:rPr>
              <a:t>Our client, </a:t>
            </a:r>
            <a:r>
              <a:rPr lang="en-US" sz="1400" b="0" i="0" dirty="0" err="1">
                <a:effectLst/>
                <a:cs typeface="Arabic Typesetting" panose="03020402040406030203" pitchFamily="66" charset="-78"/>
              </a:rPr>
              <a:t>FinMan</a:t>
            </a:r>
            <a:r>
              <a:rPr lang="en-US" sz="1400" b="0" i="0" dirty="0">
                <a:effectLst/>
                <a:cs typeface="Arabic Typesetting" panose="03020402040406030203" pitchFamily="66" charset="-78"/>
              </a:rPr>
              <a:t> is a Financial Distribution company. Over the last 10 years, they have created an offline distribution channel across India. </a:t>
            </a:r>
          </a:p>
          <a:p>
            <a:pPr algn="just"/>
            <a:r>
              <a:rPr lang="en-US" sz="1400" dirty="0">
                <a:cs typeface="Arabic Typesetting" panose="03020402040406030203" pitchFamily="66" charset="-78"/>
              </a:rPr>
              <a:t>The company </a:t>
            </a:r>
            <a:r>
              <a:rPr lang="en-US" sz="1400" b="0" i="0" dirty="0">
                <a:effectLst/>
                <a:cs typeface="Arabic Typesetting" panose="03020402040406030203" pitchFamily="66" charset="-78"/>
              </a:rPr>
              <a:t>sells Financial products to consumers by hiring agents in their network and </a:t>
            </a:r>
            <a:r>
              <a:rPr lang="en-US" sz="1400" dirty="0">
                <a:cs typeface="Arabic Typesetting" panose="03020402040406030203" pitchFamily="66" charset="-78"/>
              </a:rPr>
              <a:t>makes a </a:t>
            </a:r>
            <a:r>
              <a:rPr lang="en-IN" sz="1400" b="0" i="0" dirty="0">
                <a:effectLst/>
                <a:cs typeface="Arabic Typesetting" panose="03020402040406030203" pitchFamily="66" charset="-78"/>
              </a:rPr>
              <a:t>significant investment for </a:t>
            </a:r>
            <a:r>
              <a:rPr lang="en-US" sz="1400" b="0" i="0" dirty="0">
                <a:effectLst/>
                <a:cs typeface="Arabic Typesetting" panose="03020402040406030203" pitchFamily="66" charset="-78"/>
              </a:rPr>
              <a:t>identifying, training and recruiting these agents.</a:t>
            </a:r>
          </a:p>
          <a:p>
            <a:pPr algn="just"/>
            <a:r>
              <a:rPr lang="en-US" sz="1400" dirty="0">
                <a:cs typeface="Arabic Typesetting" panose="03020402040406030203" pitchFamily="66" charset="-78"/>
              </a:rPr>
              <a:t>As, </a:t>
            </a:r>
            <a:r>
              <a:rPr lang="en-US" sz="1400" b="0" i="0" dirty="0">
                <a:effectLst/>
                <a:cs typeface="Arabic Typesetting" panose="03020402040406030203" pitchFamily="66" charset="-78"/>
              </a:rPr>
              <a:t>there are a set of agents who do not bring in the expected resultant business. So, the objective is to analyze and observe the overall past recruitment data to help your client derive meaningful insights.</a:t>
            </a:r>
            <a:endParaRPr lang="en-IN" sz="1400" dirty="0">
              <a:cs typeface="Arabic Typesetting" panose="03020402040406030203" pitchFamily="66" charset="-78"/>
            </a:endParaRP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98CC6D7-433C-4F0D-90C4-251082D12C85}"/>
              </a:ext>
            </a:extLst>
          </p:cNvPr>
          <p:cNvPicPr>
            <a:picLocks noChangeAspect="1"/>
          </p:cNvPicPr>
          <p:nvPr/>
        </p:nvPicPr>
        <p:blipFill rotWithShape="1">
          <a:blip r:embed="rId2">
            <a:extLst>
              <a:ext uri="{28A0092B-C50C-407E-A947-70E740481C1C}">
                <a14:useLocalDpi xmlns:a14="http://schemas.microsoft.com/office/drawing/2010/main" val="0"/>
              </a:ext>
            </a:extLst>
          </a:blip>
          <a:srcRect t="3062" r="-1" b="-1"/>
          <a:stretch/>
        </p:blipFill>
        <p:spPr>
          <a:xfrm>
            <a:off x="5977788" y="799352"/>
            <a:ext cx="5425410" cy="5259296"/>
          </a:xfrm>
          <a:prstGeom prst="rect">
            <a:avLst/>
          </a:prstGeom>
        </p:spPr>
      </p:pic>
    </p:spTree>
    <p:extLst>
      <p:ext uri="{BB962C8B-B14F-4D97-AF65-F5344CB8AC3E}">
        <p14:creationId xmlns:p14="http://schemas.microsoft.com/office/powerpoint/2010/main" val="464529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FA28597-24CD-40F4-AB24-8AAD82553C03}"/>
              </a:ext>
            </a:extLst>
          </p:cNvPr>
          <p:cNvSpPr>
            <a:spLocks noGrp="1"/>
          </p:cNvSpPr>
          <p:nvPr>
            <p:ph type="title"/>
          </p:nvPr>
        </p:nvSpPr>
        <p:spPr>
          <a:xfrm>
            <a:off x="1014388" y="0"/>
            <a:ext cx="10515600" cy="1325563"/>
          </a:xfrm>
        </p:spPr>
        <p:txBody>
          <a:bodyPr>
            <a:normAutofit/>
          </a:bodyPr>
          <a:lstStyle/>
          <a:p>
            <a:r>
              <a:rPr lang="en-IN" sz="4000" dirty="0"/>
              <a:t>Conclusion</a:t>
            </a:r>
          </a:p>
        </p:txBody>
      </p:sp>
      <p:pic>
        <p:nvPicPr>
          <p:cNvPr id="9" name="Picture 8" descr="Shape&#10;&#10;Description automatically generated with low confidence">
            <a:extLst>
              <a:ext uri="{FF2B5EF4-FFF2-40B4-BE49-F238E27FC236}">
                <a16:creationId xmlns:a16="http://schemas.microsoft.com/office/drawing/2014/main" id="{34786357-75AE-47A6-A4C9-DA3DEC3366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3095" y="1661240"/>
            <a:ext cx="4348162" cy="3947772"/>
          </a:xfrm>
          <a:prstGeom prst="rect">
            <a:avLst/>
          </a:prstGeom>
        </p:spPr>
      </p:pic>
      <p:sp>
        <p:nvSpPr>
          <p:cNvPr id="3" name="TextBox 2">
            <a:extLst>
              <a:ext uri="{FF2B5EF4-FFF2-40B4-BE49-F238E27FC236}">
                <a16:creationId xmlns:a16="http://schemas.microsoft.com/office/drawing/2014/main" id="{CD6C6375-02EE-471F-B578-46CBC60C45B2}"/>
              </a:ext>
            </a:extLst>
          </p:cNvPr>
          <p:cNvSpPr txBox="1"/>
          <p:nvPr/>
        </p:nvSpPr>
        <p:spPr>
          <a:xfrm>
            <a:off x="1616799" y="2248469"/>
            <a:ext cx="4962617" cy="3139321"/>
          </a:xfrm>
          <a:prstGeom prst="rect">
            <a:avLst/>
          </a:prstGeom>
          <a:noFill/>
        </p:spPr>
        <p:txBody>
          <a:bodyPr wrap="square" rtlCol="0">
            <a:spAutoFit/>
          </a:bodyPr>
          <a:lstStyle/>
          <a:p>
            <a:pPr marL="285750" indent="-285750" algn="just">
              <a:buFont typeface="Arial" panose="020B0604020202020204" pitchFamily="34" charset="0"/>
              <a:buChar char="•"/>
            </a:pPr>
            <a:r>
              <a:rPr lang="en-IN" dirty="0"/>
              <a:t>Needs improvement in reducing negative amount of business source.</a:t>
            </a:r>
          </a:p>
          <a:p>
            <a:pPr algn="just"/>
            <a:endParaRPr lang="en-IN" dirty="0"/>
          </a:p>
          <a:p>
            <a:pPr marL="285750" indent="-285750" algn="just">
              <a:buFont typeface="Arial" panose="020B0604020202020204" pitchFamily="34" charset="0"/>
              <a:buChar char="•"/>
            </a:pPr>
            <a:r>
              <a:rPr lang="en-IN" dirty="0"/>
              <a:t>Business sourced by female applicants are more than business sourced by males on average.</a:t>
            </a:r>
          </a:p>
          <a:p>
            <a:pPr algn="just"/>
            <a:endParaRPr lang="en-IN" dirty="0"/>
          </a:p>
          <a:p>
            <a:pPr marL="285750" indent="-285750" algn="just">
              <a:buFont typeface="Arial" panose="020B0604020202020204" pitchFamily="34" charset="0"/>
              <a:buChar char="•"/>
            </a:pPr>
            <a:r>
              <a:rPr lang="en-IN" dirty="0"/>
              <a:t>Females managers with the status of confirmation is doing better than other managers comparatively.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186954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FA28597-24CD-40F4-AB24-8AAD82553C03}"/>
              </a:ext>
            </a:extLst>
          </p:cNvPr>
          <p:cNvSpPr>
            <a:spLocks noGrp="1"/>
          </p:cNvSpPr>
          <p:nvPr>
            <p:ph type="title"/>
          </p:nvPr>
        </p:nvSpPr>
        <p:spPr>
          <a:xfrm>
            <a:off x="1014388" y="0"/>
            <a:ext cx="10515600" cy="1325563"/>
          </a:xfrm>
        </p:spPr>
        <p:txBody>
          <a:bodyPr>
            <a:normAutofit/>
          </a:bodyPr>
          <a:lstStyle/>
          <a:p>
            <a:r>
              <a:rPr lang="en-IN" sz="4000" dirty="0"/>
              <a:t>Recommendations</a:t>
            </a:r>
          </a:p>
        </p:txBody>
      </p:sp>
      <p:pic>
        <p:nvPicPr>
          <p:cNvPr id="8" name="Picture 7" descr="Icon&#10;&#10;Description automatically generated">
            <a:extLst>
              <a:ext uri="{FF2B5EF4-FFF2-40B4-BE49-F238E27FC236}">
                <a16:creationId xmlns:a16="http://schemas.microsoft.com/office/drawing/2014/main" id="{E049BEF2-61E2-4F58-9339-DBC740BC11D7}"/>
              </a:ext>
            </a:extLst>
          </p:cNvPr>
          <p:cNvPicPr>
            <a:picLocks noChangeAspect="1"/>
          </p:cNvPicPr>
          <p:nvPr/>
        </p:nvPicPr>
        <p:blipFill rotWithShape="1">
          <a:blip r:embed="rId2">
            <a:extLst>
              <a:ext uri="{28A0092B-C50C-407E-A947-70E740481C1C}">
                <a14:useLocalDpi xmlns:a14="http://schemas.microsoft.com/office/drawing/2010/main" val="0"/>
              </a:ext>
            </a:extLst>
          </a:blip>
          <a:srcRect b="24238"/>
          <a:stretch/>
        </p:blipFill>
        <p:spPr>
          <a:xfrm>
            <a:off x="6785881" y="1095756"/>
            <a:ext cx="4905375" cy="4372519"/>
          </a:xfrm>
          <a:prstGeom prst="rect">
            <a:avLst/>
          </a:prstGeom>
        </p:spPr>
      </p:pic>
      <p:sp>
        <p:nvSpPr>
          <p:cNvPr id="2" name="TextBox 1">
            <a:extLst>
              <a:ext uri="{FF2B5EF4-FFF2-40B4-BE49-F238E27FC236}">
                <a16:creationId xmlns:a16="http://schemas.microsoft.com/office/drawing/2014/main" id="{70923B28-0472-4904-A116-6F8E0F0DF9A0}"/>
              </a:ext>
            </a:extLst>
          </p:cNvPr>
          <p:cNvSpPr txBox="1"/>
          <p:nvPr/>
        </p:nvSpPr>
        <p:spPr>
          <a:xfrm>
            <a:off x="1583189" y="2222384"/>
            <a:ext cx="4633892" cy="2862322"/>
          </a:xfrm>
          <a:prstGeom prst="rect">
            <a:avLst/>
          </a:prstGeom>
          <a:noFill/>
        </p:spPr>
        <p:txBody>
          <a:bodyPr wrap="square" rtlCol="0">
            <a:spAutoFit/>
          </a:bodyPr>
          <a:lstStyle/>
          <a:p>
            <a:pPr marL="285750" indent="-285750" algn="just">
              <a:buFont typeface="Arial" panose="020B0604020202020204" pitchFamily="34" charset="0"/>
              <a:buChar char="•"/>
            </a:pPr>
            <a:r>
              <a:rPr lang="en-IN" dirty="0"/>
              <a:t>Self employed applicant needs to be improved or should not be recruited for becoming agents.</a:t>
            </a:r>
          </a:p>
          <a:p>
            <a:pPr algn="just"/>
            <a:endParaRPr lang="en-IN" dirty="0"/>
          </a:p>
          <a:p>
            <a:pPr marL="285750" indent="-285750" algn="just">
              <a:buFont typeface="Arial" panose="020B0604020202020204" pitchFamily="34" charset="0"/>
              <a:buChar char="•"/>
            </a:pPr>
            <a:r>
              <a:rPr lang="en-IN" dirty="0"/>
              <a:t>Strength of female agents should be increased.</a:t>
            </a:r>
          </a:p>
          <a:p>
            <a:pPr algn="just"/>
            <a:endParaRPr lang="en-IN" dirty="0"/>
          </a:p>
          <a:p>
            <a:pPr marL="285750" indent="-285750" algn="just">
              <a:buFont typeface="Arial" panose="020B0604020202020204" pitchFamily="34" charset="0"/>
              <a:buChar char="•"/>
            </a:pPr>
            <a:r>
              <a:rPr lang="en-IN" dirty="0"/>
              <a:t>Females managers should recruit more applicants.</a:t>
            </a:r>
          </a:p>
          <a:p>
            <a:r>
              <a:rPr lang="en-IN" dirty="0"/>
              <a:t> </a:t>
            </a:r>
          </a:p>
        </p:txBody>
      </p:sp>
    </p:spTree>
    <p:extLst>
      <p:ext uri="{BB962C8B-B14F-4D97-AF65-F5344CB8AC3E}">
        <p14:creationId xmlns:p14="http://schemas.microsoft.com/office/powerpoint/2010/main" val="2340673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170EE9-93CB-45FA-8ECF-224015A0F403}"/>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THANK YOU</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464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FA28597-24CD-40F4-AB24-8AAD82553C03}"/>
              </a:ext>
            </a:extLst>
          </p:cNvPr>
          <p:cNvSpPr>
            <a:spLocks noGrp="1"/>
          </p:cNvSpPr>
          <p:nvPr>
            <p:ph type="title"/>
          </p:nvPr>
        </p:nvSpPr>
        <p:spPr>
          <a:xfrm>
            <a:off x="1014388" y="0"/>
            <a:ext cx="10515600" cy="1325563"/>
          </a:xfrm>
        </p:spPr>
        <p:txBody>
          <a:bodyPr>
            <a:normAutofit/>
          </a:bodyPr>
          <a:lstStyle/>
          <a:p>
            <a:r>
              <a:rPr lang="en-IN" sz="4000" dirty="0"/>
              <a:t>Analysis</a:t>
            </a:r>
          </a:p>
        </p:txBody>
      </p:sp>
      <p:pic>
        <p:nvPicPr>
          <p:cNvPr id="13314" name="Picture 2">
            <a:extLst>
              <a:ext uri="{FF2B5EF4-FFF2-40B4-BE49-F238E27FC236}">
                <a16:creationId xmlns:a16="http://schemas.microsoft.com/office/drawing/2014/main" id="{4A763A4C-6929-4736-97BC-3F2E2F2C2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149" y="1325563"/>
            <a:ext cx="9115426" cy="500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112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431DA1C2-D69B-42F9-9867-0F534AB6C78C}"/>
              </a:ext>
            </a:extLst>
          </p:cNvPr>
          <p:cNvSpPr>
            <a:spLocks noGrp="1"/>
          </p:cNvSpPr>
          <p:nvPr>
            <p:ph type="title"/>
          </p:nvPr>
        </p:nvSpPr>
        <p:spPr>
          <a:xfrm>
            <a:off x="1014388" y="0"/>
            <a:ext cx="10515600" cy="1325563"/>
          </a:xfrm>
        </p:spPr>
        <p:txBody>
          <a:bodyPr>
            <a:normAutofit/>
          </a:bodyPr>
          <a:lstStyle/>
          <a:p>
            <a:r>
              <a:rPr lang="en-US" sz="4000" dirty="0"/>
              <a:t>Features In Given Data</a:t>
            </a:r>
            <a:endParaRPr lang="en-IN" sz="4000" dirty="0"/>
          </a:p>
        </p:txBody>
      </p:sp>
      <p:sp>
        <p:nvSpPr>
          <p:cNvPr id="26" name="Content Placeholder 3">
            <a:extLst>
              <a:ext uri="{FF2B5EF4-FFF2-40B4-BE49-F238E27FC236}">
                <a16:creationId xmlns:a16="http://schemas.microsoft.com/office/drawing/2014/main" id="{8F4B4BA6-36EC-4FCA-9F00-96D7DAA7E39D}"/>
              </a:ext>
            </a:extLst>
          </p:cNvPr>
          <p:cNvSpPr txBox="1">
            <a:spLocks/>
          </p:cNvSpPr>
          <p:nvPr/>
        </p:nvSpPr>
        <p:spPr>
          <a:xfrm>
            <a:off x="1032777" y="1608166"/>
            <a:ext cx="3457575" cy="4243526"/>
          </a:xfrm>
          <a:prstGeom prst="rect">
            <a:avLst/>
          </a:prstGeom>
          <a:ln>
            <a:solidFill>
              <a:schemeClr val="tx1"/>
            </a:solidFill>
          </a:ln>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900" dirty="0"/>
              <a:t>Categorical</a:t>
            </a:r>
          </a:p>
          <a:p>
            <a:pPr marL="0" indent="0">
              <a:buFont typeface="Arial" panose="020B0604020202020204" pitchFamily="34" charset="0"/>
              <a:buNone/>
            </a:pPr>
            <a:endParaRPr lang="en-US" sz="1700" dirty="0"/>
          </a:p>
          <a:p>
            <a:r>
              <a:rPr lang="en-IN" sz="1400" dirty="0"/>
              <a:t>ID</a:t>
            </a:r>
          </a:p>
          <a:p>
            <a:r>
              <a:rPr lang="en-IN" sz="1400" dirty="0"/>
              <a:t>Office PIN</a:t>
            </a:r>
          </a:p>
          <a:p>
            <a:r>
              <a:rPr lang="en-IN" sz="1400" dirty="0"/>
              <a:t>Application Receipt Date</a:t>
            </a:r>
          </a:p>
          <a:p>
            <a:r>
              <a:rPr lang="en-IN" sz="1400" b="0" i="0" dirty="0">
                <a:effectLst/>
              </a:rPr>
              <a:t>Applicant City</a:t>
            </a:r>
            <a:r>
              <a:rPr lang="en-IN" sz="1400" dirty="0"/>
              <a:t> </a:t>
            </a:r>
            <a:r>
              <a:rPr lang="en-IN" sz="1400" b="0" i="0" dirty="0">
                <a:effectLst/>
              </a:rPr>
              <a:t>PIN</a:t>
            </a:r>
            <a:endParaRPr lang="en-IN" sz="1400" dirty="0"/>
          </a:p>
          <a:p>
            <a:r>
              <a:rPr lang="en-IN" sz="1400" b="0" i="0" dirty="0">
                <a:effectLst/>
              </a:rPr>
              <a:t>Applicant Gender</a:t>
            </a:r>
          </a:p>
          <a:p>
            <a:r>
              <a:rPr lang="en-IN" sz="1400" dirty="0"/>
              <a:t>Applicant Martial Status</a:t>
            </a:r>
          </a:p>
          <a:p>
            <a:r>
              <a:rPr lang="en-IN" sz="1400" dirty="0"/>
              <a:t>Applicant Occupation</a:t>
            </a:r>
          </a:p>
          <a:p>
            <a:r>
              <a:rPr lang="en-IN" sz="1400" dirty="0"/>
              <a:t>Applicant Qualification</a:t>
            </a:r>
          </a:p>
          <a:p>
            <a:r>
              <a:rPr lang="en-IN" sz="1400" dirty="0"/>
              <a:t>Manager Joining Designation</a:t>
            </a:r>
          </a:p>
          <a:p>
            <a:r>
              <a:rPr lang="en-IN" sz="1400" dirty="0"/>
              <a:t>Manager Current Designation</a:t>
            </a:r>
          </a:p>
          <a:p>
            <a:r>
              <a:rPr lang="en-IN" sz="1400" b="0" i="0" dirty="0">
                <a:effectLst/>
              </a:rPr>
              <a:t>Manager Grade</a:t>
            </a:r>
          </a:p>
          <a:p>
            <a:r>
              <a:rPr lang="en-IN" sz="1400" b="0" i="0" dirty="0">
                <a:effectLst/>
              </a:rPr>
              <a:t>Manager Status</a:t>
            </a:r>
          </a:p>
          <a:p>
            <a:r>
              <a:rPr lang="en-IN" sz="1400" b="0" i="0" dirty="0">
                <a:effectLst/>
              </a:rPr>
              <a:t>Manager Gender</a:t>
            </a:r>
          </a:p>
          <a:p>
            <a:endParaRPr lang="en-IN" sz="2000" dirty="0"/>
          </a:p>
          <a:p>
            <a:endParaRPr lang="en-IN" sz="2000" dirty="0"/>
          </a:p>
          <a:p>
            <a:endParaRPr lang="en-IN" sz="1700" dirty="0"/>
          </a:p>
          <a:p>
            <a:endParaRPr lang="en-IN" sz="1700" dirty="0"/>
          </a:p>
        </p:txBody>
      </p:sp>
      <p:sp>
        <p:nvSpPr>
          <p:cNvPr id="27" name="Content Placeholder 4">
            <a:extLst>
              <a:ext uri="{FF2B5EF4-FFF2-40B4-BE49-F238E27FC236}">
                <a16:creationId xmlns:a16="http://schemas.microsoft.com/office/drawing/2014/main" id="{486BAA30-F57D-40BF-A1F0-50D96E318905}"/>
              </a:ext>
            </a:extLst>
          </p:cNvPr>
          <p:cNvSpPr txBox="1">
            <a:spLocks/>
          </p:cNvSpPr>
          <p:nvPr/>
        </p:nvSpPr>
        <p:spPr>
          <a:xfrm>
            <a:off x="4633228" y="1608165"/>
            <a:ext cx="3457576" cy="4251899"/>
          </a:xfrm>
          <a:prstGeom prst="rect">
            <a:avLst/>
          </a:prstGeom>
          <a:ln>
            <a:solidFill>
              <a:schemeClr val="tx1"/>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Date</a:t>
            </a:r>
          </a:p>
          <a:p>
            <a:pPr marL="0" indent="0">
              <a:buFont typeface="Arial" panose="020B0604020202020204" pitchFamily="34" charset="0"/>
              <a:buNone/>
            </a:pPr>
            <a:endParaRPr lang="en-US" sz="2000" dirty="0"/>
          </a:p>
          <a:p>
            <a:r>
              <a:rPr lang="en-IN" sz="1300" dirty="0"/>
              <a:t>Applicant Birth-Date</a:t>
            </a:r>
          </a:p>
          <a:p>
            <a:r>
              <a:rPr lang="en-IN" sz="1300" dirty="0"/>
              <a:t>Manager DOJ</a:t>
            </a:r>
          </a:p>
          <a:p>
            <a:r>
              <a:rPr lang="en-IN" sz="1300" b="0" i="0" dirty="0">
                <a:effectLst/>
              </a:rPr>
              <a:t>Manager DOB</a:t>
            </a:r>
            <a:endParaRPr lang="en-IN" sz="1300" dirty="0"/>
          </a:p>
        </p:txBody>
      </p:sp>
      <p:sp>
        <p:nvSpPr>
          <p:cNvPr id="28" name="Content Placeholder 4">
            <a:extLst>
              <a:ext uri="{FF2B5EF4-FFF2-40B4-BE49-F238E27FC236}">
                <a16:creationId xmlns:a16="http://schemas.microsoft.com/office/drawing/2014/main" id="{07C1FE8A-11B5-422B-BABE-FAEF3ABF1256}"/>
              </a:ext>
            </a:extLst>
          </p:cNvPr>
          <p:cNvSpPr txBox="1">
            <a:spLocks/>
          </p:cNvSpPr>
          <p:nvPr/>
        </p:nvSpPr>
        <p:spPr>
          <a:xfrm>
            <a:off x="8233680" y="1608166"/>
            <a:ext cx="3457577" cy="4243526"/>
          </a:xfrm>
          <a:prstGeom prst="rect">
            <a:avLst/>
          </a:prstGeom>
          <a:ln>
            <a:solidFill>
              <a:schemeClr val="tx1"/>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Numerical</a:t>
            </a:r>
          </a:p>
          <a:p>
            <a:pPr marL="0" indent="0">
              <a:buFont typeface="Arial" panose="020B0604020202020204" pitchFamily="34" charset="0"/>
              <a:buNone/>
            </a:pPr>
            <a:endParaRPr lang="en-US" sz="2000" dirty="0"/>
          </a:p>
          <a:p>
            <a:r>
              <a:rPr lang="en-IN" sz="1300" b="0" i="0" dirty="0">
                <a:effectLst/>
              </a:rPr>
              <a:t>Manager </a:t>
            </a:r>
            <a:r>
              <a:rPr lang="en-IN" sz="1300" b="0" i="0" dirty="0" err="1">
                <a:effectLst/>
              </a:rPr>
              <a:t>Num</a:t>
            </a:r>
            <a:r>
              <a:rPr lang="en-IN" sz="1300" dirty="0"/>
              <a:t> </a:t>
            </a:r>
            <a:r>
              <a:rPr lang="en-IN" sz="1300" b="0" i="0" dirty="0">
                <a:effectLst/>
              </a:rPr>
              <a:t>Application</a:t>
            </a:r>
          </a:p>
          <a:p>
            <a:r>
              <a:rPr lang="en-IN" sz="1300" b="0" i="0" dirty="0">
                <a:effectLst/>
              </a:rPr>
              <a:t>Manager </a:t>
            </a:r>
            <a:r>
              <a:rPr lang="en-IN" sz="1300" b="0" i="0" dirty="0" err="1">
                <a:effectLst/>
              </a:rPr>
              <a:t>Num</a:t>
            </a:r>
            <a:r>
              <a:rPr lang="en-IN" sz="1300" dirty="0"/>
              <a:t> </a:t>
            </a:r>
            <a:r>
              <a:rPr lang="en-IN" sz="1300" b="0" i="0" dirty="0">
                <a:effectLst/>
              </a:rPr>
              <a:t>Coded</a:t>
            </a:r>
          </a:p>
          <a:p>
            <a:r>
              <a:rPr lang="en-IN" sz="1300" b="0" i="0" dirty="0">
                <a:effectLst/>
              </a:rPr>
              <a:t>Manager</a:t>
            </a:r>
            <a:r>
              <a:rPr lang="en-IN" sz="1300" dirty="0"/>
              <a:t> </a:t>
            </a:r>
            <a:r>
              <a:rPr lang="en-IN" sz="1300" b="0" i="0" dirty="0">
                <a:effectLst/>
              </a:rPr>
              <a:t>Business</a:t>
            </a:r>
          </a:p>
          <a:p>
            <a:r>
              <a:rPr lang="en-IN" sz="1300" b="0" i="0" dirty="0">
                <a:effectLst/>
              </a:rPr>
              <a:t>Manager </a:t>
            </a:r>
            <a:r>
              <a:rPr lang="en-IN" sz="1300" b="0" i="0" dirty="0" err="1">
                <a:effectLst/>
              </a:rPr>
              <a:t>Num</a:t>
            </a:r>
            <a:r>
              <a:rPr lang="en-IN" sz="1300" b="0" i="0" dirty="0">
                <a:effectLst/>
              </a:rPr>
              <a:t> Products</a:t>
            </a:r>
          </a:p>
          <a:p>
            <a:r>
              <a:rPr lang="en-IN" sz="1300" b="0" i="0" dirty="0">
                <a:effectLst/>
              </a:rPr>
              <a:t>Manager Business2</a:t>
            </a:r>
            <a:endParaRPr lang="en-IN" sz="1300" dirty="0"/>
          </a:p>
          <a:p>
            <a:r>
              <a:rPr lang="en-IN" sz="1300" b="0" i="0" dirty="0">
                <a:effectLst/>
              </a:rPr>
              <a:t>Manager </a:t>
            </a:r>
            <a:r>
              <a:rPr lang="en-IN" sz="1300" b="0" i="0" dirty="0" err="1">
                <a:effectLst/>
              </a:rPr>
              <a:t>Num</a:t>
            </a:r>
            <a:r>
              <a:rPr lang="en-IN" sz="1300" dirty="0"/>
              <a:t> </a:t>
            </a:r>
            <a:r>
              <a:rPr lang="en-IN" sz="1300" b="0" i="0" dirty="0">
                <a:effectLst/>
              </a:rPr>
              <a:t>Products2</a:t>
            </a:r>
          </a:p>
          <a:p>
            <a:r>
              <a:rPr lang="en-IN" sz="1300" b="0" i="0" dirty="0">
                <a:effectLst/>
              </a:rPr>
              <a:t>Business Sourced (Target)</a:t>
            </a:r>
            <a:endParaRPr lang="en-IN" sz="1300" dirty="0"/>
          </a:p>
          <a:p>
            <a:endParaRPr lang="en-IN" sz="2000" dirty="0"/>
          </a:p>
        </p:txBody>
      </p:sp>
    </p:spTree>
    <p:extLst>
      <p:ext uri="{BB962C8B-B14F-4D97-AF65-F5344CB8AC3E}">
        <p14:creationId xmlns:p14="http://schemas.microsoft.com/office/powerpoint/2010/main" val="1659443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2C637E3-7D98-41F9-A39B-673F14304515}"/>
              </a:ext>
            </a:extLst>
          </p:cNvPr>
          <p:cNvSpPr>
            <a:spLocks noGrp="1"/>
          </p:cNvSpPr>
          <p:nvPr>
            <p:ph type="title"/>
          </p:nvPr>
        </p:nvSpPr>
        <p:spPr>
          <a:xfrm>
            <a:off x="1014388" y="0"/>
            <a:ext cx="10515600" cy="1325563"/>
          </a:xfrm>
        </p:spPr>
        <p:txBody>
          <a:bodyPr>
            <a:normAutofit/>
          </a:bodyPr>
          <a:lstStyle/>
          <a:p>
            <a:r>
              <a:rPr lang="en-US" sz="4000" kern="1200" dirty="0">
                <a:ea typeface="+mj-ea"/>
                <a:cs typeface="+mj-cs"/>
              </a:rPr>
              <a:t>Range Of Numerical Features</a:t>
            </a:r>
            <a:endParaRPr lang="en-IN" sz="4000" dirty="0"/>
          </a:p>
        </p:txBody>
      </p:sp>
      <p:graphicFrame>
        <p:nvGraphicFramePr>
          <p:cNvPr id="19" name="Table 12">
            <a:extLst>
              <a:ext uri="{FF2B5EF4-FFF2-40B4-BE49-F238E27FC236}">
                <a16:creationId xmlns:a16="http://schemas.microsoft.com/office/drawing/2014/main" id="{D6CE822C-8565-453B-9B65-4095190D60E3}"/>
              </a:ext>
            </a:extLst>
          </p:cNvPr>
          <p:cNvGraphicFramePr>
            <a:graphicFrameLocks noGrp="1"/>
          </p:cNvGraphicFramePr>
          <p:nvPr>
            <p:extLst>
              <p:ext uri="{D42A27DB-BD31-4B8C-83A1-F6EECF244321}">
                <p14:modId xmlns:p14="http://schemas.microsoft.com/office/powerpoint/2010/main" val="820417873"/>
              </p:ext>
            </p:extLst>
          </p:nvPr>
        </p:nvGraphicFramePr>
        <p:xfrm>
          <a:off x="1178847" y="1353127"/>
          <a:ext cx="10512410" cy="4347861"/>
        </p:xfrm>
        <a:graphic>
          <a:graphicData uri="http://schemas.openxmlformats.org/drawingml/2006/table">
            <a:tbl>
              <a:tblPr firstRow="1" bandRow="1">
                <a:noFill/>
                <a:tableStyleId>{5C22544A-7EE6-4342-B048-85BDC9FD1C3A}</a:tableStyleId>
              </a:tblPr>
              <a:tblGrid>
                <a:gridCol w="4337977">
                  <a:extLst>
                    <a:ext uri="{9D8B030D-6E8A-4147-A177-3AD203B41FA5}">
                      <a16:colId xmlns:a16="http://schemas.microsoft.com/office/drawing/2014/main" val="937284351"/>
                    </a:ext>
                  </a:extLst>
                </a:gridCol>
                <a:gridCol w="3003606">
                  <a:extLst>
                    <a:ext uri="{9D8B030D-6E8A-4147-A177-3AD203B41FA5}">
                      <a16:colId xmlns:a16="http://schemas.microsoft.com/office/drawing/2014/main" val="3452047239"/>
                    </a:ext>
                  </a:extLst>
                </a:gridCol>
                <a:gridCol w="3170827">
                  <a:extLst>
                    <a:ext uri="{9D8B030D-6E8A-4147-A177-3AD203B41FA5}">
                      <a16:colId xmlns:a16="http://schemas.microsoft.com/office/drawing/2014/main" val="3275353551"/>
                    </a:ext>
                  </a:extLst>
                </a:gridCol>
              </a:tblGrid>
              <a:tr h="484710">
                <a:tc>
                  <a:txBody>
                    <a:bodyPr/>
                    <a:lstStyle/>
                    <a:p>
                      <a:pPr algn="ctr"/>
                      <a:r>
                        <a:rPr lang="en-IN" sz="2200" b="1" cap="none" spc="0" dirty="0">
                          <a:solidFill>
                            <a:schemeClr val="tx1"/>
                          </a:solidFill>
                        </a:rPr>
                        <a:t>FEATURE</a:t>
                      </a:r>
                    </a:p>
                  </a:txBody>
                  <a:tcPr marL="88755" marR="126793" marT="25359" marB="190190" anchor="b">
                    <a:lnL w="12700" cmpd="sng">
                      <a:noFill/>
                    </a:lnL>
                    <a:lnR w="12700" cmpd="sng">
                      <a:noFill/>
                    </a:lnR>
                    <a:lnT w="9525" cap="flat" cmpd="sng" algn="ctr">
                      <a:noFill/>
                      <a:prstDash val="solid"/>
                    </a:lnT>
                    <a:lnB w="38100" cmpd="sng">
                      <a:noFill/>
                    </a:lnB>
                    <a:noFill/>
                  </a:tcPr>
                </a:tc>
                <a:tc>
                  <a:txBody>
                    <a:bodyPr/>
                    <a:lstStyle/>
                    <a:p>
                      <a:pPr algn="ctr"/>
                      <a:r>
                        <a:rPr lang="en-IN" sz="2200" b="1" cap="none" spc="0" dirty="0">
                          <a:solidFill>
                            <a:schemeClr val="tx1"/>
                          </a:solidFill>
                        </a:rPr>
                        <a:t>MIN VALUE</a:t>
                      </a:r>
                    </a:p>
                  </a:txBody>
                  <a:tcPr marL="88755" marR="126793" marT="25359" marB="190190" anchor="b">
                    <a:lnL w="12700" cmpd="sng">
                      <a:noFill/>
                    </a:lnL>
                    <a:lnR w="12700" cmpd="sng">
                      <a:noFill/>
                    </a:lnR>
                    <a:lnT w="9525" cap="flat" cmpd="sng" algn="ctr">
                      <a:noFill/>
                      <a:prstDash val="solid"/>
                    </a:lnT>
                    <a:lnB w="38100" cmpd="sng">
                      <a:noFill/>
                    </a:lnB>
                    <a:noFill/>
                  </a:tcPr>
                </a:tc>
                <a:tc>
                  <a:txBody>
                    <a:bodyPr/>
                    <a:lstStyle/>
                    <a:p>
                      <a:pPr algn="ctr"/>
                      <a:r>
                        <a:rPr lang="en-IN" sz="2200" b="1" cap="none" spc="0" dirty="0">
                          <a:solidFill>
                            <a:schemeClr val="tx1"/>
                          </a:solidFill>
                        </a:rPr>
                        <a:t>MAX VALUE</a:t>
                      </a:r>
                    </a:p>
                  </a:txBody>
                  <a:tcPr marL="88755" marR="126793" marT="25359" marB="190190"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735378426"/>
                  </a:ext>
                </a:extLst>
              </a:tr>
              <a:tr h="417657">
                <a:tc>
                  <a:txBody>
                    <a:bodyPr/>
                    <a:lstStyle/>
                    <a:p>
                      <a:pPr algn="ctr"/>
                      <a:r>
                        <a:rPr lang="en-IN" sz="1700" cap="none" spc="0" dirty="0">
                          <a:solidFill>
                            <a:schemeClr val="tx1"/>
                          </a:solidFill>
                        </a:rPr>
                        <a:t>APPLICANT AGE</a:t>
                      </a:r>
                    </a:p>
                  </a:txBody>
                  <a:tcPr marL="88755" marR="126793" marT="25359" marB="190190">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algn="ctr"/>
                      <a:r>
                        <a:rPr lang="en-IN" sz="1700" cap="none" spc="0" dirty="0">
                          <a:solidFill>
                            <a:schemeClr val="tx1"/>
                          </a:solidFill>
                        </a:rPr>
                        <a:t>15</a:t>
                      </a:r>
                    </a:p>
                  </a:txBody>
                  <a:tcPr marL="88755" marR="126793" marT="25359" marB="190190">
                    <a:lnL w="12700" cmpd="sng">
                      <a:noFill/>
                      <a:prstDash val="solid"/>
                    </a:lnL>
                    <a:lnR w="12700" cmpd="sng">
                      <a:noFill/>
                      <a:prstDash val="solid"/>
                    </a:lnR>
                    <a:lnT w="38100" cmpd="sng">
                      <a:noFill/>
                    </a:lnT>
                    <a:lnB w="9525" cap="flat" cmpd="sng" algn="ctr">
                      <a:noFill/>
                      <a:prstDash val="solid"/>
                    </a:lnB>
                    <a:noFill/>
                  </a:tcPr>
                </a:tc>
                <a:tc>
                  <a:txBody>
                    <a:bodyPr/>
                    <a:lstStyle/>
                    <a:p>
                      <a:pPr algn="ctr"/>
                      <a:r>
                        <a:rPr lang="en-IN" sz="1700" cap="none" spc="0">
                          <a:solidFill>
                            <a:schemeClr val="tx1"/>
                          </a:solidFill>
                        </a:rPr>
                        <a:t>77</a:t>
                      </a:r>
                    </a:p>
                  </a:txBody>
                  <a:tcPr marL="88755" marR="126793" marT="25359" marB="190190">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3713792143"/>
                  </a:ext>
                </a:extLst>
              </a:tr>
              <a:tr h="417657">
                <a:tc>
                  <a:txBody>
                    <a:bodyPr/>
                    <a:lstStyle/>
                    <a:p>
                      <a:pPr algn="ctr"/>
                      <a:r>
                        <a:rPr lang="en-IN" sz="1700" cap="none" spc="0" dirty="0">
                          <a:solidFill>
                            <a:schemeClr val="tx1"/>
                          </a:solidFill>
                        </a:rPr>
                        <a:t>MANAGER AGE</a:t>
                      </a:r>
                    </a:p>
                  </a:txBody>
                  <a:tcPr marL="88755" marR="126793" marT="25359" marB="190190">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a:r>
                        <a:rPr lang="en-IN" sz="1700" cap="none" spc="0" dirty="0">
                          <a:solidFill>
                            <a:schemeClr val="tx1"/>
                          </a:solidFill>
                        </a:rPr>
                        <a:t>19</a:t>
                      </a:r>
                    </a:p>
                  </a:txBody>
                  <a:tcPr marL="88755" marR="126793" marT="25359" marB="19019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a:r>
                        <a:rPr lang="en-IN" sz="1700" cap="none" spc="0">
                          <a:solidFill>
                            <a:schemeClr val="tx1"/>
                          </a:solidFill>
                        </a:rPr>
                        <a:t>56</a:t>
                      </a:r>
                    </a:p>
                  </a:txBody>
                  <a:tcPr marL="88755" marR="126793" marT="25359" marB="19019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338407854"/>
                  </a:ext>
                </a:extLst>
              </a:tr>
              <a:tr h="456815">
                <a:tc>
                  <a:txBody>
                    <a:bodyPr/>
                    <a:lstStyle/>
                    <a:p>
                      <a:pPr algn="ctr"/>
                      <a:r>
                        <a:rPr lang="en-IN" sz="1700" cap="none" spc="0" dirty="0">
                          <a:solidFill>
                            <a:schemeClr val="tx1"/>
                          </a:solidFill>
                        </a:rPr>
                        <a:t>MANAGER NUM APPLICATION</a:t>
                      </a:r>
                    </a:p>
                  </a:txBody>
                  <a:tcPr marL="88755" marR="126793" marT="25359" marB="190190">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ctr"/>
                      <a:r>
                        <a:rPr lang="en-IN" sz="1700" cap="none" spc="0" dirty="0">
                          <a:solidFill>
                            <a:schemeClr val="tx1"/>
                          </a:solidFill>
                        </a:rPr>
                        <a:t>0</a:t>
                      </a:r>
                    </a:p>
                  </a:txBody>
                  <a:tcPr marL="88755" marR="126793" marT="25359" marB="190190">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a:r>
                        <a:rPr lang="en-IN" sz="1700" cap="none" spc="0" dirty="0">
                          <a:solidFill>
                            <a:schemeClr val="tx1"/>
                          </a:solidFill>
                        </a:rPr>
                        <a:t>22</a:t>
                      </a:r>
                    </a:p>
                  </a:txBody>
                  <a:tcPr marL="88755" marR="126793" marT="25359" marB="190190">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3061670249"/>
                  </a:ext>
                </a:extLst>
              </a:tr>
              <a:tr h="417657">
                <a:tc>
                  <a:txBody>
                    <a:bodyPr/>
                    <a:lstStyle/>
                    <a:p>
                      <a:pPr algn="ctr"/>
                      <a:r>
                        <a:rPr lang="en-IN" sz="1700" cap="none" spc="0" dirty="0">
                          <a:solidFill>
                            <a:schemeClr val="tx1"/>
                          </a:solidFill>
                        </a:rPr>
                        <a:t>MANAGER NUM CODED</a:t>
                      </a:r>
                    </a:p>
                  </a:txBody>
                  <a:tcPr marL="88755" marR="126793" marT="25359" marB="190190">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a:r>
                        <a:rPr lang="en-IN" sz="1700" cap="none" spc="0" dirty="0">
                          <a:solidFill>
                            <a:schemeClr val="tx1"/>
                          </a:solidFill>
                        </a:rPr>
                        <a:t>0</a:t>
                      </a:r>
                    </a:p>
                  </a:txBody>
                  <a:tcPr marL="88755" marR="126793" marT="25359" marB="19019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a:r>
                        <a:rPr lang="en-IN" sz="1700" cap="none" spc="0">
                          <a:solidFill>
                            <a:schemeClr val="tx1"/>
                          </a:solidFill>
                        </a:rPr>
                        <a:t>9</a:t>
                      </a:r>
                    </a:p>
                  </a:txBody>
                  <a:tcPr marL="88755" marR="126793" marT="25359" marB="19019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341862722"/>
                  </a:ext>
                </a:extLst>
              </a:tr>
              <a:tr h="417657">
                <a:tc>
                  <a:txBody>
                    <a:bodyPr/>
                    <a:lstStyle/>
                    <a:p>
                      <a:pPr algn="ctr"/>
                      <a:r>
                        <a:rPr lang="en-IN" sz="1700" cap="none" spc="0" dirty="0">
                          <a:solidFill>
                            <a:schemeClr val="tx1"/>
                          </a:solidFill>
                        </a:rPr>
                        <a:t>MANAGER BUSINESS</a:t>
                      </a:r>
                    </a:p>
                  </a:txBody>
                  <a:tcPr marL="88755" marR="126793" marT="25359" marB="190190">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ctr"/>
                      <a:r>
                        <a:rPr lang="en-IN" sz="1700" cap="none" spc="0" dirty="0">
                          <a:solidFill>
                            <a:schemeClr val="tx1"/>
                          </a:solidFill>
                        </a:rPr>
                        <a:t>-265289</a:t>
                      </a:r>
                    </a:p>
                  </a:txBody>
                  <a:tcPr marL="88755" marR="126793" marT="25359" marB="190190">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gn="ctr"/>
                      <a:r>
                        <a:rPr lang="en-IN" sz="1700" cap="none" spc="0">
                          <a:solidFill>
                            <a:schemeClr val="tx1"/>
                          </a:solidFill>
                        </a:rPr>
                        <a:t>3578265</a:t>
                      </a:r>
                    </a:p>
                  </a:txBody>
                  <a:tcPr marL="88755" marR="126793" marT="25359" marB="190190">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711609474"/>
                  </a:ext>
                </a:extLst>
              </a:tr>
              <a:tr h="456815">
                <a:tc>
                  <a:txBody>
                    <a:bodyPr/>
                    <a:lstStyle/>
                    <a:p>
                      <a:pPr algn="ctr"/>
                      <a:r>
                        <a:rPr lang="en-IN" sz="1700" cap="none" spc="0" dirty="0">
                          <a:solidFill>
                            <a:schemeClr val="tx1"/>
                          </a:solidFill>
                        </a:rPr>
                        <a:t>MANAGER NUM PRODUCTS</a:t>
                      </a:r>
                    </a:p>
                  </a:txBody>
                  <a:tcPr marL="88755" marR="126793" marT="25359" marB="190190">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a:r>
                        <a:rPr lang="en-IN" sz="1700" cap="none" spc="0" dirty="0">
                          <a:solidFill>
                            <a:schemeClr val="tx1"/>
                          </a:solidFill>
                        </a:rPr>
                        <a:t>0</a:t>
                      </a:r>
                    </a:p>
                  </a:txBody>
                  <a:tcPr marL="88755" marR="126793" marT="25359" marB="19019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a:r>
                        <a:rPr lang="en-IN" sz="1700" cap="none" spc="0">
                          <a:solidFill>
                            <a:schemeClr val="tx1"/>
                          </a:solidFill>
                        </a:rPr>
                        <a:t>101</a:t>
                      </a:r>
                    </a:p>
                  </a:txBody>
                  <a:tcPr marL="88755" marR="126793" marT="25359" marB="19019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495309537"/>
                  </a:ext>
                </a:extLst>
              </a:tr>
              <a:tr h="417657">
                <a:tc>
                  <a:txBody>
                    <a:bodyPr/>
                    <a:lstStyle/>
                    <a:p>
                      <a:pPr algn="ctr"/>
                      <a:r>
                        <a:rPr lang="en-IN" sz="1700" cap="none" spc="0" dirty="0">
                          <a:solidFill>
                            <a:schemeClr val="tx1"/>
                          </a:solidFill>
                        </a:rPr>
                        <a:t>MANAGER BUSINESS 2</a:t>
                      </a:r>
                    </a:p>
                  </a:txBody>
                  <a:tcPr marL="88755" marR="126793" marT="25359" marB="190190">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700" cap="none" spc="0" dirty="0">
                          <a:solidFill>
                            <a:schemeClr val="tx1"/>
                          </a:solidFill>
                        </a:rPr>
                        <a:t>-265289</a:t>
                      </a:r>
                    </a:p>
                  </a:txBody>
                  <a:tcPr marL="88755" marR="126793" marT="25359" marB="190190">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700" cap="none" spc="0">
                          <a:solidFill>
                            <a:schemeClr val="tx1"/>
                          </a:solidFill>
                        </a:rPr>
                        <a:t>3578265</a:t>
                      </a:r>
                    </a:p>
                  </a:txBody>
                  <a:tcPr marL="88755" marR="126793" marT="25359" marB="190190">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3921384741"/>
                  </a:ext>
                </a:extLst>
              </a:tr>
              <a:tr h="456815">
                <a:tc>
                  <a:txBody>
                    <a:bodyPr/>
                    <a:lstStyle/>
                    <a:p>
                      <a:pPr algn="ctr"/>
                      <a:r>
                        <a:rPr lang="en-IN" sz="1700" cap="none" spc="0" dirty="0">
                          <a:solidFill>
                            <a:schemeClr val="tx1"/>
                          </a:solidFill>
                        </a:rPr>
                        <a:t>MANAGER NUM PRODUCTS 2</a:t>
                      </a:r>
                    </a:p>
                  </a:txBody>
                  <a:tcPr marL="88755" marR="126793" marT="25359" marB="190190">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a:r>
                        <a:rPr lang="en-IN" sz="1700" cap="none" spc="0" dirty="0">
                          <a:solidFill>
                            <a:schemeClr val="tx1"/>
                          </a:solidFill>
                        </a:rPr>
                        <a:t>0</a:t>
                      </a:r>
                    </a:p>
                  </a:txBody>
                  <a:tcPr marL="88755" marR="126793" marT="25359" marB="19019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a:r>
                        <a:rPr lang="en-IN" sz="1700" cap="none" spc="0" dirty="0">
                          <a:solidFill>
                            <a:schemeClr val="tx1"/>
                          </a:solidFill>
                        </a:rPr>
                        <a:t>101</a:t>
                      </a:r>
                    </a:p>
                  </a:txBody>
                  <a:tcPr marL="88755" marR="126793" marT="25359" marB="19019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322386043"/>
                  </a:ext>
                </a:extLst>
              </a:tr>
            </a:tbl>
          </a:graphicData>
        </a:graphic>
      </p:graphicFrame>
    </p:spTree>
    <p:extLst>
      <p:ext uri="{BB962C8B-B14F-4D97-AF65-F5344CB8AC3E}">
        <p14:creationId xmlns:p14="http://schemas.microsoft.com/office/powerpoint/2010/main" val="2682936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FA28597-24CD-40F4-AB24-8AAD82553C03}"/>
              </a:ext>
            </a:extLst>
          </p:cNvPr>
          <p:cNvSpPr>
            <a:spLocks noGrp="1"/>
          </p:cNvSpPr>
          <p:nvPr>
            <p:ph type="title"/>
          </p:nvPr>
        </p:nvSpPr>
        <p:spPr>
          <a:xfrm>
            <a:off x="933450" y="0"/>
            <a:ext cx="10515600" cy="1325563"/>
          </a:xfrm>
        </p:spPr>
        <p:txBody>
          <a:bodyPr>
            <a:normAutofit/>
          </a:bodyPr>
          <a:lstStyle/>
          <a:p>
            <a:r>
              <a:rPr lang="en-IN" sz="4000" dirty="0"/>
              <a:t>Numerical Features</a:t>
            </a:r>
          </a:p>
        </p:txBody>
      </p:sp>
      <p:pic>
        <p:nvPicPr>
          <p:cNvPr id="13" name="Picture 2">
            <a:extLst>
              <a:ext uri="{FF2B5EF4-FFF2-40B4-BE49-F238E27FC236}">
                <a16:creationId xmlns:a16="http://schemas.microsoft.com/office/drawing/2014/main" id="{F0BE9274-B3AD-49E5-A008-025C97EF49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535" y="1801813"/>
            <a:ext cx="9891713" cy="3048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113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FA28597-24CD-40F4-AB24-8AAD82553C03}"/>
              </a:ext>
            </a:extLst>
          </p:cNvPr>
          <p:cNvSpPr>
            <a:spLocks noGrp="1"/>
          </p:cNvSpPr>
          <p:nvPr>
            <p:ph type="title"/>
          </p:nvPr>
        </p:nvSpPr>
        <p:spPr>
          <a:xfrm>
            <a:off x="933450" y="0"/>
            <a:ext cx="10515600" cy="1325563"/>
          </a:xfrm>
        </p:spPr>
        <p:txBody>
          <a:bodyPr>
            <a:normAutofit/>
          </a:bodyPr>
          <a:lstStyle/>
          <a:p>
            <a:r>
              <a:rPr lang="en-IN" sz="4000" dirty="0"/>
              <a:t>Numerical Features</a:t>
            </a:r>
          </a:p>
        </p:txBody>
      </p:sp>
      <p:pic>
        <p:nvPicPr>
          <p:cNvPr id="2050" name="Picture 2">
            <a:extLst>
              <a:ext uri="{FF2B5EF4-FFF2-40B4-BE49-F238E27FC236}">
                <a16:creationId xmlns:a16="http://schemas.microsoft.com/office/drawing/2014/main" id="{A6E339BB-62EC-4EF9-95CB-83D346F4B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262" y="1766656"/>
            <a:ext cx="9839079" cy="3195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913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FA28597-24CD-40F4-AB24-8AAD82553C03}"/>
              </a:ext>
            </a:extLst>
          </p:cNvPr>
          <p:cNvSpPr>
            <a:spLocks noGrp="1"/>
          </p:cNvSpPr>
          <p:nvPr>
            <p:ph type="title"/>
          </p:nvPr>
        </p:nvSpPr>
        <p:spPr>
          <a:xfrm>
            <a:off x="933450" y="0"/>
            <a:ext cx="10515600" cy="1325563"/>
          </a:xfrm>
        </p:spPr>
        <p:txBody>
          <a:bodyPr>
            <a:normAutofit/>
          </a:bodyPr>
          <a:lstStyle/>
          <a:p>
            <a:r>
              <a:rPr lang="en-IN" sz="4000" dirty="0"/>
              <a:t>Numerical Features</a:t>
            </a:r>
          </a:p>
        </p:txBody>
      </p:sp>
      <p:pic>
        <p:nvPicPr>
          <p:cNvPr id="4098" name="Picture 2">
            <a:extLst>
              <a:ext uri="{FF2B5EF4-FFF2-40B4-BE49-F238E27FC236}">
                <a16:creationId xmlns:a16="http://schemas.microsoft.com/office/drawing/2014/main" id="{D9F639FF-A487-4510-AF74-B018AA2E9B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700" y="1238493"/>
            <a:ext cx="8126655" cy="235515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7D66F2B-9A31-463E-A023-76C044C3C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700" y="3969119"/>
            <a:ext cx="8126655" cy="2415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86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FA28597-24CD-40F4-AB24-8AAD82553C03}"/>
              </a:ext>
            </a:extLst>
          </p:cNvPr>
          <p:cNvSpPr>
            <a:spLocks noGrp="1"/>
          </p:cNvSpPr>
          <p:nvPr>
            <p:ph type="title"/>
          </p:nvPr>
        </p:nvSpPr>
        <p:spPr>
          <a:xfrm>
            <a:off x="933450" y="0"/>
            <a:ext cx="10515600" cy="1325563"/>
          </a:xfrm>
        </p:spPr>
        <p:txBody>
          <a:bodyPr>
            <a:normAutofit/>
          </a:bodyPr>
          <a:lstStyle/>
          <a:p>
            <a:r>
              <a:rPr lang="en-IN" sz="4000" dirty="0"/>
              <a:t>Categorical Features</a:t>
            </a:r>
          </a:p>
        </p:txBody>
      </p:sp>
      <p:pic>
        <p:nvPicPr>
          <p:cNvPr id="5122" name="Picture 2">
            <a:extLst>
              <a:ext uri="{FF2B5EF4-FFF2-40B4-BE49-F238E27FC236}">
                <a16:creationId xmlns:a16="http://schemas.microsoft.com/office/drawing/2014/main" id="{1B9E1734-AFF5-4396-A189-DF617AD8B4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2211" y="1539336"/>
            <a:ext cx="4108065" cy="361002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C8C97E1-7422-4A80-8111-C462BE9B9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7958" y="1539336"/>
            <a:ext cx="4108066" cy="3608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244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FA28597-24CD-40F4-AB24-8AAD82553C03}"/>
              </a:ext>
            </a:extLst>
          </p:cNvPr>
          <p:cNvSpPr>
            <a:spLocks noGrp="1"/>
          </p:cNvSpPr>
          <p:nvPr>
            <p:ph type="title"/>
          </p:nvPr>
        </p:nvSpPr>
        <p:spPr>
          <a:xfrm>
            <a:off x="933450" y="0"/>
            <a:ext cx="10515600" cy="1325563"/>
          </a:xfrm>
        </p:spPr>
        <p:txBody>
          <a:bodyPr>
            <a:normAutofit/>
          </a:bodyPr>
          <a:lstStyle/>
          <a:p>
            <a:r>
              <a:rPr lang="en-IN" sz="4000"/>
              <a:t>Categorical Features</a:t>
            </a:r>
            <a:endParaRPr lang="en-IN" sz="4000" dirty="0"/>
          </a:p>
        </p:txBody>
      </p:sp>
      <p:pic>
        <p:nvPicPr>
          <p:cNvPr id="5126" name="Picture 6">
            <a:extLst>
              <a:ext uri="{FF2B5EF4-FFF2-40B4-BE49-F238E27FC236}">
                <a16:creationId xmlns:a16="http://schemas.microsoft.com/office/drawing/2014/main" id="{6E4ED2BD-A42C-4B5B-98FF-F85670F11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133" y="1402480"/>
            <a:ext cx="4449542" cy="299807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5B27DEB8-FD2E-4C0E-8F2C-56C1489A9F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0327" y="1402480"/>
            <a:ext cx="4449540" cy="299807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extLst>
              <a:ext uri="{FF2B5EF4-FFF2-40B4-BE49-F238E27FC236}">
                <a16:creationId xmlns:a16="http://schemas.microsoft.com/office/drawing/2014/main" id="{389BAA3C-59EE-41DF-8553-8B31C20943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4389" y="1725178"/>
            <a:ext cx="4804663" cy="323734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6B293CD9-A694-49DE-BAD7-D492D12B31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2583" y="1725178"/>
            <a:ext cx="4804660" cy="3237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892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317</Words>
  <Application>Microsoft Office PowerPoint</Application>
  <PresentationFormat>Widescreen</PresentationFormat>
  <Paragraphs>96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Smart Agent Recruitment Challenge</vt:lpstr>
      <vt:lpstr>Introduction</vt:lpstr>
      <vt:lpstr>Features In Given Data</vt:lpstr>
      <vt:lpstr>Range Of Numerical Features</vt:lpstr>
      <vt:lpstr>Numerical Features</vt:lpstr>
      <vt:lpstr>Numerical Features</vt:lpstr>
      <vt:lpstr>Numerical Features</vt:lpstr>
      <vt:lpstr>Categorical Features</vt:lpstr>
      <vt:lpstr>Categorical Features</vt:lpstr>
      <vt:lpstr>Categorical Features</vt:lpstr>
      <vt:lpstr>Categorical Features</vt:lpstr>
      <vt:lpstr>Categorical Features</vt:lpstr>
      <vt:lpstr>Categorical Features</vt:lpstr>
      <vt:lpstr>Categorical Features</vt:lpstr>
      <vt:lpstr>Correlation</vt:lpstr>
      <vt:lpstr>PowerPoint Presentation</vt:lpstr>
      <vt:lpstr>Analysis</vt:lpstr>
      <vt:lpstr>Analysis</vt:lpstr>
      <vt:lpstr>Analysis</vt:lpstr>
      <vt:lpstr>Conclusion</vt:lpstr>
      <vt:lpstr>Recommendations</vt:lpstr>
      <vt:lpstr>THANK YOU</vt:lpstr>
      <vt:lpstr>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Agent Recruitment Challenge</dc:title>
  <dc:creator>ROHAN  GIRI</dc:creator>
  <cp:lastModifiedBy>ROHAN  GIRI</cp:lastModifiedBy>
  <cp:revision>2</cp:revision>
  <dcterms:created xsi:type="dcterms:W3CDTF">2021-09-05T08:37:33Z</dcterms:created>
  <dcterms:modified xsi:type="dcterms:W3CDTF">2021-09-05T22:44:48Z</dcterms:modified>
</cp:coreProperties>
</file>