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0" r:id="rId11"/>
    <p:sldId id="27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98" d="100"/>
          <a:sy n="98" d="100"/>
        </p:scale>
        <p:origin x="110" y="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1/10/2021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1/10/2021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1/10/2021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1/10/2021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1/10/2021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1/10/2021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1/10/2021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1/10/2021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1/10/2021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1/10/2021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1/10/2021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1/10/2021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3" y="990600"/>
            <a:ext cx="8001000" cy="2057401"/>
          </a:xfrm>
        </p:spPr>
        <p:txBody>
          <a:bodyPr>
            <a:normAutofit/>
          </a:bodyPr>
          <a:lstStyle/>
          <a:p>
            <a:pPr algn="ctr">
              <a:lnSpc>
                <a:spcPts val="5000"/>
              </a:lnSpc>
            </a:pPr>
            <a:r>
              <a:rPr lang="en-US" sz="3200" cap="all" spc="-300" dirty="0">
                <a:solidFill>
                  <a:schemeClr val="tx1"/>
                </a:solidFill>
                <a:latin typeface="Bahnschrift Light" panose="020B0502040204020203" pitchFamily="34" charset="0"/>
              </a:rPr>
              <a:t>A comparison of Machine Learning algorithms for Classification and Timeseries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4953000"/>
            <a:ext cx="2438400" cy="1625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1800" i="1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-By</a:t>
            </a: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1800" i="1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Rohan Narayan Koli</a:t>
            </a: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1800" i="1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MSc. Data Analytics - A</a:t>
            </a: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1800" i="1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(19224842)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 sz="1800" i="1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3" y="1828800"/>
            <a:ext cx="3352800" cy="4191000"/>
          </a:xfrm>
        </p:spPr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Restricting to a range </a:t>
            </a:r>
          </a:p>
          <a:p>
            <a:r>
              <a:rPr lang="en-US" dirty="0"/>
              <a:t>Rescaling for </a:t>
            </a:r>
            <a:r>
              <a:rPr lang="en-US" dirty="0" err="1"/>
              <a:t>svm</a:t>
            </a:r>
            <a:r>
              <a:rPr lang="en-US" dirty="0"/>
              <a:t> and random forests</a:t>
            </a:r>
          </a:p>
          <a:p>
            <a:r>
              <a:rPr lang="en-US" dirty="0"/>
              <a:t>Using 5-fold cross validation to train algorithms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39DCC7-85DF-4F8E-8ED1-4BC764DF445A}"/>
              </a:ext>
            </a:extLst>
          </p:cNvPr>
          <p:cNvSpPr txBox="1">
            <a:spLocks/>
          </p:cNvSpPr>
          <p:nvPr/>
        </p:nvSpPr>
        <p:spPr>
          <a:xfrm>
            <a:off x="227012" y="76201"/>
            <a:ext cx="1173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000"/>
              </a:lnSpc>
            </a:pPr>
            <a:r>
              <a:rPr lang="en-US" sz="3200" cap="all" spc="-300" dirty="0">
                <a:solidFill>
                  <a:schemeClr val="tx1"/>
                </a:solidFill>
                <a:latin typeface="Bahnschrift Light" panose="020B0502040204020203" pitchFamily="34" charset="0"/>
              </a:rPr>
              <a:t>DATASET 1 – Predicting cardiovascular disease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625137F-4678-4618-A5AE-FC3AC613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12" y="1752600"/>
            <a:ext cx="6430474" cy="45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E70D5F-26BA-41B1-BBE6-829B549C09A1}"/>
              </a:ext>
            </a:extLst>
          </p:cNvPr>
          <p:cNvSpPr txBox="1">
            <a:spLocks/>
          </p:cNvSpPr>
          <p:nvPr/>
        </p:nvSpPr>
        <p:spPr>
          <a:xfrm>
            <a:off x="227012" y="76201"/>
            <a:ext cx="1173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000"/>
              </a:lnSpc>
            </a:pPr>
            <a:r>
              <a:rPr lang="en-US" sz="3200" cap="all" spc="-300" dirty="0">
                <a:solidFill>
                  <a:schemeClr val="tx1"/>
                </a:solidFill>
                <a:latin typeface="Bahnschrift Light" panose="020B0502040204020203" pitchFamily="34" charset="0"/>
              </a:rPr>
              <a:t>MODEL PERFORMANCES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1E54170-AA16-47B2-B4DA-4753D484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42" y="2257463"/>
            <a:ext cx="8847939" cy="23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430CCE0-81E1-4FF9-A3C7-3798CF13B0DD}"/>
              </a:ext>
            </a:extLst>
          </p:cNvPr>
          <p:cNvSpPr txBox="1">
            <a:spLocks/>
          </p:cNvSpPr>
          <p:nvPr/>
        </p:nvSpPr>
        <p:spPr>
          <a:xfrm>
            <a:off x="227012" y="76201"/>
            <a:ext cx="1173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000"/>
              </a:lnSpc>
            </a:pPr>
            <a:r>
              <a:rPr lang="en-US" sz="3200" cap="all" spc="-300" dirty="0">
                <a:solidFill>
                  <a:schemeClr val="tx1"/>
                </a:solidFill>
                <a:latin typeface="Bahnschrift Light" panose="020B0502040204020203" pitchFamily="34" charset="0"/>
              </a:rPr>
              <a:t>DATASET 2 – Predicting CREDIT CARD DEFAULT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95694E3E-8532-48BA-AB6A-3AF6992E3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514600"/>
            <a:ext cx="9448799" cy="3505200"/>
          </a:xfrm>
        </p:spPr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Collapsing levels for better model performance</a:t>
            </a:r>
          </a:p>
          <a:p>
            <a:r>
              <a:rPr lang="en-US" dirty="0"/>
              <a:t>Restricting to a range </a:t>
            </a:r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83FF2C-57BC-4776-B6EF-CEFCD3C39F40}"/>
              </a:ext>
            </a:extLst>
          </p:cNvPr>
          <p:cNvSpPr txBox="1">
            <a:spLocks/>
          </p:cNvSpPr>
          <p:nvPr/>
        </p:nvSpPr>
        <p:spPr>
          <a:xfrm>
            <a:off x="227012" y="76201"/>
            <a:ext cx="1173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000"/>
              </a:lnSpc>
            </a:pPr>
            <a:r>
              <a:rPr lang="en-US" sz="3200" cap="all" spc="-300" dirty="0">
                <a:solidFill>
                  <a:schemeClr val="tx1"/>
                </a:solidFill>
                <a:latin typeface="Bahnschrift Light" panose="020B0502040204020203" pitchFamily="34" charset="0"/>
              </a:rPr>
              <a:t>MODEL PERFORMANCES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149A84F-9043-4752-9357-7171AF10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50" y="2057400"/>
            <a:ext cx="940152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CD0AE4-00C0-4457-8B0E-457217A02A17}"/>
              </a:ext>
            </a:extLst>
          </p:cNvPr>
          <p:cNvSpPr txBox="1">
            <a:spLocks/>
          </p:cNvSpPr>
          <p:nvPr/>
        </p:nvSpPr>
        <p:spPr>
          <a:xfrm>
            <a:off x="227012" y="76201"/>
            <a:ext cx="1173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000"/>
              </a:lnSpc>
            </a:pPr>
            <a:r>
              <a:rPr lang="en-US" sz="3200" cap="all" spc="-300" dirty="0">
                <a:solidFill>
                  <a:schemeClr val="tx1"/>
                </a:solidFill>
                <a:latin typeface="Bahnschrift Light" panose="020B0502040204020203" pitchFamily="34" charset="0"/>
              </a:rPr>
              <a:t>DATASET 3 – FORECASTING DUBLIN,IRELAND TEMPERATURE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0BFFA75-6C48-430E-84E2-B4854AE0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854" y="1787565"/>
            <a:ext cx="4560571" cy="2892211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0125366-7CB7-411B-ABBA-CD116ADC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87" y="1676400"/>
            <a:ext cx="4729706" cy="31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535A3C-7709-46A7-8651-945C4A9479D2}"/>
              </a:ext>
            </a:extLst>
          </p:cNvPr>
          <p:cNvSpPr txBox="1">
            <a:spLocks/>
          </p:cNvSpPr>
          <p:nvPr/>
        </p:nvSpPr>
        <p:spPr>
          <a:xfrm>
            <a:off x="227012" y="76201"/>
            <a:ext cx="1173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000"/>
              </a:lnSpc>
            </a:pPr>
            <a:r>
              <a:rPr lang="en-US" sz="3200" cap="all" spc="-300" dirty="0">
                <a:solidFill>
                  <a:schemeClr val="tx1"/>
                </a:solidFill>
                <a:latin typeface="Bahnschrift Light" panose="020B0502040204020203" pitchFamily="34" charset="0"/>
              </a:rPr>
              <a:t>MODEL PERFORMANCES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B89A759-7CFC-46A2-A7DB-554F630C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39" y="1625898"/>
            <a:ext cx="7880546" cy="1390684"/>
          </a:xfrm>
          <a:prstGeom prst="rect">
            <a:avLst/>
          </a:prstGeom>
        </p:spPr>
      </p:pic>
      <p:pic>
        <p:nvPicPr>
          <p:cNvPr id="13" name="Picture 12" descr="A picture containing text, pencil&#10;&#10;Description automatically generated">
            <a:extLst>
              <a:ext uri="{FF2B5EF4-FFF2-40B4-BE49-F238E27FC236}">
                <a16:creationId xmlns:a16="http://schemas.microsoft.com/office/drawing/2014/main" id="{9876CC06-F50A-4D2A-887B-BC2FD818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3657600"/>
            <a:ext cx="7696200" cy="27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08D619F-3828-460B-9FC9-EF619CAAC6CF}"/>
              </a:ext>
            </a:extLst>
          </p:cNvPr>
          <p:cNvSpPr txBox="1">
            <a:spLocks/>
          </p:cNvSpPr>
          <p:nvPr/>
        </p:nvSpPr>
        <p:spPr>
          <a:xfrm>
            <a:off x="227012" y="2590800"/>
            <a:ext cx="1173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000"/>
              </a:lnSpc>
            </a:pPr>
            <a:r>
              <a:rPr lang="en-US" sz="3200" cap="all" spc="-300" dirty="0">
                <a:solidFill>
                  <a:schemeClr val="tx1"/>
                </a:solidFill>
                <a:latin typeface="Bahnschrift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542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256</TotalTime>
  <Words>85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Light</vt:lpstr>
      <vt:lpstr>Franklin Gothic Medium</vt:lpstr>
      <vt:lpstr>Times New Roman</vt:lpstr>
      <vt:lpstr>Business Contrast 16x9</vt:lpstr>
      <vt:lpstr>A comparison of Machine Learning algorithms for Classification and Timeseries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Machine Learning algorithms for Classification and Timeseries Forecasting</dc:title>
  <dc:creator>Rohan Narayan Koli</dc:creator>
  <cp:lastModifiedBy>Rohan Narayan Koli</cp:lastModifiedBy>
  <cp:revision>5</cp:revision>
  <dcterms:created xsi:type="dcterms:W3CDTF">2021-01-10T19:10:03Z</dcterms:created>
  <dcterms:modified xsi:type="dcterms:W3CDTF">2021-01-10T23:26:09Z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