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70" r:id="rId6"/>
    <p:sldId id="271" r:id="rId7"/>
    <p:sldId id="260" r:id="rId8"/>
    <p:sldId id="261" r:id="rId9"/>
    <p:sldId id="262" r:id="rId10"/>
    <p:sldId id="265"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5D701E-4F59-43CE-9634-4233B972BD6C}"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3067953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D701E-4F59-43CE-9634-4233B972BD6C}"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4264848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D701E-4F59-43CE-9634-4233B972BD6C}"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DFF9F-BEDF-41DB-BED5-261BB9DC9A4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7299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D701E-4F59-43CE-9634-4233B972BD6C}"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2855441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D701E-4F59-43CE-9634-4233B972BD6C}"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DFF9F-BEDF-41DB-BED5-261BB9DC9A4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680748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D701E-4F59-43CE-9634-4233B972BD6C}"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184616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D701E-4F59-43CE-9634-4233B972BD6C}"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1293044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D701E-4F59-43CE-9634-4233B972BD6C}"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1948841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5D701E-4F59-43CE-9634-4233B972BD6C}"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2609392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D701E-4F59-43CE-9634-4233B972BD6C}" type="datetimeFigureOut">
              <a:rPr lang="en-IN" smtClean="0"/>
              <a:t>25-02-2025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1458825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5D701E-4F59-43CE-9634-4233B972BD6C}" type="datetimeFigureOut">
              <a:rPr lang="en-IN" smtClean="0"/>
              <a:t>25-02-2025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50746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5D701E-4F59-43CE-9634-4233B972BD6C}" type="datetimeFigureOut">
              <a:rPr lang="en-IN" smtClean="0"/>
              <a:t>25-02-2025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1104087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5D701E-4F59-43CE-9634-4233B972BD6C}" type="datetimeFigureOut">
              <a:rPr lang="en-IN" smtClean="0"/>
              <a:t>25-02-2025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3905461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D701E-4F59-43CE-9634-4233B972BD6C}" type="datetimeFigureOut">
              <a:rPr lang="en-IN" smtClean="0"/>
              <a:t>25-02-2025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11349408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5D701E-4F59-43CE-9634-4233B972BD6C}" type="datetimeFigureOut">
              <a:rPr lang="en-IN" smtClean="0"/>
              <a:t>25-02-2025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1134048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D701E-4F59-43CE-9634-4233B972BD6C}" type="datetimeFigureOut">
              <a:rPr lang="en-IN" smtClean="0"/>
              <a:t>25-02-2025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5DFF9F-BEDF-41DB-BED5-261BB9DC9A42}" type="slidenum">
              <a:rPr lang="en-IN" smtClean="0"/>
              <a:t>‹#›</a:t>
            </a:fld>
            <a:endParaRPr lang="en-IN"/>
          </a:p>
        </p:txBody>
      </p:sp>
    </p:spTree>
    <p:extLst>
      <p:ext uri="{BB962C8B-B14F-4D97-AF65-F5344CB8AC3E}">
        <p14:creationId xmlns:p14="http://schemas.microsoft.com/office/powerpoint/2010/main" val="3633880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A5D701E-4F59-43CE-9634-4233B972BD6C}" type="datetimeFigureOut">
              <a:rPr lang="en-IN" smtClean="0"/>
              <a:t>25-02-2025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D5DFF9F-BEDF-41DB-BED5-261BB9DC9A42}" type="slidenum">
              <a:rPr lang="en-IN" smtClean="0"/>
              <a:t>‹#›</a:t>
            </a:fld>
            <a:endParaRPr lang="en-IN"/>
          </a:p>
        </p:txBody>
      </p:sp>
    </p:spTree>
    <p:extLst>
      <p:ext uri="{BB962C8B-B14F-4D97-AF65-F5344CB8AC3E}">
        <p14:creationId xmlns:p14="http://schemas.microsoft.com/office/powerpoint/2010/main" val="13603536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DB93D96-91CC-976D-0549-B55A9BE0AF61}"/>
              </a:ext>
            </a:extLst>
          </p:cNvPr>
          <p:cNvSpPr>
            <a:spLocks noGrp="1"/>
          </p:cNvSpPr>
          <p:nvPr>
            <p:ph type="subTitle" idx="1"/>
          </p:nvPr>
        </p:nvSpPr>
        <p:spPr>
          <a:xfrm>
            <a:off x="1298937" y="2689411"/>
            <a:ext cx="8183193" cy="1515035"/>
          </a:xfrm>
        </p:spPr>
        <p:txBody>
          <a:bodyPr>
            <a:normAutofit/>
          </a:bodyPr>
          <a:lstStyle/>
          <a:p>
            <a:pPr marL="9525" marR="516890" lvl="0" indent="-6350" algn="l" defTabSz="457200" rtl="0" eaLnBrk="1" fontAlgn="auto" latinLnBrk="0" hangingPunct="1">
              <a:lnSpc>
                <a:spcPct val="107000"/>
              </a:lnSpc>
              <a:spcBef>
                <a:spcPts val="0"/>
              </a:spcBef>
              <a:spcAft>
                <a:spcPts val="1070"/>
              </a:spcAft>
              <a:buClrTx/>
              <a:buSzTx/>
              <a:buFontTx/>
              <a:buNone/>
              <a:tabLst/>
              <a:defRPr/>
            </a:pPr>
            <a:r>
              <a:rPr kumimoji="0" lang="en-IN" sz="2000" b="1"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CLASS:- BCS-II</a:t>
            </a:r>
            <a:r>
              <a:rPr lang="en-IN" sz="2000" b="1" kern="100" dirty="0">
                <a:solidFill>
                  <a:srgbClr val="000000"/>
                </a:solidFill>
                <a:latin typeface="Times New Roman" panose="02020603050405020304" pitchFamily="18" charset="0"/>
                <a:ea typeface="Times New Roman" panose="02020603050405020304" pitchFamily="18" charset="0"/>
              </a:rPr>
              <a:t>I</a:t>
            </a:r>
            <a:r>
              <a:rPr kumimoji="0" lang="en-IN" sz="2000" b="1"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 DIV-A</a:t>
            </a:r>
            <a:endParaRPr kumimoji="0" lang="en-IN" sz="2000" b="0"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pPr marL="9525" marR="516890" lvl="0" indent="-6350" algn="l" defTabSz="457200" rtl="0" eaLnBrk="1" fontAlgn="auto" latinLnBrk="0" hangingPunct="1">
              <a:lnSpc>
                <a:spcPct val="107000"/>
              </a:lnSpc>
              <a:spcBef>
                <a:spcPts val="0"/>
              </a:spcBef>
              <a:spcAft>
                <a:spcPts val="1070"/>
              </a:spcAft>
              <a:buClrTx/>
              <a:buSzTx/>
              <a:buFontTx/>
              <a:buNone/>
              <a:tabLst/>
              <a:defRPr/>
            </a:pPr>
            <a:r>
              <a:rPr kumimoji="0" lang="en-IN" sz="2000" b="1"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PROJECT NAME :-  CREAMY ACRES DAIRY FARM</a:t>
            </a:r>
          </a:p>
          <a:p>
            <a:pPr marL="9525" marR="516890" indent="-6350" algn="l">
              <a:lnSpc>
                <a:spcPct val="107000"/>
              </a:lnSpc>
              <a:spcBef>
                <a:spcPts val="0"/>
              </a:spcBef>
              <a:spcAft>
                <a:spcPts val="1070"/>
              </a:spcAft>
              <a:buClrTx/>
              <a:buSzTx/>
              <a:defRPr/>
            </a:pPr>
            <a:r>
              <a:rPr lang="en-IN" sz="2000" b="1" kern="100" dirty="0">
                <a:solidFill>
                  <a:srgbClr val="000000"/>
                </a:solidFill>
                <a:latin typeface="Times New Roman" panose="02020603050405020304" pitchFamily="18" charset="0"/>
                <a:ea typeface="Times New Roman" panose="02020603050405020304" pitchFamily="18" charset="0"/>
              </a:rPr>
              <a:t>GUIDANCE OF MISS. MANE M.M.</a:t>
            </a:r>
          </a:p>
          <a:p>
            <a:pPr marL="9525" marR="516890" indent="-6350" algn="l">
              <a:lnSpc>
                <a:spcPct val="107000"/>
              </a:lnSpc>
              <a:spcBef>
                <a:spcPts val="0"/>
              </a:spcBef>
              <a:spcAft>
                <a:spcPts val="1070"/>
              </a:spcAft>
              <a:buClrTx/>
              <a:buSzTx/>
              <a:defRPr/>
            </a:pPr>
            <a:endParaRPr kumimoji="0" lang="en-IN" sz="2100" b="1"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pPr marL="9525" marR="516890" indent="-6350" algn="l">
              <a:lnSpc>
                <a:spcPct val="107000"/>
              </a:lnSpc>
              <a:spcBef>
                <a:spcPts val="0"/>
              </a:spcBef>
              <a:spcAft>
                <a:spcPts val="1070"/>
              </a:spcAft>
              <a:buClrTx/>
              <a:buSzTx/>
              <a:defRPr/>
            </a:pPr>
            <a:endParaRPr kumimoji="0" lang="en-IN" sz="1700" b="1"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endParaRPr>
          </a:p>
          <a:p>
            <a:endParaRPr lang="en-IN" dirty="0"/>
          </a:p>
        </p:txBody>
      </p:sp>
      <p:pic>
        <p:nvPicPr>
          <p:cNvPr id="4" name="Picture 3">
            <a:extLst>
              <a:ext uri="{FF2B5EF4-FFF2-40B4-BE49-F238E27FC236}">
                <a16:creationId xmlns:a16="http://schemas.microsoft.com/office/drawing/2014/main" id="{00A094A4-3DA0-A63F-E476-D6A1A4B41D30}"/>
              </a:ext>
            </a:extLst>
          </p:cNvPr>
          <p:cNvPicPr>
            <a:picLocks noChangeAspect="1"/>
          </p:cNvPicPr>
          <p:nvPr/>
        </p:nvPicPr>
        <p:blipFill>
          <a:blip r:embed="rId2"/>
          <a:stretch>
            <a:fillRect/>
          </a:stretch>
        </p:blipFill>
        <p:spPr>
          <a:xfrm>
            <a:off x="1166574" y="275417"/>
            <a:ext cx="8072807" cy="2671482"/>
          </a:xfrm>
          <a:prstGeom prst="rect">
            <a:avLst/>
          </a:prstGeom>
        </p:spPr>
      </p:pic>
      <p:graphicFrame>
        <p:nvGraphicFramePr>
          <p:cNvPr id="5" name="Table 4">
            <a:extLst>
              <a:ext uri="{FF2B5EF4-FFF2-40B4-BE49-F238E27FC236}">
                <a16:creationId xmlns:a16="http://schemas.microsoft.com/office/drawing/2014/main" id="{47E423FA-A430-43D9-8EE1-1E2F669B80D5}"/>
              </a:ext>
            </a:extLst>
          </p:cNvPr>
          <p:cNvGraphicFramePr>
            <a:graphicFrameLocks noGrp="1"/>
          </p:cNvGraphicFramePr>
          <p:nvPr>
            <p:extLst>
              <p:ext uri="{D42A27DB-BD31-4B8C-83A1-F6EECF244321}">
                <p14:modId xmlns:p14="http://schemas.microsoft.com/office/powerpoint/2010/main" val="3793359947"/>
              </p:ext>
            </p:extLst>
          </p:nvPr>
        </p:nvGraphicFramePr>
        <p:xfrm>
          <a:off x="1362270" y="4309334"/>
          <a:ext cx="7763070" cy="1463040"/>
        </p:xfrm>
        <a:graphic>
          <a:graphicData uri="http://schemas.openxmlformats.org/drawingml/2006/table">
            <a:tbl>
              <a:tblPr firstRow="1" bandRow="1">
                <a:tableStyleId>{5C22544A-7EE6-4342-B048-85BDC9FD1C3A}</a:tableStyleId>
              </a:tblPr>
              <a:tblGrid>
                <a:gridCol w="3877645">
                  <a:extLst>
                    <a:ext uri="{9D8B030D-6E8A-4147-A177-3AD203B41FA5}">
                      <a16:colId xmlns:a16="http://schemas.microsoft.com/office/drawing/2014/main" val="412271935"/>
                    </a:ext>
                  </a:extLst>
                </a:gridCol>
                <a:gridCol w="3885425">
                  <a:extLst>
                    <a:ext uri="{9D8B030D-6E8A-4147-A177-3AD203B41FA5}">
                      <a16:colId xmlns:a16="http://schemas.microsoft.com/office/drawing/2014/main" val="2823818170"/>
                    </a:ext>
                  </a:extLst>
                </a:gridCol>
              </a:tblGrid>
              <a:tr h="461098">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STUDENT NAME</a:t>
                      </a:r>
                      <a:endParaRPr lang="en-IN" sz="1800"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800" b="1" i="0" u="none" strike="noStrike" kern="1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mn-cs"/>
                        </a:rPr>
                        <a:t>ROLL NO</a:t>
                      </a:r>
                      <a:endParaRPr lang="en-IN" sz="1800" dirty="0"/>
                    </a:p>
                    <a:p>
                      <a:endParaRPr lang="en-IN" sz="2000" dirty="0"/>
                    </a:p>
                  </a:txBody>
                  <a:tcPr/>
                </a:tc>
                <a:extLst>
                  <a:ext uri="{0D108BD9-81ED-4DB2-BD59-A6C34878D82A}">
                    <a16:rowId xmlns:a16="http://schemas.microsoft.com/office/drawing/2014/main" val="1178198683"/>
                  </a:ext>
                </a:extLst>
              </a:tr>
              <a:tr h="263484">
                <a:tc>
                  <a:txBody>
                    <a:bodyPr/>
                    <a:lstStyle/>
                    <a:p>
                      <a:r>
                        <a:rPr lang="en-IN" sz="1800" b="1" dirty="0">
                          <a:latin typeface="Times New Roman" panose="02020603050405020304" pitchFamily="18" charset="0"/>
                          <a:cs typeface="Times New Roman" panose="02020603050405020304" pitchFamily="18" charset="0"/>
                        </a:rPr>
                        <a:t>1) KARAN SANJAY YEWALE</a:t>
                      </a:r>
                    </a:p>
                  </a:txBody>
                  <a:tcPr/>
                </a:tc>
                <a:tc>
                  <a:txBody>
                    <a:bodyPr/>
                    <a:lstStyle/>
                    <a:p>
                      <a:pPr algn="ctr"/>
                      <a:r>
                        <a:rPr lang="en-IN" sz="2000" b="1" dirty="0">
                          <a:latin typeface="Times New Roman" panose="02020603050405020304" pitchFamily="18" charset="0"/>
                          <a:cs typeface="Times New Roman" panose="02020603050405020304" pitchFamily="18" charset="0"/>
                        </a:rPr>
                        <a:t>124</a:t>
                      </a:r>
                    </a:p>
                  </a:txBody>
                  <a:tcPr/>
                </a:tc>
                <a:extLst>
                  <a:ext uri="{0D108BD9-81ED-4DB2-BD59-A6C34878D82A}">
                    <a16:rowId xmlns:a16="http://schemas.microsoft.com/office/drawing/2014/main" val="3646051606"/>
                  </a:ext>
                </a:extLst>
              </a:tr>
              <a:tr h="263484">
                <a:tc>
                  <a:txBody>
                    <a:bodyPr/>
                    <a:lstStyle/>
                    <a:p>
                      <a:r>
                        <a:rPr lang="en-IN" sz="1800" b="1" dirty="0">
                          <a:latin typeface="Times New Roman" panose="02020603050405020304" pitchFamily="18" charset="0"/>
                          <a:cs typeface="Times New Roman" panose="02020603050405020304" pitchFamily="18" charset="0"/>
                        </a:rPr>
                        <a:t>2) ROHAN KRUSHNAT MANDAVE</a:t>
                      </a:r>
                    </a:p>
                  </a:txBody>
                  <a:tcPr/>
                </a:tc>
                <a:tc>
                  <a:txBody>
                    <a:bodyPr/>
                    <a:lstStyle/>
                    <a:p>
                      <a:pPr algn="ctr"/>
                      <a:r>
                        <a:rPr lang="en-IN" sz="2000" b="1" dirty="0">
                          <a:latin typeface="Times New Roman" panose="02020603050405020304" pitchFamily="18" charset="0"/>
                          <a:cs typeface="Times New Roman" panose="02020603050405020304" pitchFamily="18" charset="0"/>
                        </a:rPr>
                        <a:t>57</a:t>
                      </a:r>
                    </a:p>
                  </a:txBody>
                  <a:tcPr/>
                </a:tc>
                <a:extLst>
                  <a:ext uri="{0D108BD9-81ED-4DB2-BD59-A6C34878D82A}">
                    <a16:rowId xmlns:a16="http://schemas.microsoft.com/office/drawing/2014/main" val="3369427908"/>
                  </a:ext>
                </a:extLst>
              </a:tr>
            </a:tbl>
          </a:graphicData>
        </a:graphic>
      </p:graphicFrame>
    </p:spTree>
    <p:extLst>
      <p:ext uri="{BB962C8B-B14F-4D97-AF65-F5344CB8AC3E}">
        <p14:creationId xmlns:p14="http://schemas.microsoft.com/office/powerpoint/2010/main" val="53151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5199D-4AD2-517D-D288-E9B860667082}"/>
              </a:ext>
            </a:extLst>
          </p:cNvPr>
          <p:cNvSpPr>
            <a:spLocks noGrp="1"/>
          </p:cNvSpPr>
          <p:nvPr>
            <p:ph type="title"/>
          </p:nvPr>
        </p:nvSpPr>
        <p:spPr>
          <a:xfrm>
            <a:off x="677334" y="609599"/>
            <a:ext cx="8596668" cy="5934635"/>
          </a:xfrm>
        </p:spPr>
        <p:txBody>
          <a:bodyPr>
            <a:normAutofit/>
          </a:bodyPr>
          <a:lstStyle/>
          <a:p>
            <a:pPr>
              <a:lnSpc>
                <a:spcPct val="150000"/>
              </a:lnSpc>
            </a:pPr>
            <a:r>
              <a:rPr lang="en-IN" sz="2000" b="1" dirty="0">
                <a:solidFill>
                  <a:schemeClr val="tx1"/>
                </a:solidFill>
                <a:latin typeface="Times New Roman" panose="02020603050405020304" pitchFamily="18" charset="0"/>
                <a:cs typeface="Times New Roman" panose="02020603050405020304" pitchFamily="18" charset="0"/>
              </a:rPr>
              <a:t>       6) CONCLUSION :-</a:t>
            </a:r>
            <a:br>
              <a:rPr lang="en-IN" sz="2000" b="1" dirty="0">
                <a:solidFill>
                  <a:schemeClr val="tx1"/>
                </a:solidFill>
                <a:latin typeface="Times New Roman" panose="02020603050405020304" pitchFamily="18" charset="0"/>
                <a:cs typeface="Times New Roman" panose="02020603050405020304" pitchFamily="18" charset="0"/>
              </a:rPr>
            </a:br>
            <a:br>
              <a:rPr lang="en-IN" sz="2000" b="1"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Dairy Farming website project aims to modernize the dairy farming industry by providing a comprehensive digital platform for managing various aspects of farm operations. By integrating technology with traditional farming practices, the website will help farmers streamline their processes make informed streamline their processes, make informed decisions, and ultimately increase productivity and profitability and our customers get fresh, pure and healthy milk products, and farmers get best quality of organic manure.</a:t>
            </a:r>
            <a:br>
              <a:rPr lang="en-IN" sz="2000" b="1" dirty="0">
                <a:solidFill>
                  <a:schemeClr val="tx1"/>
                </a:solidFill>
                <a:latin typeface="Times New Roman" panose="02020603050405020304" pitchFamily="18" charset="0"/>
                <a:cs typeface="Times New Roman" panose="02020603050405020304" pitchFamily="18" charset="0"/>
              </a:rPr>
            </a:br>
            <a:br>
              <a:rPr lang="en-IN" sz="2000" b="1" dirty="0">
                <a:solidFill>
                  <a:schemeClr val="tx1"/>
                </a:solidFill>
                <a:latin typeface="Times New Roman" panose="02020603050405020304" pitchFamily="18" charset="0"/>
                <a:cs typeface="Times New Roman" panose="02020603050405020304" pitchFamily="18" charset="0"/>
              </a:rPr>
            </a:b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0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48E347-2788-854F-7F92-E7E8016C2F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089" y="795245"/>
            <a:ext cx="7950200" cy="5626100"/>
          </a:xfrm>
          <a:prstGeom prst="rect">
            <a:avLst/>
          </a:prstGeom>
        </p:spPr>
      </p:pic>
    </p:spTree>
    <p:extLst>
      <p:ext uri="{BB962C8B-B14F-4D97-AF65-F5344CB8AC3E}">
        <p14:creationId xmlns:p14="http://schemas.microsoft.com/office/powerpoint/2010/main" val="2813022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64BA7-5113-FE3D-168E-70EF1DBC06BA}"/>
              </a:ext>
            </a:extLst>
          </p:cNvPr>
          <p:cNvSpPr>
            <a:spLocks noGrp="1"/>
          </p:cNvSpPr>
          <p:nvPr>
            <p:ph type="title"/>
          </p:nvPr>
        </p:nvSpPr>
        <p:spPr>
          <a:xfrm>
            <a:off x="677334" y="609599"/>
            <a:ext cx="8596668" cy="6078072"/>
          </a:xfrm>
          <a:ln>
            <a:solidFill>
              <a:schemeClr val="bg1"/>
            </a:solidFill>
          </a:ln>
        </p:spPr>
        <p:txBody>
          <a:bodyPr>
            <a:normAutofit/>
          </a:bodyPr>
          <a:lstStyle/>
          <a:p>
            <a:pPr indent="457200">
              <a:lnSpc>
                <a:spcPct val="150000"/>
              </a:lnSpc>
              <a:spcAft>
                <a:spcPts val="800"/>
              </a:spcAft>
            </a:pPr>
            <a:r>
              <a:rPr lang="en-IN" sz="2000" b="1" kern="100" dirty="0">
                <a:solidFill>
                  <a:srgbClr val="000000"/>
                </a:solidFill>
                <a:effectLst/>
                <a:latin typeface="Times New Roman" panose="02020603050405020304" pitchFamily="18" charset="0"/>
                <a:ea typeface="Times New Roman" panose="02020603050405020304" pitchFamily="18" charset="0"/>
              </a:rPr>
              <a:t>1) INTRODUCTION :-</a:t>
            </a:r>
            <a:br>
              <a:rPr lang="en-IN" sz="2000" b="1" kern="100" dirty="0">
                <a:solidFill>
                  <a:srgbClr val="000000"/>
                </a:solidFill>
                <a:effectLst/>
                <a:latin typeface="Times New Roman" panose="02020603050405020304" pitchFamily="18" charset="0"/>
                <a:ea typeface="Times New Roman" panose="02020603050405020304" pitchFamily="18" charset="0"/>
              </a:rPr>
            </a:br>
            <a:br>
              <a:rPr lang="en-IN" sz="2000" b="1" kern="100" dirty="0">
                <a:solidFill>
                  <a:srgbClr val="000000"/>
                </a:solidFill>
                <a:effectLst/>
                <a:latin typeface="Times New Roman" panose="02020603050405020304" pitchFamily="18" charset="0"/>
                <a:ea typeface="Times New Roman" panose="02020603050405020304" pitchFamily="18" charset="0"/>
              </a:rPr>
            </a:br>
            <a:r>
              <a:rPr lang="en-IN" sz="1800" b="1" kern="100" dirty="0">
                <a:solidFill>
                  <a:schemeClr val="tx1"/>
                </a:solidFill>
                <a:effectLst/>
                <a:latin typeface="Times New Roman" panose="02020603050405020304" pitchFamily="18" charset="0"/>
                <a:ea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Our farm have, two notable breeds </a:t>
            </a:r>
            <a:r>
              <a:rPr lang="en-IN"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Gir</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Sahiwal cows stand out for their excellent milk production and adaptability to local climates. These indigenous breeds have been keeping in our dairy farm, showcasing resilience and productivity that contribute significantly in our dairy farm.</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Through this website our dairy farm delivers all over the our products directly to the customer, so the customer get fresh and pure products. like milk, curd, buttermilk, ghee, paneer, </a:t>
            </a:r>
            <a:r>
              <a:rPr lang="en-IN"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milkpowder</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so many good quality organic manure are also sold to the farmers. our farm provides training on dairy management This training is provided at our farm where 1days residential training facility is available with us.</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endParaRPr lang="en-IN" sz="1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6781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DB16B-2789-1505-0172-574D930AB72E}"/>
              </a:ext>
            </a:extLst>
          </p:cNvPr>
          <p:cNvSpPr>
            <a:spLocks noGrp="1"/>
          </p:cNvSpPr>
          <p:nvPr>
            <p:ph type="title"/>
          </p:nvPr>
        </p:nvSpPr>
        <p:spPr>
          <a:xfrm>
            <a:off x="677334" y="609599"/>
            <a:ext cx="8596668" cy="6113930"/>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       2) DFD :-</a:t>
            </a:r>
            <a:br>
              <a:rPr lang="en-IN" sz="2000" b="1" dirty="0">
                <a:solidFill>
                  <a:schemeClr val="tx1"/>
                </a:solidFill>
                <a:latin typeface="Times New Roman" panose="02020603050405020304" pitchFamily="18" charset="0"/>
                <a:cs typeface="Times New Roman" panose="02020603050405020304" pitchFamily="18" charset="0"/>
              </a:rPr>
            </a:br>
            <a:br>
              <a:rPr lang="en-IN" sz="2000" b="1" dirty="0">
                <a:solidFill>
                  <a:schemeClr val="tx1"/>
                </a:solidFill>
                <a:latin typeface="Times New Roman" panose="02020603050405020304" pitchFamily="18" charset="0"/>
                <a:cs typeface="Times New Roman" panose="02020603050405020304" pitchFamily="18" charset="0"/>
              </a:rPr>
            </a:br>
            <a:br>
              <a:rPr lang="en-IN" sz="1800" b="1" dirty="0">
                <a:solidFill>
                  <a:schemeClr val="tx1"/>
                </a:solidFill>
                <a:latin typeface="Times New Roman" panose="02020603050405020304" pitchFamily="18" charset="0"/>
                <a:cs typeface="Times New Roman" panose="02020603050405020304" pitchFamily="18" charset="0"/>
              </a:rPr>
            </a:br>
            <a:r>
              <a:rPr lang="en-IN" sz="1800" b="1" kern="100" dirty="0">
                <a:solidFill>
                  <a:srgbClr val="000000"/>
                </a:solidFill>
                <a:effectLst/>
                <a:latin typeface="Times New Roman" panose="02020603050405020304" pitchFamily="18" charset="0"/>
                <a:ea typeface="Times New Roman" panose="02020603050405020304" pitchFamily="18" charset="0"/>
              </a:rPr>
              <a:t>Zero Level DFD</a:t>
            </a:r>
            <a:br>
              <a:rPr lang="en-IN" sz="1800" b="1" kern="100" dirty="0">
                <a:solidFill>
                  <a:srgbClr val="000000"/>
                </a:solidFill>
                <a:effectLst/>
                <a:latin typeface="Times New Roman" panose="02020603050405020304" pitchFamily="18" charset="0"/>
                <a:ea typeface="Times New Roman" panose="02020603050405020304" pitchFamily="18" charset="0"/>
              </a:rPr>
            </a:br>
            <a:br>
              <a:rPr lang="en-IN" sz="1800" b="1" kern="100" dirty="0">
                <a:solidFill>
                  <a:srgbClr val="000000"/>
                </a:solidFill>
                <a:effectLst/>
                <a:latin typeface="Times New Roman" panose="02020603050405020304" pitchFamily="18" charset="0"/>
                <a:ea typeface="Times New Roman" panose="02020603050405020304" pitchFamily="18" charset="0"/>
              </a:rPr>
            </a:br>
            <a:r>
              <a:rPr lang="en-IN" sz="1800" b="1" kern="100" dirty="0">
                <a:solidFill>
                  <a:srgbClr val="000000"/>
                </a:solidFill>
                <a:effectLst/>
                <a:latin typeface="Times New Roman" panose="02020603050405020304" pitchFamily="18" charset="0"/>
                <a:ea typeface="Times New Roman" panose="02020603050405020304" pitchFamily="18" charset="0"/>
              </a:rPr>
              <a:t> </a:t>
            </a:r>
            <a:br>
              <a:rPr lang="en-IN" sz="1600" b="1" kern="100" dirty="0">
                <a:solidFill>
                  <a:srgbClr val="000000"/>
                </a:solidFill>
                <a:effectLst/>
                <a:latin typeface="Times New Roman" panose="02020603050405020304" pitchFamily="18" charset="0"/>
                <a:ea typeface="Times New Roman" panose="02020603050405020304" pitchFamily="18" charset="0"/>
              </a:rPr>
            </a:br>
            <a:br>
              <a:rPr lang="en-IN" sz="1600" b="1" kern="100" dirty="0">
                <a:solidFill>
                  <a:srgbClr val="000000"/>
                </a:solidFill>
                <a:effectLst/>
                <a:latin typeface="Times New Roman" panose="02020603050405020304" pitchFamily="18" charset="0"/>
                <a:ea typeface="Times New Roman" panose="02020603050405020304" pitchFamily="18" charset="0"/>
              </a:rPr>
            </a:br>
            <a:br>
              <a:rPr lang="en-IN" sz="1800" b="1" kern="100" dirty="0">
                <a:solidFill>
                  <a:srgbClr val="000000"/>
                </a:solidFill>
                <a:effectLst/>
                <a:latin typeface="Times New Roman" panose="02020603050405020304" pitchFamily="18" charset="0"/>
                <a:ea typeface="Times New Roman" panose="02020603050405020304" pitchFamily="18" charset="0"/>
              </a:rPr>
            </a:br>
            <a:endParaRPr lang="en-IN" sz="2000" b="1" dirty="0">
              <a:solidFill>
                <a:schemeClr val="tx1"/>
              </a:solidFill>
              <a:latin typeface="Times New Roman" panose="02020603050405020304" pitchFamily="18" charset="0"/>
              <a:cs typeface="Times New Roman" panose="02020603050405020304" pitchFamily="18" charset="0"/>
            </a:endParaRPr>
          </a:p>
        </p:txBody>
      </p:sp>
      <p:pic>
        <p:nvPicPr>
          <p:cNvPr id="232" name="Picture 231">
            <a:extLst>
              <a:ext uri="{FF2B5EF4-FFF2-40B4-BE49-F238E27FC236}">
                <a16:creationId xmlns:a16="http://schemas.microsoft.com/office/drawing/2014/main" id="{B9B11B5D-6DA4-ADED-2842-623915488634}"/>
              </a:ext>
            </a:extLst>
          </p:cNvPr>
          <p:cNvPicPr>
            <a:picLocks noChangeAspect="1"/>
          </p:cNvPicPr>
          <p:nvPr/>
        </p:nvPicPr>
        <p:blipFill>
          <a:blip r:embed="rId2"/>
          <a:stretch>
            <a:fillRect/>
          </a:stretch>
        </p:blipFill>
        <p:spPr>
          <a:xfrm>
            <a:off x="1352940" y="2164702"/>
            <a:ext cx="7623670" cy="2239347"/>
          </a:xfrm>
          <a:prstGeom prst="rect">
            <a:avLst/>
          </a:prstGeom>
        </p:spPr>
      </p:pic>
    </p:spTree>
    <p:extLst>
      <p:ext uri="{BB962C8B-B14F-4D97-AF65-F5344CB8AC3E}">
        <p14:creationId xmlns:p14="http://schemas.microsoft.com/office/powerpoint/2010/main" val="2725512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0D3FA-F658-6A02-A013-78CF7F1C834D}"/>
              </a:ext>
            </a:extLst>
          </p:cNvPr>
          <p:cNvSpPr>
            <a:spLocks noGrp="1"/>
          </p:cNvSpPr>
          <p:nvPr>
            <p:ph type="title"/>
          </p:nvPr>
        </p:nvSpPr>
        <p:spPr>
          <a:xfrm>
            <a:off x="677334" y="609599"/>
            <a:ext cx="8596668" cy="6060142"/>
          </a:xfrm>
        </p:spPr>
        <p:txBody>
          <a:bodyPr>
            <a:normAutofit/>
          </a:bodyPr>
          <a:lstStyle/>
          <a:p>
            <a:r>
              <a:rPr lang="en-IN" sz="1800" b="1" kern="100" dirty="0">
                <a:solidFill>
                  <a:srgbClr val="000000"/>
                </a:solidFill>
                <a:latin typeface="Times New Roman" panose="02020603050405020304" pitchFamily="18" charset="0"/>
                <a:cs typeface="Times New Roman" panose="02020603050405020304" pitchFamily="18" charset="0"/>
              </a:rPr>
              <a:t>      </a:t>
            </a:r>
            <a:r>
              <a:rPr lang="en-IN" sz="1800" b="1" kern="100" dirty="0">
                <a:solidFill>
                  <a:srgbClr val="000000"/>
                </a:solidFill>
                <a:effectLst/>
                <a:latin typeface="Times New Roman" panose="02020603050405020304" pitchFamily="18" charset="0"/>
                <a:ea typeface="Times New Roman" panose="02020603050405020304" pitchFamily="18" charset="0"/>
              </a:rPr>
              <a:t>First Level User Side DFD</a:t>
            </a:r>
            <a:br>
              <a:rPr lang="en-IN" sz="1800" b="1" kern="100" dirty="0">
                <a:solidFill>
                  <a:srgbClr val="000000"/>
                </a:solidFill>
                <a:effectLst/>
                <a:latin typeface="Times New Roman" panose="02020603050405020304" pitchFamily="18" charset="0"/>
                <a:ea typeface="Times New Roman" panose="02020603050405020304" pitchFamily="18" charset="0"/>
              </a:rPr>
            </a:br>
            <a:br>
              <a:rPr lang="en-IN" sz="1800" b="1" kern="100" dirty="0">
                <a:solidFill>
                  <a:srgbClr val="000000"/>
                </a:solidFill>
                <a:effectLst/>
                <a:latin typeface="Times New Roman" panose="02020603050405020304" pitchFamily="18" charset="0"/>
                <a:ea typeface="Times New Roman" panose="02020603050405020304" pitchFamily="18" charset="0"/>
              </a:rPr>
            </a:br>
            <a:br>
              <a:rPr lang="en-IN" sz="1800" b="1" kern="100" dirty="0">
                <a:solidFill>
                  <a:srgbClr val="000000"/>
                </a:solidFill>
                <a:latin typeface="Times New Roman" panose="02020603050405020304" pitchFamily="18" charset="0"/>
                <a:cs typeface="Times New Roman" panose="02020603050405020304" pitchFamily="18" charset="0"/>
              </a:rPr>
            </a:br>
            <a:endParaRPr lang="en-IN" sz="2000"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8833A59-FFC2-FF65-04C2-8D1E1799F326}"/>
              </a:ext>
            </a:extLst>
          </p:cNvPr>
          <p:cNvPicPr>
            <a:picLocks noChangeAspect="1"/>
          </p:cNvPicPr>
          <p:nvPr/>
        </p:nvPicPr>
        <p:blipFill>
          <a:blip r:embed="rId2"/>
          <a:stretch>
            <a:fillRect/>
          </a:stretch>
        </p:blipFill>
        <p:spPr>
          <a:xfrm>
            <a:off x="1334277" y="1084394"/>
            <a:ext cx="6904653" cy="5489601"/>
          </a:xfrm>
          <a:prstGeom prst="rect">
            <a:avLst/>
          </a:prstGeom>
        </p:spPr>
      </p:pic>
    </p:spTree>
    <p:extLst>
      <p:ext uri="{BB962C8B-B14F-4D97-AF65-F5344CB8AC3E}">
        <p14:creationId xmlns:p14="http://schemas.microsoft.com/office/powerpoint/2010/main" val="2817847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67B17F-E582-A1EF-BB8B-E263CE6AF8C1}"/>
              </a:ext>
            </a:extLst>
          </p:cNvPr>
          <p:cNvSpPr txBox="1"/>
          <p:nvPr/>
        </p:nvSpPr>
        <p:spPr>
          <a:xfrm>
            <a:off x="457200" y="593052"/>
            <a:ext cx="6102220" cy="474745"/>
          </a:xfrm>
          <a:prstGeom prst="rect">
            <a:avLst/>
          </a:prstGeom>
          <a:noFill/>
        </p:spPr>
        <p:txBody>
          <a:bodyPr wrap="square">
            <a:spAutoFit/>
          </a:bodyPr>
          <a:lstStyle/>
          <a:p>
            <a:pPr indent="-6350">
              <a:lnSpc>
                <a:spcPct val="158000"/>
              </a:lnSpc>
              <a:spcAft>
                <a:spcPts val="1205"/>
              </a:spcAft>
            </a:pPr>
            <a:r>
              <a:rPr lang="en-IN" sz="1800" b="1" kern="100" dirty="0">
                <a:solidFill>
                  <a:srgbClr val="000000"/>
                </a:solidFill>
                <a:effectLst/>
                <a:latin typeface="Times New Roman" panose="02020603050405020304" pitchFamily="18" charset="0"/>
                <a:ea typeface="Times New Roman" panose="02020603050405020304" pitchFamily="18" charset="0"/>
              </a:rPr>
              <a:t>First Level Admin Side DFD</a:t>
            </a:r>
          </a:p>
        </p:txBody>
      </p:sp>
      <p:pic>
        <p:nvPicPr>
          <p:cNvPr id="5" name="Picture 4">
            <a:extLst>
              <a:ext uri="{FF2B5EF4-FFF2-40B4-BE49-F238E27FC236}">
                <a16:creationId xmlns:a16="http://schemas.microsoft.com/office/drawing/2014/main" id="{DDEDF5E6-4A9A-185D-01DB-BC3A5B16E17B}"/>
              </a:ext>
            </a:extLst>
          </p:cNvPr>
          <p:cNvPicPr>
            <a:picLocks noChangeAspect="1"/>
          </p:cNvPicPr>
          <p:nvPr/>
        </p:nvPicPr>
        <p:blipFill>
          <a:blip r:embed="rId2"/>
          <a:stretch>
            <a:fillRect/>
          </a:stretch>
        </p:blipFill>
        <p:spPr>
          <a:xfrm>
            <a:off x="1446246" y="1147664"/>
            <a:ext cx="7959012" cy="5197152"/>
          </a:xfrm>
          <a:prstGeom prst="rect">
            <a:avLst/>
          </a:prstGeom>
        </p:spPr>
      </p:pic>
    </p:spTree>
    <p:extLst>
      <p:ext uri="{BB962C8B-B14F-4D97-AF65-F5344CB8AC3E}">
        <p14:creationId xmlns:p14="http://schemas.microsoft.com/office/powerpoint/2010/main" val="6999526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08DCF6-C1F9-D67E-83D3-F267CDC0BE86}"/>
              </a:ext>
            </a:extLst>
          </p:cNvPr>
          <p:cNvSpPr txBox="1"/>
          <p:nvPr/>
        </p:nvSpPr>
        <p:spPr>
          <a:xfrm>
            <a:off x="802433" y="524082"/>
            <a:ext cx="6102220" cy="463397"/>
          </a:xfrm>
          <a:prstGeom prst="rect">
            <a:avLst/>
          </a:prstGeom>
          <a:noFill/>
        </p:spPr>
        <p:txBody>
          <a:bodyPr wrap="square">
            <a:spAutoFit/>
          </a:bodyPr>
          <a:lstStyle/>
          <a:p>
            <a:pPr algn="just">
              <a:lnSpc>
                <a:spcPct val="150000"/>
              </a:lnSpc>
              <a:spcAft>
                <a:spcPts val="1000"/>
              </a:spcAft>
            </a:pPr>
            <a:r>
              <a:rPr lang="en-IN" sz="1800" b="1" dirty="0">
                <a:effectLst/>
                <a:latin typeface="Times New Roman" panose="02020603050405020304" pitchFamily="18" charset="0"/>
                <a:ea typeface="Times New Roman" panose="02020603050405020304" pitchFamily="18" charset="0"/>
                <a:cs typeface="Times New Roman" panose="02020603050405020304" pitchFamily="18" charset="0"/>
              </a:rPr>
              <a:t>ERD</a:t>
            </a:r>
            <a:endParaRPr lang="en-IN" sz="11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AFA8DF7-2D66-B7E5-36B0-0928090D1424}"/>
              </a:ext>
            </a:extLst>
          </p:cNvPr>
          <p:cNvPicPr>
            <a:picLocks noChangeAspect="1"/>
          </p:cNvPicPr>
          <p:nvPr/>
        </p:nvPicPr>
        <p:blipFill>
          <a:blip r:embed="rId2"/>
          <a:stretch>
            <a:fillRect/>
          </a:stretch>
        </p:blipFill>
        <p:spPr>
          <a:xfrm>
            <a:off x="1205715" y="914400"/>
            <a:ext cx="8376824" cy="5442845"/>
          </a:xfrm>
          <a:prstGeom prst="rect">
            <a:avLst/>
          </a:prstGeom>
        </p:spPr>
      </p:pic>
    </p:spTree>
    <p:extLst>
      <p:ext uri="{BB962C8B-B14F-4D97-AF65-F5344CB8AC3E}">
        <p14:creationId xmlns:p14="http://schemas.microsoft.com/office/powerpoint/2010/main" val="849149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4052828-8A45-8C42-8A1B-CC2753680533}"/>
              </a:ext>
            </a:extLst>
          </p:cNvPr>
          <p:cNvSpPr>
            <a:spLocks noGrp="1"/>
          </p:cNvSpPr>
          <p:nvPr>
            <p:ph type="title"/>
          </p:nvPr>
        </p:nvSpPr>
        <p:spPr>
          <a:xfrm>
            <a:off x="677334" y="609600"/>
            <a:ext cx="8596668" cy="5735216"/>
          </a:xfrm>
        </p:spPr>
        <p:txBody>
          <a:bodyPr>
            <a:normAutofit fontScale="90000"/>
          </a:bodyPr>
          <a:lstStyle/>
          <a:p>
            <a:pPr lvl="0" algn="l">
              <a:lnSpc>
                <a:spcPct val="150000"/>
              </a:lnSpc>
            </a:pPr>
            <a:r>
              <a:rPr lang="en-IN" sz="2000" b="1" dirty="0">
                <a:solidFill>
                  <a:schemeClr val="tx1"/>
                </a:solidFill>
                <a:latin typeface="Times New Roman" panose="02020603050405020304" pitchFamily="18" charset="0"/>
                <a:cs typeface="Times New Roman" panose="02020603050405020304" pitchFamily="18" charset="0"/>
              </a:rPr>
              <a:t>       </a:t>
            </a:r>
            <a:r>
              <a:rPr lang="en-IN" sz="2200" b="1" dirty="0">
                <a:solidFill>
                  <a:schemeClr val="tx1"/>
                </a:solidFill>
                <a:latin typeface="Times New Roman" panose="02020603050405020304" pitchFamily="18" charset="0"/>
                <a:cs typeface="Times New Roman" panose="02020603050405020304" pitchFamily="18" charset="0"/>
              </a:rPr>
              <a:t>3) HARDWARE / SOFTWARE REQUIREMENTS</a:t>
            </a:r>
            <a:br>
              <a:rPr lang="en-IN" sz="2000" b="1" dirty="0">
                <a:solidFill>
                  <a:schemeClr val="tx1"/>
                </a:solidFill>
                <a:latin typeface="Times New Roman" panose="02020603050405020304" pitchFamily="18" charset="0"/>
                <a:cs typeface="Times New Roman" panose="02020603050405020304" pitchFamily="18" charset="0"/>
              </a:rPr>
            </a:br>
            <a:br>
              <a:rPr lang="en-IN" sz="2000" b="1" dirty="0">
                <a:solidFill>
                  <a:schemeClr val="tx1"/>
                </a:solidFill>
                <a:latin typeface="Times New Roman" panose="02020603050405020304" pitchFamily="18" charset="0"/>
                <a:cs typeface="Times New Roman" panose="02020603050405020304" pitchFamily="18" charset="0"/>
              </a:rPr>
            </a:b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Hardware Requirements:-</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1. </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Hard Disk:- Minimum of 120GB</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 </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Processor:-</a:t>
            </a:r>
            <a:r>
              <a:rPr lang="en-IN"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Ryzen</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5</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 </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RAM:- 4GB</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4. </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Keyboard:- USB Wired or Wireless</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5. </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Mouse:- Two Primary Buttons, Clickable Scroll Wheel</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20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Software Requirements:-</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1. </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Operating System:- Windows 11</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2. </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Developing tool:- Visual studio code</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3. </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Database(Back-end):- PHP-My SQL</a:t>
            </a:r>
            <a:b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br>
            <a:r>
              <a:rPr lang="en-IN" sz="1800" dirty="0">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rPr>
              <a:t>4. </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Front-end:- Html, </a:t>
            </a:r>
            <a:r>
              <a:rPr lang="en-IN"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Css</a:t>
            </a:r>
            <a:r>
              <a:rPr lang="en-IN" sz="18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Javascript</a:t>
            </a:r>
            <a:br>
              <a:rPr lang="en-IN" sz="1800" dirty="0">
                <a:effectLst/>
                <a:latin typeface="Calibri" panose="020F0502020204030204" pitchFamily="34" charset="0"/>
                <a:ea typeface="Times New Roman" panose="02020603050405020304" pitchFamily="18" charset="0"/>
                <a:cs typeface="Times New Roman" panose="02020603050405020304" pitchFamily="18" charset="0"/>
              </a:rPr>
            </a:br>
            <a:endParaRPr lang="en-IN" sz="20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787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33157-AA93-0245-691F-7D6E7788B596}"/>
              </a:ext>
            </a:extLst>
          </p:cNvPr>
          <p:cNvSpPr>
            <a:spLocks noGrp="1"/>
          </p:cNvSpPr>
          <p:nvPr>
            <p:ph type="title"/>
          </p:nvPr>
        </p:nvSpPr>
        <p:spPr>
          <a:xfrm>
            <a:off x="677334" y="609600"/>
            <a:ext cx="8596668" cy="6015318"/>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       4) DATABASE :-</a:t>
            </a:r>
          </a:p>
        </p:txBody>
      </p:sp>
    </p:spTree>
    <p:extLst>
      <p:ext uri="{BB962C8B-B14F-4D97-AF65-F5344CB8AC3E}">
        <p14:creationId xmlns:p14="http://schemas.microsoft.com/office/powerpoint/2010/main" val="1956582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E280-9DB6-694D-CE53-9BA29316EE37}"/>
              </a:ext>
            </a:extLst>
          </p:cNvPr>
          <p:cNvSpPr>
            <a:spLocks noGrp="1"/>
          </p:cNvSpPr>
          <p:nvPr>
            <p:ph type="title"/>
          </p:nvPr>
        </p:nvSpPr>
        <p:spPr>
          <a:xfrm>
            <a:off x="677334" y="609600"/>
            <a:ext cx="8596668" cy="5818094"/>
          </a:xfrm>
        </p:spPr>
        <p:txBody>
          <a:bodyPr>
            <a:normAutofit/>
          </a:bodyPr>
          <a:lstStyle/>
          <a:p>
            <a:r>
              <a:rPr lang="en-IN" sz="2000" b="1" dirty="0">
                <a:solidFill>
                  <a:schemeClr val="tx1"/>
                </a:solidFill>
                <a:latin typeface="Times New Roman" panose="02020603050405020304" pitchFamily="18" charset="0"/>
                <a:cs typeface="Times New Roman" panose="02020603050405020304" pitchFamily="18" charset="0"/>
              </a:rPr>
              <a:t>       5) SCREEN INPUT / OUTPUT REPORT :-</a:t>
            </a:r>
          </a:p>
        </p:txBody>
      </p:sp>
    </p:spTree>
    <p:extLst>
      <p:ext uri="{BB962C8B-B14F-4D97-AF65-F5344CB8AC3E}">
        <p14:creationId xmlns:p14="http://schemas.microsoft.com/office/powerpoint/2010/main" val="333730566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303</TotalTime>
  <Words>403</Words>
  <Application>Microsoft Office PowerPoint</Application>
  <PresentationFormat>Widescreen</PresentationFormat>
  <Paragraphs>19</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Times New Roman</vt:lpstr>
      <vt:lpstr>Trebuchet MS</vt:lpstr>
      <vt:lpstr>Wingdings 3</vt:lpstr>
      <vt:lpstr>Facet</vt:lpstr>
      <vt:lpstr>PowerPoint Presentation</vt:lpstr>
      <vt:lpstr>1) INTRODUCTION :-                                    Our farm have, two notable breeds Gir and Sahiwal cows stand out for their excellent milk production and adaptability to local climates. These indigenous breeds have been keeping in our dairy farm, showcasing resilience and productivity that contribute significantly in our dairy farm.                    Through this website our dairy farm delivers all over the our products directly to the customer, so the customer get fresh and pure products. like milk, curd, buttermilk, ghee, paneer, milkpowder and so many good quality organic manure are also sold to the farmers. our farm provides training on dairy management This training is provided at our farm where 1days residential training facility is available with us. </vt:lpstr>
      <vt:lpstr>       2) DFD :-   Zero Level DFD      </vt:lpstr>
      <vt:lpstr>      First Level User Side DFD   </vt:lpstr>
      <vt:lpstr>PowerPoint Presentation</vt:lpstr>
      <vt:lpstr>PowerPoint Presentation</vt:lpstr>
      <vt:lpstr>       3) HARDWARE / SOFTWARE REQUIREMENTS  Hardware Requirements:- 1. Hard Disk:- Minimum of 120GB 2. Processor:-Ryzen 5 3. RAM:- 4GB 4. Keyboard:- USB Wired or Wireless 5. Mouse:- Two Primary Buttons, Clickable Scroll Wheel   Software Requirements:- 1. Operating System:- Windows 11 2. Developing tool:- Visual studio code 3. Database(Back-end):- PHP-My SQL 4. Front-end:- Html, Css, Javascript </vt:lpstr>
      <vt:lpstr>       4) DATABASE :-</vt:lpstr>
      <vt:lpstr>       5) SCREEN INPUT / OUTPUT REPORT :-</vt:lpstr>
      <vt:lpstr>       6) CONCLUSION :-                              The Dairy Farming website project aims to modernize the dairy farming industry by providing a comprehensive digital platform for managing various aspects of farm operations. By integrating technology with traditional farming practices, the website will help farmers streamline their processes make informed streamline their processes, make informed decisions, and ultimately increase productivity and profitability and our customers get fresh, pure and healthy milk products, and farmers get best quality of organic manure.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Rohan Mandave</dc:creator>
  <cp:lastModifiedBy>Rohan Mandave</cp:lastModifiedBy>
  <cp:revision>4</cp:revision>
  <dcterms:created xsi:type="dcterms:W3CDTF">2024-02-05T04:01:21Z</dcterms:created>
  <dcterms:modified xsi:type="dcterms:W3CDTF">2025-02-25T06:05:22Z</dcterms:modified>
</cp:coreProperties>
</file>