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Lst>
  <p:notesMasterIdLst>
    <p:notesMasterId r:id="rId2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316" r:id="rId20"/>
    <p:sldId id="274" r:id="rId21"/>
    <p:sldId id="275" r:id="rId22"/>
    <p:sldId id="276" r:id="rId23"/>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8" roundtripDataSignature="AMtx7mhigGU/Jja6JwYtSBdHbqNaw9zt9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FC57C65-D6A3-4CB8-9D82-A93966DC4641}">
  <a:tblStyle styleId="{0FC57C65-D6A3-4CB8-9D82-A93966DC4641}" styleName="Table_0">
    <a:wholeTbl>
      <a:tcTxStyle b="off" i="off">
        <a:font>
          <a:latin typeface="Calibri"/>
          <a:ea typeface="Calibri"/>
          <a:cs typeface="Calibri"/>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E8ECF4"/>
          </a:solidFill>
        </a:fill>
      </a:tcStyle>
    </a:wholeTbl>
    <a:band1H>
      <a:tcTxStyle/>
      <a:tcStyle>
        <a:tcBdr/>
        <a:fill>
          <a:solidFill>
            <a:srgbClr val="CFD7E7"/>
          </a:solidFill>
        </a:fill>
      </a:tcStyle>
    </a:band1H>
    <a:band2H>
      <a:tcTxStyle/>
      <a:tcStyle>
        <a:tcBdr/>
      </a:tcStyle>
    </a:band2H>
    <a:band1V>
      <a:tcTxStyle/>
      <a:tcStyle>
        <a:tcBdr/>
        <a:fill>
          <a:solidFill>
            <a:srgbClr val="CFD7E7"/>
          </a:solidFill>
        </a:fill>
      </a:tcStyle>
    </a:band1V>
    <a:band2V>
      <a:tcTxStyle/>
      <a:tcStyle>
        <a:tcBdr/>
      </a:tcStyle>
    </a:band2V>
    <a:lastCol>
      <a:tcTxStyle b="on" i="off">
        <a:font>
          <a:latin typeface="Calibri"/>
          <a:ea typeface="Calibri"/>
          <a:cs typeface="Calibri"/>
        </a:font>
        <a:schemeClr val="lt1"/>
      </a:tcTxStyle>
      <a:tcStyle>
        <a:tcBdr/>
        <a:fill>
          <a:solidFill>
            <a:schemeClr val="accent1"/>
          </a:solidFill>
        </a:fill>
      </a:tcStyle>
    </a:lastCol>
    <a:firstCol>
      <a:tcTxStyle b="on" i="off">
        <a:font>
          <a:latin typeface="Calibri"/>
          <a:ea typeface="Calibri"/>
          <a:cs typeface="Calibri"/>
        </a:font>
        <a:schemeClr val="lt1"/>
      </a:tcTxStyle>
      <a:tcStyle>
        <a:tcBdr/>
        <a:fill>
          <a:solidFill>
            <a:schemeClr val="accent1"/>
          </a:solidFill>
        </a:fill>
      </a:tcStyle>
    </a:firstCol>
    <a:lastRow>
      <a:tcTxStyle b="on" i="off">
        <a:font>
          <a:latin typeface="Calibri"/>
          <a:ea typeface="Calibri"/>
          <a:cs typeface="Calibri"/>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alibri"/>
          <a:ea typeface="Calibri"/>
          <a:cs typeface="Calibri"/>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919" y="86"/>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6" name="Google Shape;86;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7" name="Google Shape;87;p1: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a:t>
            </a:fld>
            <a:endParaRPr/>
          </a:p>
        </p:txBody>
      </p:sp>
      <p:sp>
        <p:nvSpPr>
          <p:cNvPr id="88" name="Google Shape;88;p1: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7" name="Google Shape;147;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2c57f6b5fa4_0_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3" name="Google Shape;153;g2c57f6b5fa4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p1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59" name="Google Shape;159;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65" name="Google Shape;165;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p14: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1" name="Google Shape;171;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p1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7" name="Google Shape;177;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16: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3" name="Google Shape;183;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p17: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17</a:t>
            </a:fld>
            <a:endParaRPr sz="1200" b="0" i="0" u="none" strike="noStrike" cap="none">
              <a:solidFill>
                <a:schemeClr val="dk1"/>
              </a:solidFill>
              <a:latin typeface="Arial"/>
              <a:ea typeface="Arial"/>
              <a:cs typeface="Arial"/>
              <a:sym typeface="Arial"/>
            </a:endParaRPr>
          </a:p>
        </p:txBody>
      </p:sp>
      <p:sp>
        <p:nvSpPr>
          <p:cNvPr id="189" name="Google Shape;189;p17:notes"/>
          <p:cNvSpPr>
            <a:spLocks noGrp="1" noRot="1" noChangeAspect="1"/>
          </p:cNvSpPr>
          <p:nvPr>
            <p:ph type="sldImg" idx="2"/>
          </p:nvPr>
        </p:nvSpPr>
        <p:spPr>
          <a:xfrm>
            <a:off x="1143000" y="693738"/>
            <a:ext cx="4572000" cy="3429000"/>
          </a:xfrm>
          <a:custGeom>
            <a:avLst/>
            <a:gdLst/>
            <a:ahLst/>
            <a:cxnLst/>
            <a:rect l="l" t="t" r="r" b="b"/>
            <a:pathLst>
              <a:path w="120000" h="120000" extrusionOk="0">
                <a:moveTo>
                  <a:pt x="0" y="0"/>
                </a:moveTo>
                <a:lnTo>
                  <a:pt x="120000" y="0"/>
                </a:lnTo>
                <a:lnTo>
                  <a:pt x="120000" y="120000"/>
                </a:lnTo>
                <a:lnTo>
                  <a:pt x="0" y="120000"/>
                </a:lnTo>
                <a:close/>
              </a:path>
            </a:pathLst>
          </a:custGeom>
          <a:solidFill>
            <a:srgbClr val="FFFFFF"/>
          </a:solidFill>
          <a:ln w="9525" cap="flat" cmpd="sng">
            <a:solidFill>
              <a:srgbClr val="000000"/>
            </a:solidFill>
            <a:prstDash val="solid"/>
            <a:miter lim="800000"/>
            <a:headEnd type="none" w="sm" len="sm"/>
            <a:tailEnd type="none" w="sm" len="sm"/>
          </a:ln>
        </p:spPr>
      </p:sp>
      <p:sp>
        <p:nvSpPr>
          <p:cNvPr id="190" name="Google Shape;190;p17:notes"/>
          <p:cNvSpPr txBox="1">
            <a:spLocks noGrp="1"/>
          </p:cNvSpPr>
          <p:nvPr>
            <p:ph type="body" idx="1"/>
          </p:nvPr>
        </p:nvSpPr>
        <p:spPr>
          <a:xfrm>
            <a:off x="685800" y="4341813"/>
            <a:ext cx="5487988" cy="403225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None/>
            </a:pPr>
            <a:endParaRPr/>
          </a:p>
        </p:txBody>
      </p:sp>
      <p:sp>
        <p:nvSpPr>
          <p:cNvPr id="191" name="Google Shape;191;p17: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p1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7" name="Google Shape;197;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1"/>
        <p:cNvGrpSpPr/>
        <p:nvPr/>
      </p:nvGrpSpPr>
      <p:grpSpPr>
        <a:xfrm>
          <a:off x="0" y="0"/>
          <a:ext cx="0" cy="0"/>
          <a:chOff x="0" y="0"/>
          <a:chExt cx="0" cy="0"/>
        </a:xfrm>
      </p:grpSpPr>
      <p:sp>
        <p:nvSpPr>
          <p:cNvPr id="202" name="Google Shape;202;p1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3" name="Google Shape;203;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2: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5" name="Google Shape;9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20: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21: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1" name="Google Shape;10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107" name="Google Shape;107;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solidFill>
                <a:srgbClr val="7F7F7F"/>
              </a:solidFill>
            </a:endParaRPr>
          </a:p>
        </p:txBody>
      </p:sp>
      <p:sp>
        <p:nvSpPr>
          <p:cNvPr id="108" name="Google Shape;108;p4: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4</a:t>
            </a:fld>
            <a:endParaRPr sz="1200" b="0" i="0" u="none" strike="noStrike" cap="none">
              <a:solidFill>
                <a:schemeClr val="dk1"/>
              </a:solidFill>
              <a:latin typeface="Arial"/>
              <a:ea typeface="Arial"/>
              <a:cs typeface="Arial"/>
              <a:sym typeface="Arial"/>
            </a:endParaRPr>
          </a:p>
        </p:txBody>
      </p:sp>
      <p:sp>
        <p:nvSpPr>
          <p:cNvPr id="109" name="Google Shape;109;p4: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5: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5" name="Google Shape;11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21" name="Google Shape;121;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2" name="Google Shape;122;p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6</a:t>
            </a:fld>
            <a:endParaRPr/>
          </a:p>
        </p:txBody>
      </p:sp>
      <p:sp>
        <p:nvSpPr>
          <p:cNvPr id="123" name="Google Shape;123;p6:notes"/>
          <p:cNvSpPr txBox="1">
            <a:spLocks noGrp="1"/>
          </p:cNvSpPr>
          <p:nvPr>
            <p:ph type="hdr" idx="3"/>
          </p:nvPr>
        </p:nvSpPr>
        <p:spPr>
          <a:xfrm>
            <a:off x="0" y="0"/>
            <a:ext cx="2971800" cy="4572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7: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29" name="Google Shape;129;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35" name="Google Shape;135;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9: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41" name="Google Shape;14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3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2"/>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3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3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33"/>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33"/>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81" name="Google Shape;81;p3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3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2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2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2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2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2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2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2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30"/>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30"/>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61" name="Google Shape;61;p30"/>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2" name="Google Shape;62;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3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31"/>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31"/>
          <p:cNvSpPr>
            <a:spLocks noGrp="1"/>
          </p:cNvSpPr>
          <p:nvPr>
            <p:ph type="pic" idx="2"/>
          </p:nvPr>
        </p:nvSpPr>
        <p:spPr>
          <a:xfrm>
            <a:off x="1792288" y="612775"/>
            <a:ext cx="5486400" cy="4114800"/>
          </a:xfrm>
          <a:prstGeom prst="rect">
            <a:avLst/>
          </a:prstGeom>
          <a:noFill/>
          <a:ln>
            <a:noFill/>
          </a:ln>
        </p:spPr>
      </p:sp>
      <p:sp>
        <p:nvSpPr>
          <p:cNvPr id="68" name="Google Shape;68;p31"/>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9" name="Google Shape;69;p3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3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12" name="Google Shape;12;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ieeexplore.ieee.org/stamp/stamp.jsp?arnumber=5779006"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hyperlink" Target="https://ieeexplore.ieee.org/stamp/stamp.jsp?arnumber=5779006"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s://ieeexplore.ieee.org/stamp/stamp.jsp?arnumber=5779006"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hyperlink" Target="https://ieeexplore.ieee.org/stamp/stamp.jsp?arnumber=5779006"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ieeexplore.ieee.org/stamp/stamp.jsp?arnumber=5779006"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watch?v=u399XmkjeXo"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hyperlink" Target="https://www.youtube.com/watch?v=MQc-UjE560A" TargetMode="External"/><Relationship Id="rId4" Type="http://schemas.openxmlformats.org/officeDocument/2006/relationships/hyperlink" Target="https://www.youtube.com/watch?v=Xki2fRA0bY8"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1"/>
          <p:cNvSpPr txBox="1">
            <a:spLocks noGrp="1"/>
          </p:cNvSpPr>
          <p:nvPr>
            <p:ph type="ctrTitle"/>
          </p:nvPr>
        </p:nvSpPr>
        <p:spPr>
          <a:xfrm>
            <a:off x="125084" y="1526875"/>
            <a:ext cx="8980097" cy="3352800"/>
          </a:xfrm>
          <a:prstGeom prst="rect">
            <a:avLst/>
          </a:prstGeom>
          <a:noFill/>
          <a:ln>
            <a:noFill/>
          </a:ln>
        </p:spPr>
        <p:txBody>
          <a:bodyPr spcFirstLastPara="1" wrap="square" lIns="91425" tIns="45700" rIns="91425" bIns="45700" anchor="ctr" anchorCtr="0">
            <a:normAutofit fontScale="90000"/>
          </a:bodyPr>
          <a:lstStyle/>
          <a:p>
            <a:pPr marL="0" lvl="0" indent="0" algn="ctr" rtl="0">
              <a:spcBef>
                <a:spcPts val="0"/>
              </a:spcBef>
              <a:spcAft>
                <a:spcPts val="0"/>
              </a:spcAft>
              <a:buClr>
                <a:srgbClr val="0070C0"/>
              </a:buClr>
              <a:buSzPct val="104761"/>
              <a:buFont typeface="Calibri"/>
              <a:buNone/>
            </a:pPr>
            <a:r>
              <a:rPr lang="en-US">
                <a:solidFill>
                  <a:srgbClr val="0070C0"/>
                </a:solidFill>
              </a:rPr>
              <a:t>ICT406 IT Professional Environment: Law, Ethics and  Privacy</a:t>
            </a:r>
            <a:br>
              <a:rPr lang="en-US" sz="5300">
                <a:solidFill>
                  <a:srgbClr val="0070C0"/>
                </a:solidFill>
              </a:rPr>
            </a:br>
            <a:br>
              <a:rPr lang="en-US" sz="5300"/>
            </a:br>
            <a:r>
              <a:rPr lang="en-US" sz="4200">
                <a:solidFill>
                  <a:srgbClr val="000000"/>
                </a:solidFill>
              </a:rPr>
              <a:t>Introduction </a:t>
            </a:r>
            <a:br>
              <a:rPr lang="en-US" sz="4200"/>
            </a:br>
            <a:endParaRPr sz="4200"/>
          </a:p>
        </p:txBody>
      </p:sp>
      <p:sp>
        <p:nvSpPr>
          <p:cNvPr id="91" name="Google Shape;91;p1"/>
          <p:cNvSpPr txBox="1">
            <a:spLocks noGrp="1"/>
          </p:cNvSpPr>
          <p:nvPr>
            <p:ph type="subTitle" idx="1"/>
          </p:nvPr>
        </p:nvSpPr>
        <p:spPr>
          <a:xfrm>
            <a:off x="1457864" y="4977441"/>
            <a:ext cx="6400800" cy="1219200"/>
          </a:xfrm>
          <a:prstGeom prst="rect">
            <a:avLst/>
          </a:prstGeom>
          <a:noFill/>
          <a:ln>
            <a:noFill/>
          </a:ln>
        </p:spPr>
        <p:txBody>
          <a:bodyPr spcFirstLastPara="1" wrap="square" lIns="91425" tIns="45700" rIns="91425" bIns="45700" anchor="t" anchorCtr="0">
            <a:normAutofit/>
          </a:bodyPr>
          <a:lstStyle/>
          <a:p>
            <a:pPr marL="0" lvl="0" indent="0" algn="ctr" rtl="0">
              <a:spcBef>
                <a:spcPts val="0"/>
              </a:spcBef>
              <a:spcAft>
                <a:spcPts val="0"/>
              </a:spcAft>
              <a:buClr>
                <a:schemeClr val="dk1"/>
              </a:buClr>
              <a:buSzPts val="3200"/>
              <a:buNone/>
            </a:pPr>
            <a:r>
              <a:rPr lang="en-US">
                <a:solidFill>
                  <a:schemeClr val="dk1"/>
                </a:solidFill>
              </a:rPr>
              <a:t>Dr. Abbass Ghanbary</a:t>
            </a:r>
            <a:endParaRPr>
              <a:solidFill>
                <a:schemeClr val="dk1"/>
              </a:solidFill>
            </a:endParaRPr>
          </a:p>
          <a:p>
            <a:pPr marL="0" lvl="0" indent="0" algn="ctr" rtl="0">
              <a:spcBef>
                <a:spcPts val="640"/>
              </a:spcBef>
              <a:spcAft>
                <a:spcPts val="0"/>
              </a:spcAft>
              <a:buClr>
                <a:schemeClr val="dk1"/>
              </a:buClr>
              <a:buSzPts val="3200"/>
              <a:buNone/>
            </a:pPr>
            <a:r>
              <a:rPr lang="en-US">
                <a:solidFill>
                  <a:schemeClr val="dk1"/>
                </a:solidFill>
              </a:rPr>
              <a:t>a.ghanbary@aapoly.edu.au</a:t>
            </a:r>
            <a:endParaRPr/>
          </a:p>
        </p:txBody>
      </p:sp>
      <p:pic>
        <p:nvPicPr>
          <p:cNvPr id="92" name="Google Shape;92;p1" descr="A blue and black text&#10;&#10;Description automatically generated"/>
          <p:cNvPicPr preferRelativeResize="0"/>
          <p:nvPr/>
        </p:nvPicPr>
        <p:blipFill rotWithShape="1">
          <a:blip r:embed="rId3">
            <a:alphaModFix/>
          </a:blip>
          <a:srcRect/>
          <a:stretch/>
        </p:blipFill>
        <p:spPr>
          <a:xfrm>
            <a:off x="3099758" y="390309"/>
            <a:ext cx="2743200" cy="113157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Artificial Ethical Intelligence  </a:t>
            </a:r>
            <a:endParaRPr/>
          </a:p>
        </p:txBody>
      </p:sp>
      <p:sp>
        <p:nvSpPr>
          <p:cNvPr id="150" name="Google Shape;150;p1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MAP – Mapping Table Processing</a:t>
            </a:r>
            <a:endParaRPr/>
          </a:p>
          <a:p>
            <a:pPr marL="342900" lvl="0" indent="-342900" algn="l" rtl="0">
              <a:spcBef>
                <a:spcPts val="640"/>
              </a:spcBef>
              <a:spcAft>
                <a:spcPts val="0"/>
              </a:spcAft>
              <a:buClr>
                <a:schemeClr val="dk1"/>
              </a:buClr>
              <a:buSzPts val="3200"/>
              <a:buChar char="•"/>
            </a:pPr>
            <a:r>
              <a:rPr lang="en-US"/>
              <a:t>Artificial Agent Exhibit learning</a:t>
            </a:r>
            <a:endParaRPr/>
          </a:p>
          <a:p>
            <a:pPr marL="342900" lvl="0" indent="-342900" algn="l" rtl="0">
              <a:spcBef>
                <a:spcPts val="640"/>
              </a:spcBef>
              <a:spcAft>
                <a:spcPts val="0"/>
              </a:spcAft>
              <a:buClr>
                <a:schemeClr val="dk1"/>
              </a:buClr>
              <a:buSzPts val="3200"/>
              <a:buChar char="•"/>
            </a:pPr>
            <a:r>
              <a:rPr lang="en-US"/>
              <a:t>Artificial Agent Exhibit Intentions</a:t>
            </a:r>
            <a:endParaRPr>
              <a:solidFill>
                <a:srgbClr val="808080"/>
              </a:solidFill>
            </a:endParaRPr>
          </a:p>
          <a:p>
            <a:pPr marL="342900" lvl="0" indent="-342900" algn="l" rtl="0">
              <a:spcBef>
                <a:spcPts val="640"/>
              </a:spcBef>
              <a:spcAft>
                <a:spcPts val="0"/>
              </a:spcAft>
              <a:buClr>
                <a:schemeClr val="dk1"/>
              </a:buClr>
              <a:buSzPts val="3200"/>
              <a:buChar char="•"/>
            </a:pPr>
            <a:r>
              <a:rPr lang="en-US"/>
              <a:t>Further Research required </a:t>
            </a:r>
            <a:endParaRPr/>
          </a:p>
          <a:p>
            <a:pPr marL="342900" lvl="0" indent="-139700" algn="l" rtl="0">
              <a:spcBef>
                <a:spcPts val="640"/>
              </a:spcBef>
              <a:spcAft>
                <a:spcPts val="0"/>
              </a:spcAft>
              <a:buClr>
                <a:schemeClr val="dk1"/>
              </a:buClr>
              <a:buSzPts val="3200"/>
              <a:buNone/>
            </a:pPr>
            <a:endParaRPr/>
          </a:p>
          <a:p>
            <a:pPr marL="342900" lvl="0" indent="-139700" algn="l" rtl="0">
              <a:spcBef>
                <a:spcPts val="640"/>
              </a:spcBef>
              <a:spcAft>
                <a:spcPts val="0"/>
              </a:spcAft>
              <a:buClr>
                <a:schemeClr val="dk1"/>
              </a:buClr>
              <a:buSzPts val="3200"/>
              <a:buNone/>
            </a:pP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g2c57f6b5fa4_0_0"/>
          <p:cNvSpPr txBox="1">
            <a:spLocks noGrp="1"/>
          </p:cNvSpPr>
          <p:nvPr>
            <p:ph type="body" idx="1"/>
          </p:nvPr>
        </p:nvSpPr>
        <p:spPr>
          <a:xfrm>
            <a:off x="284672" y="1557069"/>
            <a:ext cx="8704200" cy="45690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None/>
            </a:pPr>
            <a:r>
              <a:rPr lang="en-US"/>
              <a:t>Rule 1: </a:t>
            </a:r>
            <a:endParaRPr/>
          </a:p>
          <a:p>
            <a:pPr marL="0" lvl="0" indent="0" algn="l" rtl="0">
              <a:spcBef>
                <a:spcPts val="592"/>
              </a:spcBef>
              <a:spcAft>
                <a:spcPts val="0"/>
              </a:spcAft>
              <a:buClr>
                <a:schemeClr val="dk1"/>
              </a:buClr>
              <a:buSzPts val="3200"/>
              <a:buNone/>
            </a:pPr>
            <a:r>
              <a:rPr lang="en-US" sz="1900">
                <a:solidFill>
                  <a:srgbClr val="040C28"/>
                </a:solidFill>
                <a:highlight>
                  <a:srgbClr val="FFFFFF"/>
                </a:highlight>
                <a:latin typeface="Arial"/>
                <a:ea typeface="Arial"/>
                <a:cs typeface="Arial"/>
                <a:sym typeface="Arial"/>
              </a:rPr>
              <a:t>The people who design, develop, or deploy a computing artifact are morally responsible for that artifact, and for the foreseeable effects of that artifact</a:t>
            </a:r>
            <a:r>
              <a:rPr lang="en-US" sz="1900">
                <a:solidFill>
                  <a:srgbClr val="1F1F1F"/>
                </a:solidFill>
                <a:highlight>
                  <a:srgbClr val="FFFFFF"/>
                </a:highlight>
                <a:latin typeface="Arial"/>
                <a:ea typeface="Arial"/>
                <a:cs typeface="Arial"/>
                <a:sym typeface="Arial"/>
              </a:rPr>
              <a:t>. This responsibility is shared with other people who design, develop, deploy or knowingly use the artifact as part of a sociotechnical system.</a:t>
            </a:r>
            <a:endParaRPr sz="1500">
              <a:solidFill>
                <a:srgbClr val="808080"/>
              </a:solidFill>
            </a:endParaRPr>
          </a:p>
          <a:p>
            <a:pPr marL="0" lvl="0" indent="0" algn="l" rtl="0">
              <a:spcBef>
                <a:spcPts val="203"/>
              </a:spcBef>
              <a:spcAft>
                <a:spcPts val="0"/>
              </a:spcAft>
              <a:buClr>
                <a:schemeClr val="dk1"/>
              </a:buClr>
              <a:buSzPts val="1100"/>
              <a:buNone/>
            </a:pPr>
            <a:endParaRPr sz="1500"/>
          </a:p>
          <a:p>
            <a:pPr marL="0" lvl="0" indent="0" algn="l" rtl="0">
              <a:spcBef>
                <a:spcPts val="203"/>
              </a:spcBef>
              <a:spcAft>
                <a:spcPts val="0"/>
              </a:spcAft>
              <a:buClr>
                <a:schemeClr val="dk1"/>
              </a:buClr>
              <a:buSzPts val="1100"/>
              <a:buNone/>
            </a:pPr>
            <a:endParaRPr sz="1100"/>
          </a:p>
          <a:p>
            <a:pPr marL="0" lvl="0" indent="0" algn="l" rtl="0">
              <a:spcBef>
                <a:spcPts val="203"/>
              </a:spcBef>
              <a:spcAft>
                <a:spcPts val="0"/>
              </a:spcAft>
              <a:buClr>
                <a:schemeClr val="dk1"/>
              </a:buClr>
              <a:buSzPts val="1100"/>
              <a:buNone/>
            </a:pPr>
            <a:r>
              <a:rPr lang="en-US" sz="1100"/>
              <a:t>Milller, K. W., (2011), "Moral Responsibility  for Computing Artifact"., </a:t>
            </a:r>
            <a:r>
              <a:rPr lang="en-US" sz="1100" u="sng">
                <a:solidFill>
                  <a:schemeClr val="hlink"/>
                </a:solidFill>
                <a:hlinkClick r:id="rId3"/>
              </a:rPr>
              <a:t>https://ieeexplore.ieee.org/stamp/stamp.jsp?arnumber=5779006</a:t>
            </a:r>
            <a:r>
              <a:rPr lang="en-US" sz="1100"/>
              <a:t>. Downloaded: 20/02/2024 </a:t>
            </a:r>
            <a:endParaRPr sz="1100">
              <a:solidFill>
                <a:srgbClr val="808080"/>
              </a:solidFill>
            </a:endParaRPr>
          </a:p>
          <a:p>
            <a:pPr marL="0" lvl="0" indent="0" algn="l" rtl="0">
              <a:spcBef>
                <a:spcPts val="203"/>
              </a:spcBef>
              <a:spcAft>
                <a:spcPts val="0"/>
              </a:spcAft>
              <a:buClr>
                <a:schemeClr val="dk1"/>
              </a:buClr>
              <a:buSzPts val="1100"/>
              <a:buNone/>
            </a:pPr>
            <a:endParaRPr sz="1100"/>
          </a:p>
        </p:txBody>
      </p:sp>
      <p:sp>
        <p:nvSpPr>
          <p:cNvPr id="156" name="Google Shape;156;g2c57f6b5fa4_0_0"/>
          <p:cNvSpPr txBox="1"/>
          <p:nvPr/>
        </p:nvSpPr>
        <p:spPr>
          <a:xfrm>
            <a:off x="609600" y="427038"/>
            <a:ext cx="8229600" cy="1143000"/>
          </a:xfrm>
          <a:prstGeom prst="rect">
            <a:avLst/>
          </a:prstGeom>
          <a:noFill/>
          <a:ln>
            <a:noFill/>
          </a:ln>
        </p:spPr>
        <p:txBody>
          <a:bodyPr spcFirstLastPara="1" wrap="square" lIns="91425" tIns="45700" rIns="91425" bIns="45700" anchor="ctr" anchorCtr="0">
            <a:normAutofit fontScale="92500" lnSpcReduction="20000"/>
          </a:bodyPr>
          <a:lstStyle/>
          <a:p>
            <a:pPr marL="0" marR="0" lvl="0" indent="0" algn="ctr" rtl="0">
              <a:spcBef>
                <a:spcPts val="0"/>
              </a:spcBef>
              <a:spcAft>
                <a:spcPts val="0"/>
              </a:spcAft>
              <a:buClr>
                <a:schemeClr val="dk1"/>
              </a:buClr>
              <a:buSzPct val="100000"/>
              <a:buFont typeface="Calibri"/>
              <a:buNone/>
            </a:pPr>
            <a:r>
              <a:rPr lang="en-US" sz="4400" b="0" i="0" u="none" strike="noStrike" cap="none">
                <a:solidFill>
                  <a:schemeClr val="dk1"/>
                </a:solidFill>
                <a:latin typeface="Calibri"/>
                <a:ea typeface="Calibri"/>
                <a:cs typeface="Calibri"/>
                <a:sym typeface="Calibri"/>
              </a:rPr>
              <a:t>Moral Responsibility </a:t>
            </a:r>
            <a:br>
              <a:rPr lang="en-US" sz="4400" b="0" i="0" u="none" strike="noStrike" cap="none">
                <a:solidFill>
                  <a:schemeClr val="dk1"/>
                </a:solidFill>
                <a:latin typeface="Calibri"/>
                <a:ea typeface="Calibri"/>
                <a:cs typeface="Calibri"/>
                <a:sym typeface="Calibri"/>
              </a:rPr>
            </a:br>
            <a:r>
              <a:rPr lang="en-US" sz="4400" b="0" i="0" u="none" strike="noStrike" cap="none">
                <a:solidFill>
                  <a:schemeClr val="dk1"/>
                </a:solidFill>
                <a:latin typeface="Calibri"/>
                <a:ea typeface="Calibri"/>
                <a:cs typeface="Calibri"/>
                <a:sym typeface="Calibri"/>
              </a:rPr>
              <a:t>Five Rules</a:t>
            </a:r>
            <a:endParaRPr sz="4400" b="0" i="0" u="none" strike="noStrike" cap="none">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12"/>
          <p:cNvSpPr txBox="1">
            <a:spLocks noGrp="1"/>
          </p:cNvSpPr>
          <p:nvPr>
            <p:ph type="body" idx="1"/>
          </p:nvPr>
        </p:nvSpPr>
        <p:spPr>
          <a:xfrm>
            <a:off x="284672" y="1557069"/>
            <a:ext cx="8704052" cy="4569094"/>
          </a:xfrm>
          <a:prstGeom prst="rect">
            <a:avLst/>
          </a:prstGeom>
          <a:noFill/>
          <a:ln>
            <a:noFill/>
          </a:ln>
        </p:spPr>
        <p:txBody>
          <a:bodyPr spcFirstLastPara="1" wrap="square" lIns="91425" tIns="45700" rIns="91425" bIns="45700" anchor="t" anchorCtr="0">
            <a:normAutofit fontScale="92500" lnSpcReduction="20000"/>
          </a:bodyPr>
          <a:lstStyle/>
          <a:p>
            <a:pPr marL="0" lvl="0" indent="0" algn="l" rtl="0">
              <a:spcBef>
                <a:spcPts val="0"/>
              </a:spcBef>
              <a:spcAft>
                <a:spcPts val="0"/>
              </a:spcAft>
              <a:buClr>
                <a:schemeClr val="dk1"/>
              </a:buClr>
              <a:buSzPct val="100000"/>
              <a:buNone/>
            </a:pPr>
            <a:r>
              <a:rPr lang="en-US"/>
              <a:t>Rule 2: </a:t>
            </a:r>
            <a:endParaRPr/>
          </a:p>
          <a:p>
            <a:pPr marL="0" lvl="0" indent="0" algn="l" rtl="0">
              <a:spcBef>
                <a:spcPts val="592"/>
              </a:spcBef>
              <a:spcAft>
                <a:spcPts val="0"/>
              </a:spcAft>
              <a:buClr>
                <a:schemeClr val="dk1"/>
              </a:buClr>
              <a:buSzPct val="290909"/>
              <a:buNone/>
            </a:pPr>
            <a:r>
              <a:rPr lang="en-US"/>
              <a:t>The shared responsibility of computing artifacts is not a zero-sum game. The responsibility of an individual is not reduced simply because more people become involved in designing, developing, deploying or using the artifact. Instead, a person’s responsibility includes being answerable for the behaviors of the artifact and for the artifact’s effects after deployment, to the degree to which these effects are reasonably foreseeable by that person.</a:t>
            </a:r>
            <a:endParaRPr sz="1100">
              <a:solidFill>
                <a:srgbClr val="808080"/>
              </a:solidFill>
            </a:endParaRPr>
          </a:p>
          <a:p>
            <a:pPr marL="0" lvl="0" indent="0" algn="l" rtl="0">
              <a:spcBef>
                <a:spcPts val="203"/>
              </a:spcBef>
              <a:spcAft>
                <a:spcPts val="0"/>
              </a:spcAft>
              <a:buClr>
                <a:schemeClr val="dk1"/>
              </a:buClr>
              <a:buSzPct val="100000"/>
              <a:buNone/>
            </a:pPr>
            <a:endParaRPr sz="1100"/>
          </a:p>
          <a:p>
            <a:pPr marL="0" lvl="0" indent="0" algn="l" rtl="0">
              <a:spcBef>
                <a:spcPts val="203"/>
              </a:spcBef>
              <a:spcAft>
                <a:spcPts val="0"/>
              </a:spcAft>
              <a:buClr>
                <a:schemeClr val="dk1"/>
              </a:buClr>
              <a:buSzPct val="100000"/>
              <a:buNone/>
            </a:pPr>
            <a:endParaRPr sz="1100"/>
          </a:p>
          <a:p>
            <a:pPr marL="0" lvl="0" indent="0" algn="l" rtl="0">
              <a:spcBef>
                <a:spcPts val="203"/>
              </a:spcBef>
              <a:spcAft>
                <a:spcPts val="0"/>
              </a:spcAft>
              <a:buClr>
                <a:schemeClr val="dk1"/>
              </a:buClr>
              <a:buSzPct val="100000"/>
              <a:buNone/>
            </a:pPr>
            <a:r>
              <a:rPr lang="en-US" sz="1100"/>
              <a:t>MMilller, K. W., (2011), "Moral Responsibility  for Computing Artifact"., </a:t>
            </a:r>
            <a:r>
              <a:rPr lang="en-US" sz="1100" u="sng">
                <a:solidFill>
                  <a:schemeClr val="hlink"/>
                </a:solidFill>
                <a:hlinkClick r:id="rId3"/>
              </a:rPr>
              <a:t>https://ieeexplore.ieee.org/stamp/stamp.jsp?arnumber=5779006</a:t>
            </a:r>
            <a:r>
              <a:rPr lang="en-US" sz="1100"/>
              <a:t>. Downloaded: 20/02/2024 </a:t>
            </a:r>
            <a:endParaRPr sz="1100">
              <a:solidFill>
                <a:srgbClr val="808080"/>
              </a:solidFill>
            </a:endParaRPr>
          </a:p>
          <a:p>
            <a:pPr marL="0" lvl="0" indent="0" algn="l" rtl="0">
              <a:spcBef>
                <a:spcPts val="203"/>
              </a:spcBef>
              <a:spcAft>
                <a:spcPts val="0"/>
              </a:spcAft>
              <a:buClr>
                <a:schemeClr val="dk1"/>
              </a:buClr>
              <a:buSzPct val="100000"/>
              <a:buNone/>
            </a:pPr>
            <a:endParaRPr sz="1100"/>
          </a:p>
        </p:txBody>
      </p:sp>
      <p:sp>
        <p:nvSpPr>
          <p:cNvPr id="162" name="Google Shape;162;p12"/>
          <p:cNvSpPr txBox="1"/>
          <p:nvPr/>
        </p:nvSpPr>
        <p:spPr>
          <a:xfrm>
            <a:off x="609600" y="427038"/>
            <a:ext cx="8229600" cy="1143000"/>
          </a:xfrm>
          <a:prstGeom prst="rect">
            <a:avLst/>
          </a:prstGeom>
          <a:noFill/>
          <a:ln>
            <a:noFill/>
          </a:ln>
        </p:spPr>
        <p:txBody>
          <a:bodyPr spcFirstLastPara="1" wrap="square" lIns="91425" tIns="45700" rIns="91425" bIns="45700" anchor="ctr" anchorCtr="0">
            <a:normAutofit fontScale="90000" lnSpcReduction="20000"/>
          </a:bodyPr>
          <a:lstStyle/>
          <a:p>
            <a:pPr marL="0" marR="0" lvl="0" indent="0" algn="ctr" rtl="0">
              <a:spcBef>
                <a:spcPts val="0"/>
              </a:spcBef>
              <a:spcAft>
                <a:spcPts val="0"/>
              </a:spcAft>
              <a:buClr>
                <a:schemeClr val="dk1"/>
              </a:buClr>
              <a:buSzPct val="100000"/>
              <a:buFont typeface="Calibri"/>
              <a:buNone/>
            </a:pPr>
            <a:r>
              <a:rPr lang="en-US" sz="4400" b="0" i="0" u="none" strike="noStrike" cap="none">
                <a:solidFill>
                  <a:schemeClr val="dk1"/>
                </a:solidFill>
                <a:latin typeface="Calibri"/>
                <a:ea typeface="Calibri"/>
                <a:cs typeface="Calibri"/>
                <a:sym typeface="Calibri"/>
              </a:rPr>
              <a:t>Moral Responsibility </a:t>
            </a:r>
            <a:br>
              <a:rPr lang="en-US" sz="4400" b="0" i="0" u="none" strike="noStrike" cap="none">
                <a:solidFill>
                  <a:schemeClr val="dk1"/>
                </a:solidFill>
                <a:latin typeface="Calibri"/>
                <a:ea typeface="Calibri"/>
                <a:cs typeface="Calibri"/>
                <a:sym typeface="Calibri"/>
              </a:rPr>
            </a:br>
            <a:r>
              <a:rPr lang="en-US" sz="4400" b="0" i="0" u="none" strike="noStrike" cap="none">
                <a:solidFill>
                  <a:schemeClr val="dk1"/>
                </a:solidFill>
                <a:latin typeface="Calibri"/>
                <a:ea typeface="Calibri"/>
                <a:cs typeface="Calibri"/>
                <a:sym typeface="Calibri"/>
              </a:rPr>
              <a:t>Five Rules- Cont</a:t>
            </a:r>
            <a:endParaRPr sz="4400" b="0" i="0" u="none" strike="noStrike" cap="none">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13"/>
          <p:cNvSpPr txBox="1">
            <a:spLocks noGrp="1"/>
          </p:cNvSpPr>
          <p:nvPr>
            <p:ph type="body" idx="1"/>
          </p:nvPr>
        </p:nvSpPr>
        <p:spPr>
          <a:xfrm>
            <a:off x="457200" y="1571446"/>
            <a:ext cx="8617788" cy="4554717"/>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None/>
            </a:pPr>
            <a:r>
              <a:rPr lang="en-US"/>
              <a:t>Rule 3: </a:t>
            </a:r>
            <a:endParaRPr/>
          </a:p>
          <a:p>
            <a:pPr marL="0" lvl="0" indent="0" algn="l" rtl="0">
              <a:spcBef>
                <a:spcPts val="640"/>
              </a:spcBef>
              <a:spcAft>
                <a:spcPts val="0"/>
              </a:spcAft>
              <a:buClr>
                <a:schemeClr val="dk1"/>
              </a:buClr>
              <a:buSzPts val="3200"/>
              <a:buNone/>
            </a:pPr>
            <a:r>
              <a:rPr lang="en-US"/>
              <a:t>People who knowingly use a particular computing artifact are morally responsible for that use.</a:t>
            </a:r>
            <a:endParaRPr/>
          </a:p>
          <a:p>
            <a:pPr marL="0" lvl="0" indent="0" algn="l" rtl="0">
              <a:spcBef>
                <a:spcPts val="640"/>
              </a:spcBef>
              <a:spcAft>
                <a:spcPts val="0"/>
              </a:spcAft>
              <a:buClr>
                <a:schemeClr val="dk1"/>
              </a:buClr>
              <a:buSzPts val="3200"/>
              <a:buNone/>
            </a:pPr>
            <a:endParaRPr/>
          </a:p>
          <a:p>
            <a:pPr marL="0" lvl="0" indent="0" algn="l" rtl="0">
              <a:spcBef>
                <a:spcPts val="640"/>
              </a:spcBef>
              <a:spcAft>
                <a:spcPts val="0"/>
              </a:spcAft>
              <a:buClr>
                <a:schemeClr val="dk1"/>
              </a:buClr>
              <a:buSzPts val="3200"/>
              <a:buNone/>
            </a:pPr>
            <a:endParaRPr/>
          </a:p>
          <a:p>
            <a:pPr marL="0" lvl="0" indent="0" algn="l" rtl="0">
              <a:spcBef>
                <a:spcPts val="640"/>
              </a:spcBef>
              <a:spcAft>
                <a:spcPts val="0"/>
              </a:spcAft>
              <a:buClr>
                <a:schemeClr val="dk1"/>
              </a:buClr>
              <a:buSzPts val="3200"/>
              <a:buNone/>
            </a:pPr>
            <a:endParaRPr/>
          </a:p>
          <a:p>
            <a:pPr marL="342900" lvl="0" indent="-342900" algn="r" rtl="0">
              <a:spcBef>
                <a:spcPts val="200"/>
              </a:spcBef>
              <a:spcAft>
                <a:spcPts val="0"/>
              </a:spcAft>
              <a:buClr>
                <a:schemeClr val="dk1"/>
              </a:buClr>
              <a:buSzPts val="1000"/>
              <a:buNone/>
            </a:pPr>
            <a:r>
              <a:rPr lang="en-US" sz="1000"/>
              <a:t>Milller, K. W., (2011), "Moral Responsibility  for Computing Artifact"., </a:t>
            </a:r>
            <a:r>
              <a:rPr lang="en-US" sz="1000" u="sng">
                <a:solidFill>
                  <a:schemeClr val="hlink"/>
                </a:solidFill>
                <a:hlinkClick r:id="rId3"/>
              </a:rPr>
              <a:t>https://ieeexplore.ieee.org/stamp/stamp.jsp?arnumber=5779006</a:t>
            </a:r>
            <a:r>
              <a:rPr lang="en-US" sz="1000"/>
              <a:t>. Downloaded: 20/02/2024 </a:t>
            </a:r>
            <a:endParaRPr sz="1000">
              <a:solidFill>
                <a:srgbClr val="808080"/>
              </a:solidFill>
            </a:endParaRPr>
          </a:p>
          <a:p>
            <a:pPr marL="0" lvl="0" indent="0" algn="l" rtl="0">
              <a:spcBef>
                <a:spcPts val="640"/>
              </a:spcBef>
              <a:spcAft>
                <a:spcPts val="0"/>
              </a:spcAft>
              <a:buClr>
                <a:schemeClr val="dk1"/>
              </a:buClr>
              <a:buSzPts val="3200"/>
              <a:buNone/>
            </a:pPr>
            <a:endParaRPr/>
          </a:p>
        </p:txBody>
      </p:sp>
      <p:sp>
        <p:nvSpPr>
          <p:cNvPr id="168" name="Google Shape;168;p13"/>
          <p:cNvSpPr txBox="1"/>
          <p:nvPr/>
        </p:nvSpPr>
        <p:spPr>
          <a:xfrm>
            <a:off x="609600" y="427038"/>
            <a:ext cx="8229600" cy="1143000"/>
          </a:xfrm>
          <a:prstGeom prst="rect">
            <a:avLst/>
          </a:prstGeom>
          <a:noFill/>
          <a:ln>
            <a:noFill/>
          </a:ln>
        </p:spPr>
        <p:txBody>
          <a:bodyPr spcFirstLastPara="1" wrap="square" lIns="91425" tIns="45700" rIns="91425" bIns="45700" anchor="ctr" anchorCtr="0">
            <a:normAutofit fontScale="90000" lnSpcReduction="20000"/>
          </a:bodyPr>
          <a:lstStyle/>
          <a:p>
            <a:pPr marL="0" marR="0" lvl="0" indent="0" algn="ctr" rtl="0">
              <a:spcBef>
                <a:spcPts val="0"/>
              </a:spcBef>
              <a:spcAft>
                <a:spcPts val="0"/>
              </a:spcAft>
              <a:buClr>
                <a:schemeClr val="dk1"/>
              </a:buClr>
              <a:buSzPct val="100000"/>
              <a:buFont typeface="Calibri"/>
              <a:buNone/>
            </a:pPr>
            <a:r>
              <a:rPr lang="en-US" sz="4400" b="0" i="0" u="none" strike="noStrike" cap="none">
                <a:solidFill>
                  <a:schemeClr val="dk1"/>
                </a:solidFill>
                <a:latin typeface="Calibri"/>
                <a:ea typeface="Calibri"/>
                <a:cs typeface="Calibri"/>
                <a:sym typeface="Calibri"/>
              </a:rPr>
              <a:t>Moral Responsibility </a:t>
            </a:r>
            <a:br>
              <a:rPr lang="en-US" sz="4400" b="0" i="0" u="none" strike="noStrike" cap="none">
                <a:solidFill>
                  <a:schemeClr val="dk1"/>
                </a:solidFill>
                <a:latin typeface="Calibri"/>
                <a:ea typeface="Calibri"/>
                <a:cs typeface="Calibri"/>
                <a:sym typeface="Calibri"/>
              </a:rPr>
            </a:br>
            <a:r>
              <a:rPr lang="en-US" sz="4400" b="0" i="0" u="none" strike="noStrike" cap="none">
                <a:solidFill>
                  <a:schemeClr val="dk1"/>
                </a:solidFill>
                <a:latin typeface="Calibri"/>
                <a:ea typeface="Calibri"/>
                <a:cs typeface="Calibri"/>
                <a:sym typeface="Calibri"/>
              </a:rPr>
              <a:t>Five Rules- Cont</a:t>
            </a:r>
            <a:endParaRPr sz="4400" b="0" i="0" u="none" strike="noStrike" cap="none">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14"/>
          <p:cNvSpPr txBox="1">
            <a:spLocks noGrp="1"/>
          </p:cNvSpPr>
          <p:nvPr>
            <p:ph type="body" idx="1"/>
          </p:nvPr>
        </p:nvSpPr>
        <p:spPr>
          <a:xfrm>
            <a:off x="457200" y="1557069"/>
            <a:ext cx="8589033" cy="4569094"/>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None/>
            </a:pPr>
            <a:r>
              <a:rPr lang="en-US"/>
              <a:t>Rule 4: </a:t>
            </a:r>
            <a:endParaRPr>
              <a:solidFill>
                <a:srgbClr val="808080"/>
              </a:solidFill>
            </a:endParaRPr>
          </a:p>
          <a:p>
            <a:pPr marL="0" lvl="0" indent="0" algn="l" rtl="0">
              <a:spcBef>
                <a:spcPts val="640"/>
              </a:spcBef>
              <a:spcAft>
                <a:spcPts val="0"/>
              </a:spcAft>
              <a:buClr>
                <a:schemeClr val="dk1"/>
              </a:buClr>
              <a:buSzPts val="3200"/>
              <a:buNone/>
            </a:pPr>
            <a:r>
              <a:rPr lang="en-US"/>
              <a:t>People who knowingly design, develop, deploy, or use a computing artifact can do so responsibly only when they make a reasonable effort to take into account the sociotechnical systems in which the artifact is embedded. </a:t>
            </a:r>
            <a:endParaRPr>
              <a:solidFill>
                <a:srgbClr val="808080"/>
              </a:solidFill>
            </a:endParaRPr>
          </a:p>
          <a:p>
            <a:pPr marL="0" lvl="0" indent="0" algn="l" rtl="0">
              <a:spcBef>
                <a:spcPts val="640"/>
              </a:spcBef>
              <a:spcAft>
                <a:spcPts val="0"/>
              </a:spcAft>
              <a:buClr>
                <a:schemeClr val="dk1"/>
              </a:buClr>
              <a:buSzPts val="3200"/>
              <a:buNone/>
            </a:pPr>
            <a:endParaRPr/>
          </a:p>
          <a:p>
            <a:pPr marL="0" lvl="0" indent="0" algn="l" rtl="0">
              <a:spcBef>
                <a:spcPts val="640"/>
              </a:spcBef>
              <a:spcAft>
                <a:spcPts val="0"/>
              </a:spcAft>
              <a:buClr>
                <a:schemeClr val="dk1"/>
              </a:buClr>
              <a:buSzPts val="3200"/>
              <a:buNone/>
            </a:pPr>
            <a:endParaRPr/>
          </a:p>
          <a:p>
            <a:pPr marL="342900" lvl="0" indent="-342900" algn="r" rtl="0">
              <a:spcBef>
                <a:spcPts val="200"/>
              </a:spcBef>
              <a:spcAft>
                <a:spcPts val="0"/>
              </a:spcAft>
              <a:buClr>
                <a:schemeClr val="dk1"/>
              </a:buClr>
              <a:buSzPts val="1000"/>
              <a:buNone/>
            </a:pPr>
            <a:r>
              <a:rPr lang="en-US" sz="1000"/>
              <a:t>Milller, K. W., (2011), "Moral Responsibility  for Computing Artifact"., </a:t>
            </a:r>
            <a:r>
              <a:rPr lang="en-US" sz="1000" u="sng">
                <a:solidFill>
                  <a:schemeClr val="hlink"/>
                </a:solidFill>
                <a:hlinkClick r:id="rId3"/>
              </a:rPr>
              <a:t>https://ieeexplore.ieee.org/stamp/stamp.jsp?arnumber=5779006</a:t>
            </a:r>
            <a:r>
              <a:rPr lang="en-US" sz="1000"/>
              <a:t>. Downloaded: 20/02/2024 </a:t>
            </a:r>
            <a:endParaRPr sz="1000">
              <a:solidFill>
                <a:srgbClr val="808080"/>
              </a:solidFill>
            </a:endParaRPr>
          </a:p>
          <a:p>
            <a:pPr marL="0" lvl="0" indent="0" algn="l" rtl="0">
              <a:spcBef>
                <a:spcPts val="640"/>
              </a:spcBef>
              <a:spcAft>
                <a:spcPts val="0"/>
              </a:spcAft>
              <a:buClr>
                <a:schemeClr val="dk1"/>
              </a:buClr>
              <a:buSzPts val="3200"/>
              <a:buNone/>
            </a:pPr>
            <a:endParaRPr/>
          </a:p>
          <a:p>
            <a:pPr marL="0" lvl="0" indent="0" algn="l" rtl="0">
              <a:spcBef>
                <a:spcPts val="640"/>
              </a:spcBef>
              <a:spcAft>
                <a:spcPts val="0"/>
              </a:spcAft>
              <a:buClr>
                <a:schemeClr val="dk1"/>
              </a:buClr>
              <a:buSzPts val="3200"/>
              <a:buNone/>
            </a:pPr>
            <a:endParaRPr/>
          </a:p>
        </p:txBody>
      </p:sp>
      <p:sp>
        <p:nvSpPr>
          <p:cNvPr id="174" name="Google Shape;174;p14"/>
          <p:cNvSpPr txBox="1"/>
          <p:nvPr/>
        </p:nvSpPr>
        <p:spPr>
          <a:xfrm>
            <a:off x="609600" y="427038"/>
            <a:ext cx="8229600" cy="1143000"/>
          </a:xfrm>
          <a:prstGeom prst="rect">
            <a:avLst/>
          </a:prstGeom>
          <a:noFill/>
          <a:ln>
            <a:noFill/>
          </a:ln>
        </p:spPr>
        <p:txBody>
          <a:bodyPr spcFirstLastPara="1" wrap="square" lIns="91425" tIns="45700" rIns="91425" bIns="45700" anchor="ctr" anchorCtr="0">
            <a:normAutofit fontScale="90000" lnSpcReduction="20000"/>
          </a:bodyPr>
          <a:lstStyle/>
          <a:p>
            <a:pPr marL="0" marR="0" lvl="0" indent="0" algn="ctr" rtl="0">
              <a:spcBef>
                <a:spcPts val="0"/>
              </a:spcBef>
              <a:spcAft>
                <a:spcPts val="0"/>
              </a:spcAft>
              <a:buClr>
                <a:schemeClr val="dk1"/>
              </a:buClr>
              <a:buSzPct val="100000"/>
              <a:buFont typeface="Calibri"/>
              <a:buNone/>
            </a:pPr>
            <a:r>
              <a:rPr lang="en-US" sz="4400" b="0" i="0" u="none" strike="noStrike" cap="none">
                <a:solidFill>
                  <a:schemeClr val="dk1"/>
                </a:solidFill>
                <a:latin typeface="Calibri"/>
                <a:ea typeface="Calibri"/>
                <a:cs typeface="Calibri"/>
                <a:sym typeface="Calibri"/>
              </a:rPr>
              <a:t>Moral Responsibility </a:t>
            </a:r>
            <a:br>
              <a:rPr lang="en-US" sz="4400" b="0" i="0" u="none" strike="noStrike" cap="none">
                <a:solidFill>
                  <a:schemeClr val="dk1"/>
                </a:solidFill>
                <a:latin typeface="Calibri"/>
                <a:ea typeface="Calibri"/>
                <a:cs typeface="Calibri"/>
                <a:sym typeface="Calibri"/>
              </a:rPr>
            </a:br>
            <a:r>
              <a:rPr lang="en-US" sz="4400" b="0" i="0" u="none" strike="noStrike" cap="none">
                <a:solidFill>
                  <a:schemeClr val="dk1"/>
                </a:solidFill>
                <a:latin typeface="Calibri"/>
                <a:ea typeface="Calibri"/>
                <a:cs typeface="Calibri"/>
                <a:sym typeface="Calibri"/>
              </a:rPr>
              <a:t>Five Rules- Cont</a:t>
            </a:r>
            <a:endParaRPr sz="4400" b="0" i="0" u="none" strike="noStrike" cap="non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15"/>
          <p:cNvSpPr txBox="1">
            <a:spLocks noGrp="1"/>
          </p:cNvSpPr>
          <p:nvPr>
            <p:ph type="body" idx="1"/>
          </p:nvPr>
        </p:nvSpPr>
        <p:spPr>
          <a:xfrm>
            <a:off x="227163" y="1557069"/>
            <a:ext cx="8632165" cy="4569094"/>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chemeClr val="dk1"/>
              </a:buClr>
              <a:buSzPts val="3200"/>
              <a:buNone/>
            </a:pPr>
            <a:r>
              <a:rPr lang="en-US"/>
              <a:t>Rule 5: </a:t>
            </a:r>
            <a:endParaRPr>
              <a:solidFill>
                <a:srgbClr val="808080"/>
              </a:solidFill>
            </a:endParaRPr>
          </a:p>
          <a:p>
            <a:pPr marL="0" lvl="0" indent="0" algn="l" rtl="0">
              <a:spcBef>
                <a:spcPts val="640"/>
              </a:spcBef>
              <a:spcAft>
                <a:spcPts val="0"/>
              </a:spcAft>
              <a:buClr>
                <a:schemeClr val="dk1"/>
              </a:buClr>
              <a:buSzPts val="3200"/>
              <a:buNone/>
            </a:pPr>
            <a:r>
              <a:rPr lang="en-US"/>
              <a:t>People who design, develop, deploy, promote, or evaluate a computer artifact should not explicitly or implicitly deceive  users about the artifact or foreseeable effect, or about sociotechnical systems in which the artifact is embedded. </a:t>
            </a:r>
            <a:endParaRPr/>
          </a:p>
          <a:p>
            <a:pPr marL="0" lvl="0" indent="0" algn="l" rtl="0">
              <a:spcBef>
                <a:spcPts val="640"/>
              </a:spcBef>
              <a:spcAft>
                <a:spcPts val="0"/>
              </a:spcAft>
              <a:buClr>
                <a:schemeClr val="dk1"/>
              </a:buClr>
              <a:buSzPts val="3200"/>
              <a:buNone/>
            </a:pPr>
            <a:endParaRPr/>
          </a:p>
          <a:p>
            <a:pPr marL="0" lvl="0" indent="0" algn="r" rtl="0">
              <a:spcBef>
                <a:spcPts val="200"/>
              </a:spcBef>
              <a:spcAft>
                <a:spcPts val="0"/>
              </a:spcAft>
              <a:buClr>
                <a:schemeClr val="dk1"/>
              </a:buClr>
              <a:buSzPts val="1000"/>
              <a:buNone/>
            </a:pPr>
            <a:r>
              <a:rPr lang="en-US" sz="1000"/>
              <a:t>Milller, K. W., (2011), "Moral Responsibility  for Computing Artifact"., </a:t>
            </a:r>
            <a:r>
              <a:rPr lang="en-US" sz="1000" u="sng">
                <a:solidFill>
                  <a:schemeClr val="hlink"/>
                </a:solidFill>
                <a:hlinkClick r:id="rId3"/>
              </a:rPr>
              <a:t>https://ieeexplore.ieee.org/stamp/stamp.jsp?arnumber=5779006</a:t>
            </a:r>
            <a:r>
              <a:rPr lang="en-US" sz="1000"/>
              <a:t>. Downloaded: 20/02/2024 </a:t>
            </a:r>
            <a:endParaRPr/>
          </a:p>
        </p:txBody>
      </p:sp>
      <p:sp>
        <p:nvSpPr>
          <p:cNvPr id="180" name="Google Shape;180;p15"/>
          <p:cNvSpPr txBox="1"/>
          <p:nvPr/>
        </p:nvSpPr>
        <p:spPr>
          <a:xfrm>
            <a:off x="609600" y="427038"/>
            <a:ext cx="8229600" cy="1143000"/>
          </a:xfrm>
          <a:prstGeom prst="rect">
            <a:avLst/>
          </a:prstGeom>
          <a:noFill/>
          <a:ln>
            <a:noFill/>
          </a:ln>
        </p:spPr>
        <p:txBody>
          <a:bodyPr spcFirstLastPara="1" wrap="square" lIns="91425" tIns="45700" rIns="91425" bIns="45700" anchor="ctr" anchorCtr="0">
            <a:normAutofit fontScale="90000" lnSpcReduction="20000"/>
          </a:bodyPr>
          <a:lstStyle/>
          <a:p>
            <a:pPr marL="0" marR="0" lvl="0" indent="0" algn="ctr" rtl="0">
              <a:spcBef>
                <a:spcPts val="0"/>
              </a:spcBef>
              <a:spcAft>
                <a:spcPts val="0"/>
              </a:spcAft>
              <a:buClr>
                <a:schemeClr val="dk1"/>
              </a:buClr>
              <a:buSzPct val="100000"/>
              <a:buFont typeface="Calibri"/>
              <a:buNone/>
            </a:pPr>
            <a:r>
              <a:rPr lang="en-US" sz="4400" b="0" i="0" u="none" strike="noStrike" cap="none">
                <a:solidFill>
                  <a:schemeClr val="dk1"/>
                </a:solidFill>
                <a:latin typeface="Calibri"/>
                <a:ea typeface="Calibri"/>
                <a:cs typeface="Calibri"/>
                <a:sym typeface="Calibri"/>
              </a:rPr>
              <a:t>Moral Responsibility </a:t>
            </a:r>
            <a:br>
              <a:rPr lang="en-US" sz="4400" b="0" i="0" u="none" strike="noStrike" cap="none">
                <a:solidFill>
                  <a:schemeClr val="dk1"/>
                </a:solidFill>
                <a:latin typeface="Calibri"/>
                <a:ea typeface="Calibri"/>
                <a:cs typeface="Calibri"/>
                <a:sym typeface="Calibri"/>
              </a:rPr>
            </a:br>
            <a:r>
              <a:rPr lang="en-US" sz="4400" b="0" i="0" u="none" strike="noStrike" cap="none">
                <a:solidFill>
                  <a:schemeClr val="dk1"/>
                </a:solidFill>
                <a:latin typeface="Calibri"/>
                <a:ea typeface="Calibri"/>
                <a:cs typeface="Calibri"/>
                <a:sym typeface="Calibri"/>
              </a:rPr>
              <a:t>Five Rules- Cont</a:t>
            </a:r>
            <a:endParaRPr sz="4400" b="0" i="0" u="none" strike="noStrike" cap="none">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1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Privacy in Public </a:t>
            </a:r>
            <a:endParaRPr/>
          </a:p>
        </p:txBody>
      </p:sp>
      <p:sp>
        <p:nvSpPr>
          <p:cNvPr id="186" name="Google Shape;186;p16"/>
          <p:cNvSpPr txBox="1">
            <a:spLocks noGrp="1"/>
          </p:cNvSpPr>
          <p:nvPr>
            <p:ph type="body" idx="1"/>
          </p:nvPr>
        </p:nvSpPr>
        <p:spPr>
          <a:xfrm>
            <a:off x="457200" y="1600200"/>
            <a:ext cx="8560279"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People become surveillance target</a:t>
            </a:r>
            <a:endParaRPr/>
          </a:p>
          <a:p>
            <a:pPr marL="342900" lvl="0" indent="-342900" algn="l" rtl="0">
              <a:spcBef>
                <a:spcPts val="640"/>
              </a:spcBef>
              <a:spcAft>
                <a:spcPts val="0"/>
              </a:spcAft>
              <a:buClr>
                <a:schemeClr val="dk1"/>
              </a:buClr>
              <a:buSzPts val="3200"/>
              <a:buChar char="•"/>
            </a:pPr>
            <a:r>
              <a:rPr lang="en-US"/>
              <a:t>Collect user information without permission</a:t>
            </a:r>
            <a:endParaRPr/>
          </a:p>
          <a:p>
            <a:pPr marL="342900" lvl="0" indent="-342900" algn="l" rtl="0">
              <a:spcBef>
                <a:spcPts val="640"/>
              </a:spcBef>
              <a:spcAft>
                <a:spcPts val="0"/>
              </a:spcAft>
              <a:buClr>
                <a:schemeClr val="dk1"/>
              </a:buClr>
              <a:buSzPts val="3200"/>
              <a:buChar char="•"/>
            </a:pPr>
            <a:r>
              <a:rPr lang="en-US"/>
              <a:t>Database may be searched for individual records</a:t>
            </a:r>
            <a:endParaRPr/>
          </a:p>
          <a:p>
            <a:pPr marL="342900" lvl="0" indent="-139700" algn="l" rtl="0">
              <a:spcBef>
                <a:spcPts val="640"/>
              </a:spcBef>
              <a:spcAft>
                <a:spcPts val="0"/>
              </a:spcAft>
              <a:buClr>
                <a:schemeClr val="dk1"/>
              </a:buClr>
              <a:buSzPts val="3200"/>
              <a:buNone/>
            </a:pPr>
            <a:endParaRPr/>
          </a:p>
          <a:p>
            <a:pPr marL="342900" lvl="0" indent="-139700" algn="l" rtl="0">
              <a:spcBef>
                <a:spcPts val="640"/>
              </a:spcBef>
              <a:spcAft>
                <a:spcPts val="0"/>
              </a:spcAft>
              <a:buClr>
                <a:schemeClr val="dk1"/>
              </a:buClr>
              <a:buSzPts val="3200"/>
              <a:buNone/>
            </a:pPr>
            <a:endParaRPr/>
          </a:p>
          <a:p>
            <a:pPr marL="342900" lvl="0" indent="-139700" algn="l" rtl="0">
              <a:spcBef>
                <a:spcPts val="640"/>
              </a:spcBef>
              <a:spcAft>
                <a:spcPts val="0"/>
              </a:spcAft>
              <a:buClr>
                <a:schemeClr val="dk1"/>
              </a:buClr>
              <a:buSzPts val="3200"/>
              <a:buNone/>
            </a:pPr>
            <a:endParaRPr/>
          </a:p>
          <a:p>
            <a:pPr marL="342900" lvl="0" indent="-139700" algn="l" rtl="0">
              <a:spcBef>
                <a:spcPts val="640"/>
              </a:spcBef>
              <a:spcAft>
                <a:spcPts val="0"/>
              </a:spcAft>
              <a:buClr>
                <a:schemeClr val="dk1"/>
              </a:buClr>
              <a:buSzPts val="3200"/>
              <a:buNone/>
            </a:pPr>
            <a:endParaRPr/>
          </a:p>
          <a:p>
            <a:pPr marL="342900" lvl="0" indent="-139700" algn="l" rtl="0">
              <a:spcBef>
                <a:spcPts val="640"/>
              </a:spcBef>
              <a:spcAft>
                <a:spcPts val="0"/>
              </a:spcAft>
              <a:buClr>
                <a:schemeClr val="dk1"/>
              </a:buClr>
              <a:buSzPts val="3200"/>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17"/>
          <p:cNvSpPr txBox="1">
            <a:spLocks noGrp="1"/>
          </p:cNvSpPr>
          <p:nvPr>
            <p:ph type="title"/>
          </p:nvPr>
        </p:nvSpPr>
        <p:spPr>
          <a:xfrm>
            <a:off x="457200" y="314325"/>
            <a:ext cx="8228013" cy="1062038"/>
          </a:xfrm>
          <a:prstGeom prst="rect">
            <a:avLst/>
          </a:prstGeom>
          <a:noFill/>
          <a:ln>
            <a:noFill/>
          </a:ln>
        </p:spPr>
        <p:txBody>
          <a:bodyPr spcFirstLastPara="1" wrap="square" lIns="91425" tIns="35200" rIns="91425" bIns="45700" anchor="ctr" anchorCtr="0">
            <a:normAutofit/>
          </a:bodyPr>
          <a:lstStyle/>
          <a:p>
            <a:pPr marL="0" lvl="0" indent="0" algn="ctr" rtl="0">
              <a:spcBef>
                <a:spcPts val="0"/>
              </a:spcBef>
              <a:spcAft>
                <a:spcPts val="0"/>
              </a:spcAft>
              <a:buClr>
                <a:schemeClr val="dk1"/>
              </a:buClr>
              <a:buSzPts val="4400"/>
              <a:buFont typeface="Calibri"/>
              <a:buNone/>
            </a:pPr>
            <a:r>
              <a:rPr lang="en-US"/>
              <a:t>Assessment Methods</a:t>
            </a:r>
            <a:br>
              <a:rPr lang="en-US"/>
            </a:br>
            <a:r>
              <a:rPr lang="en-US" sz="1800"/>
              <a:t>(Direct from Unit Outline)</a:t>
            </a:r>
            <a:endParaRPr/>
          </a:p>
          <a:p>
            <a:pPr marL="0" lvl="0" indent="0" algn="ctr" rtl="0">
              <a:spcBef>
                <a:spcPts val="0"/>
              </a:spcBef>
              <a:spcAft>
                <a:spcPts val="0"/>
              </a:spcAft>
              <a:buClr>
                <a:schemeClr val="dk1"/>
              </a:buClr>
              <a:buSzPts val="4400"/>
              <a:buFont typeface="Calibri"/>
              <a:buNone/>
            </a:pPr>
            <a:endParaRPr/>
          </a:p>
        </p:txBody>
      </p:sp>
      <p:graphicFrame>
        <p:nvGraphicFramePr>
          <p:cNvPr id="194" name="Google Shape;194;p17"/>
          <p:cNvGraphicFramePr/>
          <p:nvPr/>
        </p:nvGraphicFramePr>
        <p:xfrm>
          <a:off x="316301" y="1265207"/>
          <a:ext cx="3000000" cy="3000000"/>
        </p:xfrm>
        <a:graphic>
          <a:graphicData uri="http://schemas.openxmlformats.org/drawingml/2006/table">
            <a:tbl>
              <a:tblPr firstRow="1" bandRow="1">
                <a:noFill/>
                <a:tableStyleId>{0FC57C65-D6A3-4CB8-9D82-A93966DC4641}</a:tableStyleId>
              </a:tblPr>
              <a:tblGrid>
                <a:gridCol w="5244825">
                  <a:extLst>
                    <a:ext uri="{9D8B030D-6E8A-4147-A177-3AD203B41FA5}">
                      <a16:colId xmlns:a16="http://schemas.microsoft.com/office/drawing/2014/main" val="20000"/>
                    </a:ext>
                  </a:extLst>
                </a:gridCol>
                <a:gridCol w="1650275">
                  <a:extLst>
                    <a:ext uri="{9D8B030D-6E8A-4147-A177-3AD203B41FA5}">
                      <a16:colId xmlns:a16="http://schemas.microsoft.com/office/drawing/2014/main" val="20001"/>
                    </a:ext>
                  </a:extLst>
                </a:gridCol>
                <a:gridCol w="1455600">
                  <a:extLst>
                    <a:ext uri="{9D8B030D-6E8A-4147-A177-3AD203B41FA5}">
                      <a16:colId xmlns:a16="http://schemas.microsoft.com/office/drawing/2014/main" val="20002"/>
                    </a:ext>
                  </a:extLst>
                </a:gridCol>
              </a:tblGrid>
              <a:tr h="252200">
                <a:tc>
                  <a:txBody>
                    <a:bodyPr/>
                    <a:lstStyle/>
                    <a:p>
                      <a:pPr marL="0" marR="0" lvl="0" indent="0" algn="l" rtl="0">
                        <a:spcBef>
                          <a:spcPts val="0"/>
                        </a:spcBef>
                        <a:spcAft>
                          <a:spcPts val="0"/>
                        </a:spcAft>
                        <a:buNone/>
                      </a:pPr>
                      <a:endParaRPr sz="1800" u="none" strike="noStrike" cap="none"/>
                    </a:p>
                    <a:p>
                      <a:pPr marL="0" marR="0" lvl="0" indent="0" algn="l" rtl="0">
                        <a:spcBef>
                          <a:spcPts val="0"/>
                        </a:spcBef>
                        <a:spcAft>
                          <a:spcPts val="0"/>
                        </a:spcAft>
                        <a:buNone/>
                      </a:pPr>
                      <a:r>
                        <a:rPr lang="en-US" sz="1100" b="1" u="none" strike="noStrike" cap="none">
                          <a:solidFill>
                            <a:srgbClr val="007E8D"/>
                          </a:solidFill>
                          <a:latin typeface="Arial"/>
                          <a:ea typeface="Arial"/>
                          <a:cs typeface="Arial"/>
                          <a:sym typeface="Arial"/>
                        </a:rPr>
                        <a:t>Assessment tasks</a:t>
                      </a:r>
                      <a:r>
                        <a:rPr lang="en-US" sz="1100" u="none" strike="noStrike" cap="none">
                          <a:solidFill>
                            <a:srgbClr val="007E8D"/>
                          </a:solidFill>
                          <a:latin typeface="Arial"/>
                          <a:ea typeface="Arial"/>
                          <a:cs typeface="Arial"/>
                          <a:sym typeface="Arial"/>
                        </a:rPr>
                        <a:t> </a:t>
                      </a:r>
                      <a:endParaRPr sz="1800" u="none" strike="noStrike" cap="none">
                        <a:latin typeface="Arial"/>
                        <a:ea typeface="Arial"/>
                        <a:cs typeface="Arial"/>
                        <a:sym typeface="Arial"/>
                      </a:endParaRPr>
                    </a:p>
                  </a:txBody>
                  <a:tcPr marL="91450" marR="91450" marT="45725" marB="45725">
                    <a:lnL w="9525" cap="flat" cmpd="sng">
                      <a:solidFill>
                        <a:srgbClr val="30849B"/>
                      </a:solidFill>
                      <a:prstDash val="solid"/>
                      <a:round/>
                      <a:headEnd type="none" w="sm" len="sm"/>
                      <a:tailEnd type="none" w="sm" len="sm"/>
                    </a:lnL>
                    <a:lnR w="9525" cap="flat" cmpd="sng">
                      <a:solidFill>
                        <a:srgbClr val="30849B"/>
                      </a:solidFill>
                      <a:prstDash val="solid"/>
                      <a:round/>
                      <a:headEnd type="none" w="sm" len="sm"/>
                      <a:tailEnd type="none" w="sm" len="sm"/>
                    </a:lnR>
                    <a:lnT w="9525" cap="flat" cmpd="sng">
                      <a:solidFill>
                        <a:srgbClr val="30849B"/>
                      </a:solidFill>
                      <a:prstDash val="solid"/>
                      <a:round/>
                      <a:headEnd type="none" w="sm" len="sm"/>
                      <a:tailEnd type="none" w="sm" len="sm"/>
                    </a:lnT>
                    <a:lnB w="9525" cap="flat" cmpd="sng">
                      <a:solidFill>
                        <a:srgbClr val="30849B"/>
                      </a:solidFill>
                      <a:prstDash val="solid"/>
                      <a:round/>
                      <a:headEnd type="none" w="sm" len="sm"/>
                      <a:tailEnd type="none" w="sm" len="sm"/>
                    </a:lnB>
                    <a:solidFill>
                      <a:srgbClr val="DBEDF3"/>
                    </a:solidFill>
                  </a:tcPr>
                </a:tc>
                <a:tc>
                  <a:txBody>
                    <a:bodyPr/>
                    <a:lstStyle/>
                    <a:p>
                      <a:pPr marL="0" marR="0" lvl="0" indent="0" algn="ctr" rtl="0">
                        <a:spcBef>
                          <a:spcPts val="0"/>
                        </a:spcBef>
                        <a:spcAft>
                          <a:spcPts val="0"/>
                        </a:spcAft>
                        <a:buClr>
                          <a:srgbClr val="007E8D"/>
                        </a:buClr>
                        <a:buSzPts val="1100"/>
                        <a:buFont typeface="Arial"/>
                        <a:buNone/>
                      </a:pPr>
                      <a:r>
                        <a:rPr lang="en-US" sz="1100" b="1" u="none" strike="noStrike" cap="none">
                          <a:solidFill>
                            <a:srgbClr val="007E8D"/>
                          </a:solidFill>
                          <a:latin typeface="Arial"/>
                          <a:ea typeface="Arial"/>
                          <a:cs typeface="Arial"/>
                          <a:sym typeface="Arial"/>
                        </a:rPr>
                        <a:t>Week</a:t>
                      </a:r>
                      <a:endParaRPr/>
                    </a:p>
                  </a:txBody>
                  <a:tcPr marL="91450" marR="91450" marT="45725" marB="45725">
                    <a:lnL w="9525" cap="flat" cmpd="sng">
                      <a:solidFill>
                        <a:srgbClr val="30849B"/>
                      </a:solidFill>
                      <a:prstDash val="solid"/>
                      <a:round/>
                      <a:headEnd type="none" w="sm" len="sm"/>
                      <a:tailEnd type="none" w="sm" len="sm"/>
                    </a:lnL>
                    <a:lnR w="9525" cap="flat" cmpd="sng">
                      <a:solidFill>
                        <a:srgbClr val="30849B"/>
                      </a:solidFill>
                      <a:prstDash val="solid"/>
                      <a:round/>
                      <a:headEnd type="none" w="sm" len="sm"/>
                      <a:tailEnd type="none" w="sm" len="sm"/>
                    </a:lnR>
                    <a:lnT w="9525" cap="flat" cmpd="sng">
                      <a:solidFill>
                        <a:srgbClr val="30849B"/>
                      </a:solidFill>
                      <a:prstDash val="solid"/>
                      <a:round/>
                      <a:headEnd type="none" w="sm" len="sm"/>
                      <a:tailEnd type="none" w="sm" len="sm"/>
                    </a:lnT>
                    <a:lnB w="9525" cap="flat" cmpd="sng">
                      <a:solidFill>
                        <a:srgbClr val="30849B"/>
                      </a:solidFill>
                      <a:prstDash val="solid"/>
                      <a:round/>
                      <a:headEnd type="none" w="sm" len="sm"/>
                      <a:tailEnd type="none" w="sm" len="sm"/>
                    </a:lnB>
                    <a:solidFill>
                      <a:srgbClr val="DBEDF3"/>
                    </a:solidFill>
                  </a:tcPr>
                </a:tc>
                <a:tc>
                  <a:txBody>
                    <a:bodyPr/>
                    <a:lstStyle/>
                    <a:p>
                      <a:pPr marL="0" marR="0" lvl="0" indent="0" algn="ctr" rtl="0">
                        <a:spcBef>
                          <a:spcPts val="0"/>
                        </a:spcBef>
                        <a:spcAft>
                          <a:spcPts val="0"/>
                        </a:spcAft>
                        <a:buClr>
                          <a:srgbClr val="007E8D"/>
                        </a:buClr>
                        <a:buSzPts val="1100"/>
                        <a:buFont typeface="Arial"/>
                        <a:buNone/>
                      </a:pPr>
                      <a:r>
                        <a:rPr lang="en-US" sz="1100" b="1" u="none" strike="noStrike" cap="none">
                          <a:solidFill>
                            <a:srgbClr val="007E8D"/>
                          </a:solidFill>
                          <a:latin typeface="Arial"/>
                          <a:ea typeface="Arial"/>
                          <a:cs typeface="Arial"/>
                          <a:sym typeface="Arial"/>
                        </a:rPr>
                        <a:t>Wight</a:t>
                      </a:r>
                      <a:endParaRPr/>
                    </a:p>
                  </a:txBody>
                  <a:tcPr marL="91450" marR="91450" marT="45725" marB="45725">
                    <a:lnL w="9525" cap="flat" cmpd="sng">
                      <a:solidFill>
                        <a:srgbClr val="30849B"/>
                      </a:solidFill>
                      <a:prstDash val="solid"/>
                      <a:round/>
                      <a:headEnd type="none" w="sm" len="sm"/>
                      <a:tailEnd type="none" w="sm" len="sm"/>
                    </a:lnL>
                    <a:lnR w="9525" cap="flat" cmpd="sng">
                      <a:solidFill>
                        <a:srgbClr val="30849B"/>
                      </a:solidFill>
                      <a:prstDash val="solid"/>
                      <a:round/>
                      <a:headEnd type="none" w="sm" len="sm"/>
                      <a:tailEnd type="none" w="sm" len="sm"/>
                    </a:lnR>
                    <a:lnT w="9525" cap="flat" cmpd="sng">
                      <a:solidFill>
                        <a:srgbClr val="30849B"/>
                      </a:solidFill>
                      <a:prstDash val="solid"/>
                      <a:round/>
                      <a:headEnd type="none" w="sm" len="sm"/>
                      <a:tailEnd type="none" w="sm" len="sm"/>
                    </a:lnT>
                    <a:lnB w="9525" cap="flat" cmpd="sng">
                      <a:solidFill>
                        <a:srgbClr val="30849B"/>
                      </a:solidFill>
                      <a:prstDash val="solid"/>
                      <a:round/>
                      <a:headEnd type="none" w="sm" len="sm"/>
                      <a:tailEnd type="none" w="sm" len="sm"/>
                    </a:lnB>
                    <a:solidFill>
                      <a:srgbClr val="DBEDF3"/>
                    </a:solidFill>
                  </a:tcPr>
                </a:tc>
                <a:extLst>
                  <a:ext uri="{0D108BD9-81ED-4DB2-BD59-A6C34878D82A}">
                    <a16:rowId xmlns:a16="http://schemas.microsoft.com/office/drawing/2014/main" val="10000"/>
                  </a:ext>
                </a:extLst>
              </a:tr>
              <a:tr h="466850">
                <a:tc>
                  <a:txBody>
                    <a:bodyPr/>
                    <a:lstStyle/>
                    <a:p>
                      <a:pPr marL="0" marR="0" lvl="0" indent="0" algn="l" rtl="0">
                        <a:spcBef>
                          <a:spcPts val="0"/>
                        </a:spcBef>
                        <a:spcAft>
                          <a:spcPts val="0"/>
                        </a:spcAft>
                        <a:buNone/>
                      </a:pPr>
                      <a:r>
                        <a:rPr lang="en-US" sz="1400" u="none" strike="noStrike" cap="none">
                          <a:latin typeface="Calibri"/>
                          <a:ea typeface="Calibri"/>
                          <a:cs typeface="Calibri"/>
                          <a:sym typeface="Calibri"/>
                        </a:rPr>
                        <a:t>1. Early intervention – Online Quiz test comprising of a variety of theoretical questions (MCQs and True/False).  </a:t>
                      </a:r>
                      <a:endParaRPr/>
                    </a:p>
                  </a:txBody>
                  <a:tcPr marL="91450" marR="91450" marT="45725" marB="45725">
                    <a:lnL w="9525" cap="flat" cmpd="sng">
                      <a:solidFill>
                        <a:srgbClr val="30849B"/>
                      </a:solidFill>
                      <a:prstDash val="solid"/>
                      <a:round/>
                      <a:headEnd type="none" w="sm" len="sm"/>
                      <a:tailEnd type="none" w="sm" len="sm"/>
                    </a:lnL>
                    <a:lnR w="9525" cap="flat" cmpd="sng">
                      <a:solidFill>
                        <a:srgbClr val="30849B"/>
                      </a:solidFill>
                      <a:prstDash val="solid"/>
                      <a:round/>
                      <a:headEnd type="none" w="sm" len="sm"/>
                      <a:tailEnd type="none" w="sm" len="sm"/>
                    </a:lnR>
                    <a:lnT w="9525" cap="flat" cmpd="sng">
                      <a:solidFill>
                        <a:srgbClr val="30849B"/>
                      </a:solidFill>
                      <a:prstDash val="solid"/>
                      <a:round/>
                      <a:headEnd type="none" w="sm" len="sm"/>
                      <a:tailEnd type="none" w="sm" len="sm"/>
                    </a:lnT>
                    <a:lnB w="9525" cap="flat" cmpd="sng">
                      <a:solidFill>
                        <a:srgbClr val="30849B"/>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400"/>
                        <a:buFont typeface="Calibri"/>
                        <a:buNone/>
                      </a:pPr>
                      <a:r>
                        <a:rPr lang="en-US" sz="1400" u="none" strike="noStrike" cap="none">
                          <a:latin typeface="Calibri"/>
                          <a:ea typeface="Calibri"/>
                          <a:cs typeface="Calibri"/>
                          <a:sym typeface="Calibri"/>
                        </a:rPr>
                        <a:t>Week 3 </a:t>
                      </a:r>
                      <a:endParaRPr/>
                    </a:p>
                  </a:txBody>
                  <a:tcPr marL="45725" marR="45725" marT="45725" marB="45725">
                    <a:lnL w="9525" cap="flat" cmpd="sng">
                      <a:solidFill>
                        <a:srgbClr val="30849B"/>
                      </a:solidFill>
                      <a:prstDash val="solid"/>
                      <a:round/>
                      <a:headEnd type="none" w="sm" len="sm"/>
                      <a:tailEnd type="none" w="sm" len="sm"/>
                    </a:lnL>
                    <a:lnR w="9525" cap="flat" cmpd="sng">
                      <a:solidFill>
                        <a:srgbClr val="30849B"/>
                      </a:solidFill>
                      <a:prstDash val="solid"/>
                      <a:round/>
                      <a:headEnd type="none" w="sm" len="sm"/>
                      <a:tailEnd type="none" w="sm" len="sm"/>
                    </a:lnR>
                    <a:lnT w="9525" cap="flat" cmpd="sng">
                      <a:solidFill>
                        <a:srgbClr val="30849B"/>
                      </a:solidFill>
                      <a:prstDash val="solid"/>
                      <a:round/>
                      <a:headEnd type="none" w="sm" len="sm"/>
                      <a:tailEnd type="none" w="sm" len="sm"/>
                    </a:lnT>
                    <a:lnB w="9525" cap="flat" cmpd="sng">
                      <a:solidFill>
                        <a:srgbClr val="30849B"/>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400"/>
                        <a:buFont typeface="Calibri"/>
                        <a:buNone/>
                      </a:pPr>
                      <a:r>
                        <a:rPr lang="en-US" sz="1400" u="none" strike="noStrike" cap="none">
                          <a:latin typeface="Calibri"/>
                          <a:ea typeface="Calibri"/>
                          <a:cs typeface="Calibri"/>
                          <a:sym typeface="Calibri"/>
                        </a:rPr>
                        <a:t>10% </a:t>
                      </a:r>
                      <a:endParaRPr/>
                    </a:p>
                  </a:txBody>
                  <a:tcPr marL="45725" marR="45725" marT="45725" marB="45725">
                    <a:lnL w="9525" cap="flat" cmpd="sng">
                      <a:solidFill>
                        <a:srgbClr val="30849B"/>
                      </a:solidFill>
                      <a:prstDash val="solid"/>
                      <a:round/>
                      <a:headEnd type="none" w="sm" len="sm"/>
                      <a:tailEnd type="none" w="sm" len="sm"/>
                    </a:lnL>
                    <a:lnR w="9525" cap="flat" cmpd="sng">
                      <a:solidFill>
                        <a:srgbClr val="30849B"/>
                      </a:solidFill>
                      <a:prstDash val="solid"/>
                      <a:round/>
                      <a:headEnd type="none" w="sm" len="sm"/>
                      <a:tailEnd type="none" w="sm" len="sm"/>
                    </a:lnR>
                    <a:lnT w="9525" cap="flat" cmpd="sng">
                      <a:solidFill>
                        <a:srgbClr val="30849B"/>
                      </a:solidFill>
                      <a:prstDash val="solid"/>
                      <a:round/>
                      <a:headEnd type="none" w="sm" len="sm"/>
                      <a:tailEnd type="none" w="sm" len="sm"/>
                    </a:lnT>
                    <a:lnB w="9525" cap="flat" cmpd="sng">
                      <a:solidFill>
                        <a:srgbClr val="30849B"/>
                      </a:solidFill>
                      <a:prstDash val="solid"/>
                      <a:round/>
                      <a:headEnd type="none" w="sm" len="sm"/>
                      <a:tailEnd type="none" w="sm" len="sm"/>
                    </a:lnB>
                  </a:tcPr>
                </a:tc>
                <a:extLst>
                  <a:ext uri="{0D108BD9-81ED-4DB2-BD59-A6C34878D82A}">
                    <a16:rowId xmlns:a16="http://schemas.microsoft.com/office/drawing/2014/main" val="10001"/>
                  </a:ext>
                </a:extLst>
              </a:tr>
              <a:tr h="531250">
                <a:tc>
                  <a:txBody>
                    <a:bodyPr/>
                    <a:lstStyle/>
                    <a:p>
                      <a:pPr marL="0" marR="0" lvl="0" indent="0" algn="l" rtl="0">
                        <a:spcBef>
                          <a:spcPts val="0"/>
                        </a:spcBef>
                        <a:spcAft>
                          <a:spcPts val="0"/>
                        </a:spcAft>
                        <a:buNone/>
                      </a:pPr>
                      <a:r>
                        <a:rPr lang="en-US" sz="1400" u="none" strike="noStrike" cap="none">
                          <a:latin typeface="Calibri"/>
                          <a:ea typeface="Calibri"/>
                          <a:cs typeface="Calibri"/>
                          <a:sym typeface="Calibri"/>
                        </a:rPr>
                        <a:t>2. Mid-term test comprising of a variety of theory and calculation questions (Short Answer questions). </a:t>
                      </a:r>
                      <a:endParaRPr sz="1400" u="none" strike="noStrike" cap="none">
                        <a:latin typeface="Calibri"/>
                        <a:ea typeface="Calibri"/>
                        <a:cs typeface="Calibri"/>
                        <a:sym typeface="Calibri"/>
                      </a:endParaRPr>
                    </a:p>
                  </a:txBody>
                  <a:tcPr marL="91450" marR="91450" marT="45725" marB="45725">
                    <a:lnL w="9525" cap="flat" cmpd="sng">
                      <a:solidFill>
                        <a:srgbClr val="30849B"/>
                      </a:solidFill>
                      <a:prstDash val="solid"/>
                      <a:round/>
                      <a:headEnd type="none" w="sm" len="sm"/>
                      <a:tailEnd type="none" w="sm" len="sm"/>
                    </a:lnL>
                    <a:lnR w="9525" cap="flat" cmpd="sng">
                      <a:solidFill>
                        <a:srgbClr val="30849B"/>
                      </a:solidFill>
                      <a:prstDash val="solid"/>
                      <a:round/>
                      <a:headEnd type="none" w="sm" len="sm"/>
                      <a:tailEnd type="none" w="sm" len="sm"/>
                    </a:lnR>
                    <a:lnT w="9525" cap="flat" cmpd="sng">
                      <a:solidFill>
                        <a:srgbClr val="30849B"/>
                      </a:solidFill>
                      <a:prstDash val="solid"/>
                      <a:round/>
                      <a:headEnd type="none" w="sm" len="sm"/>
                      <a:tailEnd type="none" w="sm" len="sm"/>
                    </a:lnT>
                    <a:lnB w="9525" cap="flat" cmpd="sng">
                      <a:solidFill>
                        <a:srgbClr val="30849B"/>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400"/>
                        <a:buFont typeface="Calibri"/>
                        <a:buNone/>
                      </a:pPr>
                      <a:r>
                        <a:rPr lang="en-US" sz="1400" u="none" strike="noStrike" cap="none">
                          <a:latin typeface="Calibri"/>
                          <a:ea typeface="Calibri"/>
                          <a:cs typeface="Calibri"/>
                          <a:sym typeface="Calibri"/>
                        </a:rPr>
                        <a:t>Week 6 </a:t>
                      </a:r>
                      <a:endParaRPr/>
                    </a:p>
                  </a:txBody>
                  <a:tcPr marL="45725" marR="45725" marT="45725" marB="45725">
                    <a:lnL w="9525" cap="flat" cmpd="sng">
                      <a:solidFill>
                        <a:srgbClr val="30849B"/>
                      </a:solidFill>
                      <a:prstDash val="solid"/>
                      <a:round/>
                      <a:headEnd type="none" w="sm" len="sm"/>
                      <a:tailEnd type="none" w="sm" len="sm"/>
                    </a:lnL>
                    <a:lnR w="9525" cap="flat" cmpd="sng">
                      <a:solidFill>
                        <a:srgbClr val="30849B"/>
                      </a:solidFill>
                      <a:prstDash val="solid"/>
                      <a:round/>
                      <a:headEnd type="none" w="sm" len="sm"/>
                      <a:tailEnd type="none" w="sm" len="sm"/>
                    </a:lnR>
                    <a:lnT w="9525" cap="flat" cmpd="sng">
                      <a:solidFill>
                        <a:srgbClr val="30849B"/>
                      </a:solidFill>
                      <a:prstDash val="solid"/>
                      <a:round/>
                      <a:headEnd type="none" w="sm" len="sm"/>
                      <a:tailEnd type="none" w="sm" len="sm"/>
                    </a:lnT>
                    <a:lnB w="9525" cap="flat" cmpd="sng">
                      <a:solidFill>
                        <a:srgbClr val="30849B"/>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400"/>
                        <a:buFont typeface="Calibri"/>
                        <a:buNone/>
                      </a:pPr>
                      <a:r>
                        <a:rPr lang="en-US" sz="1400" u="none" strike="noStrike" cap="none">
                          <a:latin typeface="Calibri"/>
                          <a:ea typeface="Calibri"/>
                          <a:cs typeface="Calibri"/>
                          <a:sym typeface="Calibri"/>
                        </a:rPr>
                        <a:t>30% </a:t>
                      </a:r>
                      <a:endParaRPr/>
                    </a:p>
                  </a:txBody>
                  <a:tcPr marL="45725" marR="45725" marT="45725" marB="45725">
                    <a:lnL w="9525" cap="flat" cmpd="sng">
                      <a:solidFill>
                        <a:srgbClr val="30849B"/>
                      </a:solidFill>
                      <a:prstDash val="solid"/>
                      <a:round/>
                      <a:headEnd type="none" w="sm" len="sm"/>
                      <a:tailEnd type="none" w="sm" len="sm"/>
                    </a:lnL>
                    <a:lnR w="9525" cap="flat" cmpd="sng">
                      <a:solidFill>
                        <a:srgbClr val="30849B"/>
                      </a:solidFill>
                      <a:prstDash val="solid"/>
                      <a:round/>
                      <a:headEnd type="none" w="sm" len="sm"/>
                      <a:tailEnd type="none" w="sm" len="sm"/>
                    </a:lnR>
                    <a:lnT w="9525" cap="flat" cmpd="sng">
                      <a:solidFill>
                        <a:srgbClr val="30849B"/>
                      </a:solidFill>
                      <a:prstDash val="solid"/>
                      <a:round/>
                      <a:headEnd type="none" w="sm" len="sm"/>
                      <a:tailEnd type="none" w="sm" len="sm"/>
                    </a:lnT>
                    <a:lnB w="9525" cap="flat" cmpd="sng">
                      <a:solidFill>
                        <a:srgbClr val="30849B"/>
                      </a:solidFill>
                      <a:prstDash val="solid"/>
                      <a:round/>
                      <a:headEnd type="none" w="sm" len="sm"/>
                      <a:tailEnd type="none" w="sm" len="sm"/>
                    </a:lnB>
                  </a:tcPr>
                </a:tc>
                <a:extLst>
                  <a:ext uri="{0D108BD9-81ED-4DB2-BD59-A6C34878D82A}">
                    <a16:rowId xmlns:a16="http://schemas.microsoft.com/office/drawing/2014/main" val="10002"/>
                  </a:ext>
                </a:extLst>
              </a:tr>
              <a:tr h="382125">
                <a:tc>
                  <a:txBody>
                    <a:bodyPr/>
                    <a:lstStyle/>
                    <a:p>
                      <a:pPr marL="0" marR="0" lvl="0" indent="0" algn="l" rtl="0">
                        <a:spcBef>
                          <a:spcPts val="0"/>
                        </a:spcBef>
                        <a:spcAft>
                          <a:spcPts val="0"/>
                        </a:spcAft>
                        <a:buNone/>
                      </a:pPr>
                      <a:r>
                        <a:rPr lang="en-US" sz="1400" u="none" strike="noStrike" cap="none">
                          <a:latin typeface="Calibri"/>
                          <a:ea typeface="Calibri"/>
                          <a:cs typeface="Calibri"/>
                          <a:sym typeface="Calibri"/>
                        </a:rPr>
                        <a:t>3. </a:t>
                      </a:r>
                      <a:r>
                        <a:rPr lang="en-US"/>
                        <a:t>Individual report on ethical theories and IT contexts. 1,000 Words equivalent.</a:t>
                      </a:r>
                      <a:endParaRPr/>
                    </a:p>
                  </a:txBody>
                  <a:tcPr marL="91450" marR="91450" marT="45725" marB="45725">
                    <a:lnL w="9525" cap="flat" cmpd="sng">
                      <a:solidFill>
                        <a:srgbClr val="30849B"/>
                      </a:solidFill>
                      <a:prstDash val="solid"/>
                      <a:round/>
                      <a:headEnd type="none" w="sm" len="sm"/>
                      <a:tailEnd type="none" w="sm" len="sm"/>
                    </a:lnL>
                    <a:lnR w="9525" cap="flat" cmpd="sng">
                      <a:solidFill>
                        <a:srgbClr val="30849B"/>
                      </a:solidFill>
                      <a:prstDash val="solid"/>
                      <a:round/>
                      <a:headEnd type="none" w="sm" len="sm"/>
                      <a:tailEnd type="none" w="sm" len="sm"/>
                    </a:lnR>
                    <a:lnT w="9525" cap="flat" cmpd="sng">
                      <a:solidFill>
                        <a:srgbClr val="30849B"/>
                      </a:solidFill>
                      <a:prstDash val="solid"/>
                      <a:round/>
                      <a:headEnd type="none" w="sm" len="sm"/>
                      <a:tailEnd type="none" w="sm" len="sm"/>
                    </a:lnT>
                    <a:lnB w="9525" cap="flat" cmpd="sng">
                      <a:solidFill>
                        <a:srgbClr val="30849B"/>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400"/>
                        <a:buFont typeface="Calibri"/>
                        <a:buNone/>
                      </a:pPr>
                      <a:r>
                        <a:rPr lang="en-US" sz="1400" u="none" strike="noStrike" cap="none">
                          <a:latin typeface="Calibri"/>
                          <a:ea typeface="Calibri"/>
                          <a:cs typeface="Calibri"/>
                          <a:sym typeface="Calibri"/>
                        </a:rPr>
                        <a:t>Week 9 </a:t>
                      </a:r>
                      <a:endParaRPr/>
                    </a:p>
                  </a:txBody>
                  <a:tcPr marL="45725" marR="45725" marT="45725" marB="45725">
                    <a:lnL w="9525" cap="flat" cmpd="sng">
                      <a:solidFill>
                        <a:srgbClr val="30849B"/>
                      </a:solidFill>
                      <a:prstDash val="solid"/>
                      <a:round/>
                      <a:headEnd type="none" w="sm" len="sm"/>
                      <a:tailEnd type="none" w="sm" len="sm"/>
                    </a:lnL>
                    <a:lnR w="9525" cap="flat" cmpd="sng">
                      <a:solidFill>
                        <a:srgbClr val="30849B"/>
                      </a:solidFill>
                      <a:prstDash val="solid"/>
                      <a:round/>
                      <a:headEnd type="none" w="sm" len="sm"/>
                      <a:tailEnd type="none" w="sm" len="sm"/>
                    </a:lnR>
                    <a:lnT w="9525" cap="flat" cmpd="sng">
                      <a:solidFill>
                        <a:srgbClr val="30849B"/>
                      </a:solidFill>
                      <a:prstDash val="solid"/>
                      <a:round/>
                      <a:headEnd type="none" w="sm" len="sm"/>
                      <a:tailEnd type="none" w="sm" len="sm"/>
                    </a:lnT>
                    <a:lnB w="9525" cap="flat" cmpd="sng">
                      <a:solidFill>
                        <a:srgbClr val="30849B"/>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400"/>
                        <a:buFont typeface="Calibri"/>
                        <a:buNone/>
                      </a:pPr>
                      <a:r>
                        <a:rPr lang="en-US" sz="1400" u="none" strike="noStrike" cap="none">
                          <a:latin typeface="Calibri"/>
                          <a:ea typeface="Calibri"/>
                          <a:cs typeface="Calibri"/>
                          <a:sym typeface="Calibri"/>
                        </a:rPr>
                        <a:t>20% </a:t>
                      </a:r>
                      <a:endParaRPr/>
                    </a:p>
                  </a:txBody>
                  <a:tcPr marL="45725" marR="45725" marT="45725" marB="45725">
                    <a:lnL w="9525" cap="flat" cmpd="sng">
                      <a:solidFill>
                        <a:srgbClr val="30849B"/>
                      </a:solidFill>
                      <a:prstDash val="solid"/>
                      <a:round/>
                      <a:headEnd type="none" w="sm" len="sm"/>
                      <a:tailEnd type="none" w="sm" len="sm"/>
                    </a:lnL>
                    <a:lnR w="9525" cap="flat" cmpd="sng">
                      <a:solidFill>
                        <a:srgbClr val="30849B"/>
                      </a:solidFill>
                      <a:prstDash val="solid"/>
                      <a:round/>
                      <a:headEnd type="none" w="sm" len="sm"/>
                      <a:tailEnd type="none" w="sm" len="sm"/>
                    </a:lnR>
                    <a:lnT w="9525" cap="flat" cmpd="sng">
                      <a:solidFill>
                        <a:srgbClr val="30849B"/>
                      </a:solidFill>
                      <a:prstDash val="solid"/>
                      <a:round/>
                      <a:headEnd type="none" w="sm" len="sm"/>
                      <a:tailEnd type="none" w="sm" len="sm"/>
                    </a:lnT>
                    <a:lnB w="9525" cap="flat" cmpd="sng">
                      <a:solidFill>
                        <a:srgbClr val="30849B"/>
                      </a:solidFill>
                      <a:prstDash val="solid"/>
                      <a:round/>
                      <a:headEnd type="none" w="sm" len="sm"/>
                      <a:tailEnd type="none" w="sm" len="sm"/>
                    </a:lnB>
                  </a:tcPr>
                </a:tc>
                <a:extLst>
                  <a:ext uri="{0D108BD9-81ED-4DB2-BD59-A6C34878D82A}">
                    <a16:rowId xmlns:a16="http://schemas.microsoft.com/office/drawing/2014/main" val="10003"/>
                  </a:ext>
                </a:extLst>
              </a:tr>
              <a:tr h="512075">
                <a:tc>
                  <a:txBody>
                    <a:bodyPr/>
                    <a:lstStyle/>
                    <a:p>
                      <a:pPr marL="0" marR="0" lvl="0" indent="0" algn="l" rtl="0">
                        <a:spcBef>
                          <a:spcPts val="0"/>
                        </a:spcBef>
                        <a:spcAft>
                          <a:spcPts val="0"/>
                        </a:spcAft>
                        <a:buNone/>
                      </a:pPr>
                      <a:r>
                        <a:rPr lang="en-US" sz="1400" u="none" strike="noStrike" cap="none">
                          <a:latin typeface="Calibri"/>
                          <a:ea typeface="Calibri"/>
                          <a:cs typeface="Calibri"/>
                          <a:sym typeface="Calibri"/>
                        </a:rPr>
                        <a:t>4. </a:t>
                      </a:r>
                      <a:r>
                        <a:rPr lang="en-US"/>
                        <a:t>Report task for a given ethical dilemma case study. 2,000 Words</a:t>
                      </a:r>
                      <a:endParaRPr/>
                    </a:p>
                    <a:p>
                      <a:pPr marL="0" lvl="0" indent="0" algn="l" rtl="0">
                        <a:spcBef>
                          <a:spcPts val="0"/>
                        </a:spcBef>
                        <a:spcAft>
                          <a:spcPts val="0"/>
                        </a:spcAft>
                        <a:buSzPts val="1100"/>
                        <a:buNone/>
                      </a:pPr>
                      <a:r>
                        <a:rPr lang="en-US"/>
                        <a:t>equivalent.</a:t>
                      </a:r>
                      <a:endParaRPr/>
                    </a:p>
                  </a:txBody>
                  <a:tcPr marL="91450" marR="91450" marT="45725" marB="45725">
                    <a:lnL w="9525" cap="flat" cmpd="sng">
                      <a:solidFill>
                        <a:srgbClr val="30849B"/>
                      </a:solidFill>
                      <a:prstDash val="solid"/>
                      <a:round/>
                      <a:headEnd type="none" w="sm" len="sm"/>
                      <a:tailEnd type="none" w="sm" len="sm"/>
                    </a:lnL>
                    <a:lnR w="9525" cap="flat" cmpd="sng">
                      <a:solidFill>
                        <a:srgbClr val="30849B"/>
                      </a:solidFill>
                      <a:prstDash val="solid"/>
                      <a:round/>
                      <a:headEnd type="none" w="sm" len="sm"/>
                      <a:tailEnd type="none" w="sm" len="sm"/>
                    </a:lnR>
                    <a:lnT w="9525" cap="flat" cmpd="sng">
                      <a:solidFill>
                        <a:srgbClr val="30849B"/>
                      </a:solidFill>
                      <a:prstDash val="solid"/>
                      <a:round/>
                      <a:headEnd type="none" w="sm" len="sm"/>
                      <a:tailEnd type="none" w="sm" len="sm"/>
                    </a:lnT>
                    <a:lnB w="9525" cap="flat" cmpd="sng">
                      <a:solidFill>
                        <a:srgbClr val="30849B"/>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400"/>
                        <a:buFont typeface="Calibri"/>
                        <a:buNone/>
                      </a:pPr>
                      <a:r>
                        <a:rPr lang="en-US" sz="1400" u="none" strike="noStrike" cap="none">
                          <a:latin typeface="Calibri"/>
                          <a:ea typeface="Calibri"/>
                          <a:cs typeface="Calibri"/>
                          <a:sym typeface="Calibri"/>
                        </a:rPr>
                        <a:t>Week 12 </a:t>
                      </a:r>
                      <a:endParaRPr/>
                    </a:p>
                  </a:txBody>
                  <a:tcPr marL="45725" marR="45725" marT="45725" marB="45725">
                    <a:lnL w="9525" cap="flat" cmpd="sng">
                      <a:solidFill>
                        <a:srgbClr val="30849B"/>
                      </a:solidFill>
                      <a:prstDash val="solid"/>
                      <a:round/>
                      <a:headEnd type="none" w="sm" len="sm"/>
                      <a:tailEnd type="none" w="sm" len="sm"/>
                    </a:lnL>
                    <a:lnR w="9525" cap="flat" cmpd="sng">
                      <a:solidFill>
                        <a:srgbClr val="30849B"/>
                      </a:solidFill>
                      <a:prstDash val="solid"/>
                      <a:round/>
                      <a:headEnd type="none" w="sm" len="sm"/>
                      <a:tailEnd type="none" w="sm" len="sm"/>
                    </a:lnR>
                    <a:lnT w="9525" cap="flat" cmpd="sng">
                      <a:solidFill>
                        <a:srgbClr val="30849B"/>
                      </a:solidFill>
                      <a:prstDash val="solid"/>
                      <a:round/>
                      <a:headEnd type="none" w="sm" len="sm"/>
                      <a:tailEnd type="none" w="sm" len="sm"/>
                    </a:lnT>
                    <a:lnB w="9525" cap="flat" cmpd="sng">
                      <a:solidFill>
                        <a:srgbClr val="30849B"/>
                      </a:solidFill>
                      <a:prstDash val="solid"/>
                      <a:round/>
                      <a:headEnd type="none" w="sm" len="sm"/>
                      <a:tailEnd type="none" w="sm" len="sm"/>
                    </a:lnB>
                  </a:tcPr>
                </a:tc>
                <a:tc>
                  <a:txBody>
                    <a:bodyPr/>
                    <a:lstStyle/>
                    <a:p>
                      <a:pPr marL="0" marR="0" lvl="0" indent="0" algn="ctr" rtl="0">
                        <a:spcBef>
                          <a:spcPts val="0"/>
                        </a:spcBef>
                        <a:spcAft>
                          <a:spcPts val="0"/>
                        </a:spcAft>
                        <a:buClr>
                          <a:schemeClr val="dk1"/>
                        </a:buClr>
                        <a:buSzPts val="1400"/>
                        <a:buFont typeface="Calibri"/>
                        <a:buNone/>
                      </a:pPr>
                      <a:r>
                        <a:rPr lang="en-US" sz="1400" u="none" strike="noStrike" cap="none">
                          <a:latin typeface="Calibri"/>
                          <a:ea typeface="Calibri"/>
                          <a:cs typeface="Calibri"/>
                          <a:sym typeface="Calibri"/>
                        </a:rPr>
                        <a:t>40% </a:t>
                      </a:r>
                      <a:endParaRPr/>
                    </a:p>
                  </a:txBody>
                  <a:tcPr marL="45725" marR="45725" marT="45725" marB="45725">
                    <a:lnL w="9525" cap="flat" cmpd="sng">
                      <a:solidFill>
                        <a:srgbClr val="30849B"/>
                      </a:solidFill>
                      <a:prstDash val="solid"/>
                      <a:round/>
                      <a:headEnd type="none" w="sm" len="sm"/>
                      <a:tailEnd type="none" w="sm" len="sm"/>
                    </a:lnL>
                    <a:lnR w="9525" cap="flat" cmpd="sng">
                      <a:solidFill>
                        <a:srgbClr val="30849B"/>
                      </a:solidFill>
                      <a:prstDash val="solid"/>
                      <a:round/>
                      <a:headEnd type="none" w="sm" len="sm"/>
                      <a:tailEnd type="none" w="sm" len="sm"/>
                    </a:lnR>
                    <a:lnT w="9525" cap="flat" cmpd="sng">
                      <a:solidFill>
                        <a:srgbClr val="30849B"/>
                      </a:solidFill>
                      <a:prstDash val="solid"/>
                      <a:round/>
                      <a:headEnd type="none" w="sm" len="sm"/>
                      <a:tailEnd type="none" w="sm" len="sm"/>
                    </a:lnT>
                    <a:lnB w="9525" cap="flat" cmpd="sng">
                      <a:solidFill>
                        <a:srgbClr val="30849B"/>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sp>
        <p:nvSpPr>
          <p:cNvPr id="199" name="Google Shape;199;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Summary</a:t>
            </a:r>
            <a:endParaRPr/>
          </a:p>
        </p:txBody>
      </p:sp>
      <p:sp>
        <p:nvSpPr>
          <p:cNvPr id="200" name="Google Shape;200;p18"/>
          <p:cNvSpPr txBox="1">
            <a:spLocks noGrp="1"/>
          </p:cNvSpPr>
          <p:nvPr>
            <p:ph type="body" idx="1"/>
          </p:nvPr>
        </p:nvSpPr>
        <p:spPr>
          <a:xfrm>
            <a:off x="457200" y="1371600"/>
            <a:ext cx="8229600" cy="5257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Font typeface="Arial"/>
              <a:buChar char="•"/>
            </a:pPr>
            <a:r>
              <a:rPr lang="en-US" sz="2400"/>
              <a:t>Revision of the unit outline</a:t>
            </a:r>
            <a:endParaRPr sz="2400"/>
          </a:p>
          <a:p>
            <a:pPr marL="342900" lvl="0" indent="-342900" algn="l" rtl="0">
              <a:spcBef>
                <a:spcPts val="480"/>
              </a:spcBef>
              <a:spcAft>
                <a:spcPts val="0"/>
              </a:spcAft>
              <a:buClr>
                <a:schemeClr val="dk1"/>
              </a:buClr>
              <a:buSzPts val="2400"/>
              <a:buFont typeface="Arial"/>
              <a:buChar char="•"/>
            </a:pPr>
            <a:r>
              <a:rPr lang="en-US" sz="2400"/>
              <a:t>Information Technology law</a:t>
            </a:r>
            <a:endParaRPr/>
          </a:p>
          <a:p>
            <a:pPr marL="342900" lvl="0" indent="-342900" algn="l" rtl="0">
              <a:spcBef>
                <a:spcPts val="480"/>
              </a:spcBef>
              <a:spcAft>
                <a:spcPts val="0"/>
              </a:spcAft>
              <a:buClr>
                <a:schemeClr val="dk1"/>
              </a:buClr>
              <a:buSzPts val="2400"/>
              <a:buFont typeface="Arial"/>
              <a:buChar char="•"/>
            </a:pPr>
            <a:r>
              <a:rPr lang="en-US" sz="2400"/>
              <a:t>Ethics and privacy issues</a:t>
            </a:r>
            <a:endParaRPr/>
          </a:p>
          <a:p>
            <a:pPr marL="342900" lvl="0" indent="-342900" algn="l" rtl="0">
              <a:spcBef>
                <a:spcPts val="480"/>
              </a:spcBef>
              <a:spcAft>
                <a:spcPts val="0"/>
              </a:spcAft>
              <a:buClr>
                <a:schemeClr val="dk1"/>
              </a:buClr>
              <a:buSzPts val="2400"/>
              <a:buFont typeface="Arial"/>
              <a:buChar char="•"/>
            </a:pPr>
            <a:r>
              <a:rPr lang="en-US" sz="2400"/>
              <a:t>Unit assessments</a:t>
            </a:r>
            <a:endParaRPr/>
          </a:p>
          <a:p>
            <a:pPr marL="342900" lvl="0" indent="-190500" algn="l" rtl="0">
              <a:spcBef>
                <a:spcPts val="480"/>
              </a:spcBef>
              <a:spcAft>
                <a:spcPts val="0"/>
              </a:spcAft>
              <a:buClr>
                <a:schemeClr val="dk1"/>
              </a:buClr>
              <a:buSzPts val="2400"/>
              <a:buFont typeface="Arial"/>
              <a:buNone/>
            </a:pPr>
            <a:endParaRPr sz="2400"/>
          </a:p>
          <a:p>
            <a:pPr marL="342900" lvl="0" indent="-190500" algn="l" rtl="0">
              <a:spcBef>
                <a:spcPts val="480"/>
              </a:spcBef>
              <a:spcAft>
                <a:spcPts val="0"/>
              </a:spcAft>
              <a:buClr>
                <a:schemeClr val="dk1"/>
              </a:buClr>
              <a:buSzPts val="2400"/>
              <a:buFont typeface="Arial"/>
              <a:buNone/>
            </a:pPr>
            <a:endParaRPr sz="2400"/>
          </a:p>
          <a:p>
            <a:pPr marL="342900" lvl="0" indent="-190500" algn="l" rtl="0">
              <a:spcBef>
                <a:spcPts val="480"/>
              </a:spcBef>
              <a:spcAft>
                <a:spcPts val="0"/>
              </a:spcAft>
              <a:buClr>
                <a:schemeClr val="dk1"/>
              </a:buClr>
              <a:buSzPts val="2400"/>
              <a:buFont typeface="Arial"/>
              <a:buNone/>
            </a:pPr>
            <a:endParaRPr sz="2400"/>
          </a:p>
          <a:p>
            <a:pPr marL="342900" lvl="0" indent="-215900" algn="l" rtl="0">
              <a:spcBef>
                <a:spcPts val="400"/>
              </a:spcBef>
              <a:spcAft>
                <a:spcPts val="0"/>
              </a:spcAft>
              <a:buClr>
                <a:schemeClr val="dk1"/>
              </a:buClr>
              <a:buSzPts val="2000"/>
              <a:buFont typeface="Arial"/>
              <a:buNone/>
            </a:pPr>
            <a:endParaRPr sz="2000"/>
          </a:p>
          <a:p>
            <a:pPr marL="342900" lvl="0" indent="-203200" algn="l" rtl="0">
              <a:spcBef>
                <a:spcPts val="440"/>
              </a:spcBef>
              <a:spcAft>
                <a:spcPts val="0"/>
              </a:spcAft>
              <a:buClr>
                <a:schemeClr val="dk1"/>
              </a:buClr>
              <a:buSzPts val="2200"/>
              <a:buFont typeface="Arial"/>
              <a:buNone/>
            </a:pPr>
            <a:endParaRPr sz="2200"/>
          </a:p>
          <a:p>
            <a:pPr marL="742950" lvl="1" indent="-171450" algn="l" rtl="0">
              <a:spcBef>
                <a:spcPts val="360"/>
              </a:spcBef>
              <a:spcAft>
                <a:spcPts val="0"/>
              </a:spcAft>
              <a:buClr>
                <a:schemeClr val="dk1"/>
              </a:buClr>
              <a:buSzPts val="1800"/>
              <a:buFont typeface="Noto Sans Symbols"/>
              <a:buNone/>
            </a:pPr>
            <a:endParaRPr sz="1800"/>
          </a:p>
          <a:p>
            <a:pPr marL="342900" lvl="0" indent="-203200" algn="l" rtl="0">
              <a:spcBef>
                <a:spcPts val="440"/>
              </a:spcBef>
              <a:spcAft>
                <a:spcPts val="0"/>
              </a:spcAft>
              <a:buClr>
                <a:schemeClr val="dk1"/>
              </a:buClr>
              <a:buSzPts val="2200"/>
              <a:buFont typeface="Arial"/>
              <a:buNone/>
            </a:pPr>
            <a:endParaRPr sz="2200"/>
          </a:p>
          <a:p>
            <a:pPr marL="742950" lvl="1" indent="-171450" algn="l" rtl="0">
              <a:spcBef>
                <a:spcPts val="360"/>
              </a:spcBef>
              <a:spcAft>
                <a:spcPts val="0"/>
              </a:spcAft>
              <a:buClr>
                <a:schemeClr val="dk1"/>
              </a:buClr>
              <a:buSzPts val="1800"/>
              <a:buFont typeface="Noto Sans Symbols"/>
              <a:buNone/>
            </a:pPr>
            <a:endParaRPr sz="1800"/>
          </a:p>
          <a:p>
            <a:pPr marL="342900" lvl="0" indent="-203200" algn="l" rtl="0">
              <a:spcBef>
                <a:spcPts val="440"/>
              </a:spcBef>
              <a:spcAft>
                <a:spcPts val="0"/>
              </a:spcAft>
              <a:buClr>
                <a:schemeClr val="dk1"/>
              </a:buClr>
              <a:buSzPts val="2200"/>
              <a:buFont typeface="Arial"/>
              <a:buNone/>
            </a:pPr>
            <a:endParaRPr sz="2200"/>
          </a:p>
          <a:p>
            <a:pPr marL="342900" lvl="0" indent="-203200" algn="l" rtl="0">
              <a:spcBef>
                <a:spcPts val="440"/>
              </a:spcBef>
              <a:spcAft>
                <a:spcPts val="0"/>
              </a:spcAft>
              <a:buClr>
                <a:schemeClr val="dk1"/>
              </a:buClr>
              <a:buSzPts val="2200"/>
              <a:buFont typeface="Arial"/>
              <a:buNone/>
            </a:pPr>
            <a:endParaRPr sz="2200"/>
          </a:p>
          <a:p>
            <a:pPr marL="342900" lvl="0" indent="-203200" algn="l" rtl="0">
              <a:spcBef>
                <a:spcPts val="440"/>
              </a:spcBef>
              <a:spcAft>
                <a:spcPts val="0"/>
              </a:spcAft>
              <a:buClr>
                <a:schemeClr val="dk1"/>
              </a:buClr>
              <a:buSzPts val="2200"/>
              <a:buFont typeface="Arial"/>
              <a:buNone/>
            </a:pPr>
            <a:endParaRPr sz="2200"/>
          </a:p>
          <a:p>
            <a:pPr marL="742950" lvl="1" indent="-107950" algn="l" rtl="0">
              <a:spcBef>
                <a:spcPts val="560"/>
              </a:spcBef>
              <a:spcAft>
                <a:spcPts val="0"/>
              </a:spcAft>
              <a:buClr>
                <a:schemeClr val="dk1"/>
              </a:buClr>
              <a:buSzPts val="2800"/>
              <a:buNone/>
            </a:pPr>
            <a:endParaRPr/>
          </a:p>
          <a:p>
            <a:pPr marL="742950" lvl="1" indent="-107950" algn="l" rtl="0">
              <a:spcBef>
                <a:spcPts val="560"/>
              </a:spcBef>
              <a:spcAft>
                <a:spcPts val="0"/>
              </a:spcAft>
              <a:buClr>
                <a:schemeClr val="dk1"/>
              </a:buClr>
              <a:buSzPts val="2800"/>
              <a:buNone/>
            </a:pPr>
            <a:endParaRPr/>
          </a:p>
          <a:p>
            <a:pPr marL="742950" lvl="1" indent="-107950" algn="l" rtl="0">
              <a:spcBef>
                <a:spcPts val="560"/>
              </a:spcBef>
              <a:spcAft>
                <a:spcPts val="0"/>
              </a:spcAft>
              <a:buClr>
                <a:schemeClr val="dk1"/>
              </a:buClr>
              <a:buSzPts val="2800"/>
              <a:buNone/>
            </a:pPr>
            <a:endParaRPr/>
          </a:p>
          <a:p>
            <a:pPr marL="1143000" lvl="2" indent="-76200" algn="l" rtl="0">
              <a:spcBef>
                <a:spcPts val="480"/>
              </a:spcBef>
              <a:spcAft>
                <a:spcPts val="0"/>
              </a:spcAft>
              <a:buClr>
                <a:schemeClr val="dk1"/>
              </a:buClr>
              <a:buSzPts val="2400"/>
              <a:buNone/>
            </a:pPr>
            <a:endParaRPr/>
          </a:p>
          <a:p>
            <a:pPr marL="742950" lvl="1" indent="-107950" algn="l" rtl="0">
              <a:spcBef>
                <a:spcPts val="560"/>
              </a:spcBef>
              <a:spcAft>
                <a:spcPts val="0"/>
              </a:spcAft>
              <a:buClr>
                <a:schemeClr val="dk1"/>
              </a:buClr>
              <a:buSzPts val="2800"/>
              <a:buNone/>
            </a:pPr>
            <a:endParaRPr/>
          </a:p>
          <a:p>
            <a:pPr marL="1143000" lvl="2" indent="-76200" algn="l" rtl="0">
              <a:spcBef>
                <a:spcPts val="480"/>
              </a:spcBef>
              <a:spcAft>
                <a:spcPts val="0"/>
              </a:spcAft>
              <a:buClr>
                <a:schemeClr val="dk1"/>
              </a:buClr>
              <a:buSzPts val="2400"/>
              <a:buNone/>
            </a:pPr>
            <a:endParaRPr/>
          </a:p>
          <a:p>
            <a:pPr marL="742950" lvl="1" indent="-107950" algn="l" rtl="0">
              <a:spcBef>
                <a:spcPts val="560"/>
              </a:spcBef>
              <a:spcAft>
                <a:spcPts val="0"/>
              </a:spcAft>
              <a:buClr>
                <a:schemeClr val="dk1"/>
              </a:buClr>
              <a:buSzPts val="2800"/>
              <a:buNone/>
            </a:pPr>
            <a:endParaRPr/>
          </a:p>
          <a:p>
            <a:pPr marL="1600200" lvl="3" indent="-101600" algn="l" rtl="0">
              <a:spcBef>
                <a:spcPts val="400"/>
              </a:spcBef>
              <a:spcAft>
                <a:spcPts val="0"/>
              </a:spcAft>
              <a:buClr>
                <a:schemeClr val="dk1"/>
              </a:buClr>
              <a:buSzPts val="2000"/>
              <a:buNone/>
            </a:pPr>
            <a:endParaRPr/>
          </a:p>
          <a:p>
            <a:pPr marL="742950" lvl="1" indent="-107950" algn="l" rtl="0">
              <a:spcBef>
                <a:spcPts val="560"/>
              </a:spcBef>
              <a:spcAft>
                <a:spcPts val="0"/>
              </a:spcAft>
              <a:buClr>
                <a:schemeClr val="dk1"/>
              </a:buClr>
              <a:buSzPts val="2800"/>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0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0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0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0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00">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00">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00">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00">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00">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00">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00">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00">
                                            <p:txEl>
                                              <p:pRg st="16" end="1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00">
                                            <p:txEl>
                                              <p:pRg st="17" end="17"/>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00">
                                            <p:txEl>
                                              <p:pRg st="18" end="18"/>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00">
                                            <p:txEl>
                                              <p:pRg st="19" end="19"/>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nodeType="clickEffect">
                                  <p:stCondLst>
                                    <p:cond delay="0"/>
                                  </p:stCondLst>
                                  <p:childTnLst>
                                    <p:set>
                                      <p:cBhvr>
                                        <p:cTn id="86" dur="1" fill="hold">
                                          <p:stCondLst>
                                            <p:cond delay="0"/>
                                          </p:stCondLst>
                                        </p:cTn>
                                        <p:tgtEl>
                                          <p:spTgt spid="200">
                                            <p:txEl>
                                              <p:pRg st="20" end="20"/>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200">
                                            <p:txEl>
                                              <p:pRg st="21" end="21"/>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200">
                                            <p:txEl>
                                              <p:pRg st="22" end="22"/>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200">
                                            <p:txEl>
                                              <p:pRg st="23" end="2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a:t>Tutorial Ethical </a:t>
            </a:r>
            <a:r>
              <a:rPr lang="en-AU" dirty="0"/>
              <a:t>Scenario:</a:t>
            </a:r>
          </a:p>
        </p:txBody>
      </p:sp>
      <p:sp>
        <p:nvSpPr>
          <p:cNvPr id="3" name="Content Placeholder 2"/>
          <p:cNvSpPr>
            <a:spLocks noGrp="1"/>
          </p:cNvSpPr>
          <p:nvPr>
            <p:ph idx="1"/>
          </p:nvPr>
        </p:nvSpPr>
        <p:spPr/>
        <p:txBody>
          <a:bodyPr>
            <a:normAutofit lnSpcReduction="10000"/>
          </a:bodyPr>
          <a:lstStyle/>
          <a:p>
            <a:r>
              <a:rPr lang="en-AU" dirty="0"/>
              <a:t>You are the manager of a big team of IT workers. You are directed to cut staff.</a:t>
            </a:r>
          </a:p>
          <a:p>
            <a:endParaRPr lang="en-AU" dirty="0"/>
          </a:p>
          <a:p>
            <a:r>
              <a:rPr lang="en-AU" dirty="0"/>
              <a:t>You may either fire 20% of the workers and retain the rest, or, cut the salary of all the workers by 20%</a:t>
            </a:r>
          </a:p>
          <a:p>
            <a:endParaRPr lang="en-AU" dirty="0"/>
          </a:p>
          <a:p>
            <a:r>
              <a:rPr lang="en-AU" dirty="0"/>
              <a:t>What do you do? Based on which ethical theory?</a:t>
            </a:r>
          </a:p>
        </p:txBody>
      </p:sp>
    </p:spTree>
    <p:extLst>
      <p:ext uri="{BB962C8B-B14F-4D97-AF65-F5344CB8AC3E}">
        <p14:creationId xmlns:p14="http://schemas.microsoft.com/office/powerpoint/2010/main" val="27887509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Lecture Outline</a:t>
            </a:r>
            <a:endParaRPr/>
          </a:p>
        </p:txBody>
      </p:sp>
      <p:sp>
        <p:nvSpPr>
          <p:cNvPr id="98" name="Google Shape;98;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US" sz="2400"/>
              <a:t>Unit Objective </a:t>
            </a:r>
            <a:endParaRPr/>
          </a:p>
          <a:p>
            <a:pPr marL="342900" lvl="0" indent="-342900" algn="l" rtl="0">
              <a:spcBef>
                <a:spcPts val="480"/>
              </a:spcBef>
              <a:spcAft>
                <a:spcPts val="0"/>
              </a:spcAft>
              <a:buClr>
                <a:schemeClr val="dk1"/>
              </a:buClr>
              <a:buSzPts val="2400"/>
              <a:buChar char="•"/>
            </a:pPr>
            <a:r>
              <a:rPr lang="en-US" sz="2400"/>
              <a:t>What is IT Law</a:t>
            </a:r>
            <a:endParaRPr/>
          </a:p>
          <a:p>
            <a:pPr marL="342900" lvl="0" indent="-342900" algn="l" rtl="0">
              <a:spcBef>
                <a:spcPts val="480"/>
              </a:spcBef>
              <a:spcAft>
                <a:spcPts val="0"/>
              </a:spcAft>
              <a:buClr>
                <a:schemeClr val="dk1"/>
              </a:buClr>
              <a:buSzPts val="2400"/>
              <a:buChar char="•"/>
            </a:pPr>
            <a:r>
              <a:rPr lang="en-US" sz="2400"/>
              <a:t>Ethics in IT</a:t>
            </a:r>
            <a:endParaRPr/>
          </a:p>
          <a:p>
            <a:pPr marL="342900" lvl="0" indent="-342900" algn="l" rtl="0">
              <a:spcBef>
                <a:spcPts val="480"/>
              </a:spcBef>
              <a:spcAft>
                <a:spcPts val="0"/>
              </a:spcAft>
              <a:buClr>
                <a:schemeClr val="dk1"/>
              </a:buClr>
              <a:buSzPts val="2400"/>
              <a:buChar char="•"/>
            </a:pPr>
            <a:r>
              <a:rPr lang="en-US" sz="2400"/>
              <a:t>Unit Assessment</a:t>
            </a:r>
            <a:endParaRPr sz="2400"/>
          </a:p>
          <a:p>
            <a:pPr marL="342900" lvl="0" indent="-190500" algn="l" rtl="0">
              <a:spcBef>
                <a:spcPts val="480"/>
              </a:spcBef>
              <a:spcAft>
                <a:spcPts val="0"/>
              </a:spcAft>
              <a:buClr>
                <a:schemeClr val="dk1"/>
              </a:buClr>
              <a:buSzPts val="2400"/>
              <a:buNone/>
            </a:pPr>
            <a:endParaRPr sz="24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pic>
        <p:nvPicPr>
          <p:cNvPr id="205" name="Google Shape;205;p19" descr="Why Digital Archives Matter to Librarians and Researchers - De Gruyter  Conversations"/>
          <p:cNvPicPr preferRelativeResize="0"/>
          <p:nvPr/>
        </p:nvPicPr>
        <p:blipFill rotWithShape="1">
          <a:blip r:embed="rId3">
            <a:alphaModFix/>
          </a:blip>
          <a:srcRect/>
          <a:stretch/>
        </p:blipFill>
        <p:spPr>
          <a:xfrm>
            <a:off x="-1346" y="-1708"/>
            <a:ext cx="9146693" cy="6861414"/>
          </a:xfrm>
          <a:prstGeom prst="rect">
            <a:avLst/>
          </a:prstGeom>
          <a:noFill/>
          <a:ln>
            <a:noFill/>
          </a:ln>
        </p:spPr>
      </p:pic>
      <p:sp>
        <p:nvSpPr>
          <p:cNvPr id="206" name="Google Shape;206;p19"/>
          <p:cNvSpPr txBox="1"/>
          <p:nvPr/>
        </p:nvSpPr>
        <p:spPr>
          <a:xfrm>
            <a:off x="-5626" y="2500"/>
            <a:ext cx="9149625" cy="923330"/>
          </a:xfrm>
          <a:prstGeom prst="rect">
            <a:avLst/>
          </a:prstGeom>
          <a:solidFill>
            <a:srgbClr val="FF0000"/>
          </a:solid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5400" b="1" i="0" u="none" strike="noStrike" cap="none">
                <a:solidFill>
                  <a:schemeClr val="lt1"/>
                </a:solidFill>
                <a:latin typeface="Arial"/>
                <a:ea typeface="Arial"/>
                <a:cs typeface="Arial"/>
                <a:sym typeface="Arial"/>
              </a:rPr>
              <a:t>Reading Materials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Books</a:t>
            </a:r>
            <a:endParaRPr/>
          </a:p>
        </p:txBody>
      </p:sp>
      <p:sp>
        <p:nvSpPr>
          <p:cNvPr id="212" name="Google Shape;212;p20"/>
          <p:cNvSpPr txBox="1">
            <a:spLocks noGrp="1"/>
          </p:cNvSpPr>
          <p:nvPr>
            <p:ph type="body" idx="1"/>
          </p:nvPr>
        </p:nvSpPr>
        <p:spPr>
          <a:xfrm>
            <a:off x="140898" y="1298275"/>
            <a:ext cx="8617787" cy="4525963"/>
          </a:xfrm>
          <a:prstGeom prst="rect">
            <a:avLst/>
          </a:prstGeom>
          <a:noFill/>
          <a:ln>
            <a:noFill/>
          </a:ln>
        </p:spPr>
        <p:txBody>
          <a:bodyPr spcFirstLastPara="1" wrap="square" lIns="91425" tIns="45700" rIns="91425" bIns="45700" anchor="t" anchorCtr="0">
            <a:noAutofit/>
          </a:bodyPr>
          <a:lstStyle/>
          <a:p>
            <a:pPr marL="342900" lvl="0" indent="-203200" algn="l" rtl="0">
              <a:spcBef>
                <a:spcPts val="0"/>
              </a:spcBef>
              <a:spcAft>
                <a:spcPts val="0"/>
              </a:spcAft>
              <a:buClr>
                <a:schemeClr val="dk1"/>
              </a:buClr>
              <a:buSzPts val="2200"/>
              <a:buNone/>
            </a:pPr>
            <a:endParaRPr sz="2200">
              <a:latin typeface="Calibri"/>
              <a:ea typeface="Calibri"/>
              <a:cs typeface="Calibri"/>
              <a:sym typeface="Calibri"/>
            </a:endParaRPr>
          </a:p>
          <a:p>
            <a:pPr marL="342900" lvl="0" indent="-114300" algn="l" rtl="0">
              <a:spcBef>
                <a:spcPts val="720"/>
              </a:spcBef>
              <a:spcAft>
                <a:spcPts val="0"/>
              </a:spcAft>
              <a:buClr>
                <a:schemeClr val="dk1"/>
              </a:buClr>
              <a:buSzPts val="3600"/>
              <a:buNone/>
            </a:pPr>
            <a:endParaRPr sz="3600">
              <a:latin typeface="Calibri"/>
              <a:ea typeface="Calibri"/>
              <a:cs typeface="Calibri"/>
              <a:sym typeface="Calibri"/>
            </a:endParaRPr>
          </a:p>
          <a:p>
            <a:pPr marL="342900" lvl="0" indent="-139700" algn="l" rtl="0">
              <a:spcBef>
                <a:spcPts val="640"/>
              </a:spcBef>
              <a:spcAft>
                <a:spcPts val="0"/>
              </a:spcAft>
              <a:buClr>
                <a:schemeClr val="dk1"/>
              </a:buClr>
              <a:buSzPts val="3200"/>
              <a:buNone/>
            </a:pPr>
            <a:endParaRPr>
              <a:latin typeface="Arial"/>
              <a:ea typeface="Arial"/>
              <a:cs typeface="Arial"/>
              <a:sym typeface="Arial"/>
            </a:endParaRPr>
          </a:p>
          <a:p>
            <a:pPr marL="342900" lvl="0" indent="-139700" algn="l" rtl="0">
              <a:spcBef>
                <a:spcPts val="640"/>
              </a:spcBef>
              <a:spcAft>
                <a:spcPts val="0"/>
              </a:spcAft>
              <a:buClr>
                <a:schemeClr val="dk1"/>
              </a:buClr>
              <a:buSzPts val="3200"/>
              <a:buNone/>
            </a:pPr>
            <a:endParaRPr/>
          </a:p>
        </p:txBody>
      </p:sp>
      <p:sp>
        <p:nvSpPr>
          <p:cNvPr id="213" name="Google Shape;213;p20"/>
          <p:cNvSpPr txBox="1"/>
          <p:nvPr/>
        </p:nvSpPr>
        <p:spPr>
          <a:xfrm>
            <a:off x="138023" y="1101305"/>
            <a:ext cx="8867954" cy="3693319"/>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Gordon, D., Stavrakakis, I., Gibson, J. P., Tierney, B., Becevel, A., Curley, A., ... &amp; O’sullivan, D. (2021). Perspectives on computing ethics: a multi-stakeholder analysis. Journal of Information, Communication and Ethics in Society. Course Accreditation (Existing Provider) (v 2.1) Page 6 of 6 </a:t>
            </a:r>
            <a:endParaRPr sz="1800" b="0" i="0" u="none" strike="noStrike" cap="none">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Gunkel, D. J. (2018). The other question: can and should robots have rights?. Ethics and Information Technology, 20(2), 87-99. Kaminski, M. (2020). A recent renaissance in privacy law. Communications of the ACM, 63(9), 24-27. </a:t>
            </a:r>
            <a:endParaRPr sz="1800" b="0" i="0" u="none" strike="noStrike" cap="none">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Niederman, F., &amp; Baker, E. W. (2021, September). Ethics and AI Issues: Old Container with New Wine?. In Conference on e-Business, e-Services and e-Society (pp. 161-172). Springer, Cham. </a:t>
            </a:r>
            <a:endParaRPr sz="1800" b="0" i="0" u="none" strike="noStrike" cap="none">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Winfield, A. F., Michael, K., Pitt, J., &amp; Evers, V. (2019). Machine ethics: the design and governance of ethical AI and autonomous systems [scanning the issue]. Proceedings of the IEEE, 107(3), 509-517</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Videos</a:t>
            </a:r>
            <a:endParaRPr/>
          </a:p>
        </p:txBody>
      </p:sp>
      <p:sp>
        <p:nvSpPr>
          <p:cNvPr id="219" name="Google Shape;219;p21"/>
          <p:cNvSpPr txBox="1">
            <a:spLocks noGrp="1"/>
          </p:cNvSpPr>
          <p:nvPr>
            <p:ph type="body" idx="1"/>
          </p:nvPr>
        </p:nvSpPr>
        <p:spPr>
          <a:xfrm>
            <a:off x="-2875" y="1168879"/>
            <a:ext cx="8646543" cy="4525963"/>
          </a:xfrm>
          <a:prstGeom prst="rect">
            <a:avLst/>
          </a:prstGeom>
          <a:noFill/>
          <a:ln>
            <a:noFill/>
          </a:ln>
        </p:spPr>
        <p:txBody>
          <a:bodyPr spcFirstLastPara="1" wrap="square" lIns="91425" tIns="45700" rIns="91425" bIns="45700" anchor="t" anchorCtr="0">
            <a:normAutofit/>
          </a:bodyPr>
          <a:lstStyle/>
          <a:p>
            <a:pPr marL="342900" lvl="0" indent="-190500" algn="l" rtl="0">
              <a:spcBef>
                <a:spcPts val="0"/>
              </a:spcBef>
              <a:spcAft>
                <a:spcPts val="0"/>
              </a:spcAft>
              <a:buClr>
                <a:schemeClr val="dk1"/>
              </a:buClr>
              <a:buSzPts val="2400"/>
              <a:buNone/>
            </a:pPr>
            <a:endParaRPr sz="2400">
              <a:latin typeface="Calibri"/>
              <a:ea typeface="Calibri"/>
              <a:cs typeface="Calibri"/>
              <a:sym typeface="Calibri"/>
            </a:endParaRPr>
          </a:p>
          <a:p>
            <a:pPr marL="342900" lvl="0" indent="-190500" algn="l" rtl="0">
              <a:spcBef>
                <a:spcPts val="480"/>
              </a:spcBef>
              <a:spcAft>
                <a:spcPts val="0"/>
              </a:spcAft>
              <a:buClr>
                <a:schemeClr val="dk1"/>
              </a:buClr>
              <a:buSzPts val="2400"/>
              <a:buNone/>
            </a:pPr>
            <a:endParaRPr sz="2400">
              <a:latin typeface="Calibri"/>
              <a:ea typeface="Calibri"/>
              <a:cs typeface="Calibri"/>
              <a:sym typeface="Calibri"/>
            </a:endParaRPr>
          </a:p>
          <a:p>
            <a:pPr marL="342900" lvl="0" indent="-190500" algn="l" rtl="0">
              <a:spcBef>
                <a:spcPts val="480"/>
              </a:spcBef>
              <a:spcAft>
                <a:spcPts val="0"/>
              </a:spcAft>
              <a:buClr>
                <a:schemeClr val="dk1"/>
              </a:buClr>
              <a:buSzPts val="2400"/>
              <a:buNone/>
            </a:pPr>
            <a:endParaRPr sz="2400" b="1">
              <a:latin typeface="Arial"/>
              <a:ea typeface="Arial"/>
              <a:cs typeface="Arial"/>
              <a:sym typeface="Arial"/>
            </a:endParaRPr>
          </a:p>
          <a:p>
            <a:pPr marL="342900" lvl="0" indent="-190500" algn="l" rtl="0">
              <a:spcBef>
                <a:spcPts val="480"/>
              </a:spcBef>
              <a:spcAft>
                <a:spcPts val="0"/>
              </a:spcAft>
              <a:buClr>
                <a:schemeClr val="dk1"/>
              </a:buClr>
              <a:buSzPts val="2400"/>
              <a:buNone/>
            </a:pPr>
            <a:endParaRPr sz="2400" b="1">
              <a:latin typeface="Arial"/>
              <a:ea typeface="Arial"/>
              <a:cs typeface="Arial"/>
              <a:sym typeface="Arial"/>
            </a:endParaRPr>
          </a:p>
          <a:p>
            <a:pPr marL="342900" lvl="0" indent="-139700" algn="l" rtl="0">
              <a:spcBef>
                <a:spcPts val="640"/>
              </a:spcBef>
              <a:spcAft>
                <a:spcPts val="0"/>
              </a:spcAft>
              <a:buClr>
                <a:schemeClr val="dk1"/>
              </a:buClr>
              <a:buSzPts val="3200"/>
              <a:buNone/>
            </a:pPr>
            <a:endParaRPr/>
          </a:p>
        </p:txBody>
      </p:sp>
      <p:sp>
        <p:nvSpPr>
          <p:cNvPr id="220" name="Google Shape;220;p21"/>
          <p:cNvSpPr txBox="1"/>
          <p:nvPr/>
        </p:nvSpPr>
        <p:spPr>
          <a:xfrm>
            <a:off x="612476" y="1475117"/>
            <a:ext cx="5561162" cy="1477328"/>
          </a:xfrm>
          <a:prstGeom prst="rect">
            <a:avLst/>
          </a:prstGeom>
          <a:noFill/>
          <a:ln>
            <a:noFill/>
          </a:ln>
        </p:spPr>
        <p:txBody>
          <a:bodyPr spcFirstLastPara="1" wrap="square" lIns="91425" tIns="45700" rIns="91425" bIns="45700" anchor="t" anchorCtr="0">
            <a:spAutoFit/>
          </a:bodyPr>
          <a:lstStyle/>
          <a:p>
            <a:pPr marL="285750" marR="0" lvl="0" indent="-285750" algn="l" rtl="0">
              <a:spcBef>
                <a:spcPts val="0"/>
              </a:spcBef>
              <a:spcAft>
                <a:spcPts val="0"/>
              </a:spcAft>
              <a:buClr>
                <a:schemeClr val="dk1"/>
              </a:buClr>
              <a:buSzPts val="1800"/>
              <a:buFont typeface="Arial"/>
              <a:buChar char="•"/>
            </a:pPr>
            <a:r>
              <a:rPr lang="en-US" sz="1800" b="0" i="0" u="sng" strike="noStrike" cap="none">
                <a:solidFill>
                  <a:schemeClr val="dk1"/>
                </a:solidFill>
                <a:latin typeface="Calibri"/>
                <a:ea typeface="Calibri"/>
                <a:cs typeface="Calibri"/>
                <a:sym typeface="Calibri"/>
                <a:hlinkClick r:id="rId3">
                  <a:extLst>
                    <a:ext uri="{A12FA001-AC4F-418D-AE19-62706E023703}">
                      <ahyp:hlinkClr xmlns:ahyp="http://schemas.microsoft.com/office/drawing/2018/hyperlinkcolor" val="tx"/>
                    </a:ext>
                  </a:extLst>
                </a:hlinkClick>
              </a:rPr>
              <a:t>https://www.youtube.com/watch?v=u399XmkjeXo</a:t>
            </a:r>
            <a:endParaRPr sz="1800" b="0" i="0" u="none" strike="noStrike" cap="none">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US" sz="1800" b="0" i="0" u="sng" strike="noStrike" cap="none">
                <a:solidFill>
                  <a:schemeClr val="dk1"/>
                </a:solidFill>
                <a:latin typeface="Calibri"/>
                <a:ea typeface="Calibri"/>
                <a:cs typeface="Calibri"/>
                <a:sym typeface="Calibri"/>
                <a:hlinkClick r:id="rId4">
                  <a:extLst>
                    <a:ext uri="{A12FA001-AC4F-418D-AE19-62706E023703}">
                      <ahyp:hlinkClr xmlns:ahyp="http://schemas.microsoft.com/office/drawing/2018/hyperlinkcolor" val="tx"/>
                    </a:ext>
                  </a:extLst>
                </a:hlinkClick>
              </a:rPr>
              <a:t>https://www.youtube.com/watch?v=Xki2fRA0bY8</a:t>
            </a:r>
            <a:endParaRPr sz="1800" b="0" i="0" u="none" strike="noStrike" cap="none">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US" sz="1800" b="0" i="0" u="none" strike="noStrike" cap="none">
                <a:solidFill>
                  <a:schemeClr val="dk1"/>
                </a:solidFill>
                <a:latin typeface="Calibri"/>
                <a:ea typeface="Calibri"/>
                <a:cs typeface="Calibri"/>
                <a:sym typeface="Calibri"/>
              </a:rPr>
              <a:t>https://www.youtube.com/watch?v=0WxOGR6HKFs</a:t>
            </a:r>
            <a:endParaRPr sz="1800" b="0" i="0" u="none" strike="noStrike" cap="none">
              <a:solidFill>
                <a:schemeClr val="dk1"/>
              </a:solidFill>
              <a:latin typeface="Calibri"/>
              <a:ea typeface="Calibri"/>
              <a:cs typeface="Calibri"/>
              <a:sym typeface="Calibri"/>
            </a:endParaRPr>
          </a:p>
          <a:p>
            <a:pPr marL="285750" marR="0" lvl="0" indent="-285750" algn="l" rtl="0">
              <a:spcBef>
                <a:spcPts val="0"/>
              </a:spcBef>
              <a:spcAft>
                <a:spcPts val="0"/>
              </a:spcAft>
              <a:buClr>
                <a:schemeClr val="dk1"/>
              </a:buClr>
              <a:buSzPts val="1800"/>
              <a:buFont typeface="Arial"/>
              <a:buChar char="•"/>
            </a:pPr>
            <a:r>
              <a:rPr lang="en-US" sz="1800" b="0" i="0" u="sng" strike="noStrike" cap="none">
                <a:solidFill>
                  <a:schemeClr val="dk1"/>
                </a:solidFill>
                <a:latin typeface="Calibri"/>
                <a:ea typeface="Calibri"/>
                <a:cs typeface="Calibri"/>
                <a:sym typeface="Calibri"/>
                <a:hlinkClick r:id="rId5">
                  <a:extLst>
                    <a:ext uri="{A12FA001-AC4F-418D-AE19-62706E023703}">
                      <ahyp:hlinkClr xmlns:ahyp="http://schemas.microsoft.com/office/drawing/2018/hyperlinkcolor" val="tx"/>
                    </a:ext>
                  </a:extLst>
                </a:hlinkClick>
              </a:rPr>
              <a:t>https://www.youtube.com/watch?v=MQc-UjE560A</a:t>
            </a:r>
            <a:endParaRPr sz="1800" b="0" i="0" u="none" strike="noStrike" cap="none">
              <a:solidFill>
                <a:schemeClr val="dk1"/>
              </a:solidFill>
              <a:latin typeface="Calibri"/>
              <a:ea typeface="Calibri"/>
              <a:cs typeface="Calibri"/>
              <a:sym typeface="Calibri"/>
            </a:endParaRPr>
          </a:p>
          <a:p>
            <a:pPr marL="285750" marR="0" lvl="0" indent="-171450" algn="l" rtl="0">
              <a:spcBef>
                <a:spcPts val="0"/>
              </a:spcBef>
              <a:spcAft>
                <a:spcPts val="0"/>
              </a:spcAft>
              <a:buClr>
                <a:schemeClr val="dk1"/>
              </a:buClr>
              <a:buSzPts val="1800"/>
              <a:buFont typeface="Arial"/>
              <a:buNone/>
            </a:pP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List of Topics</a:t>
            </a:r>
            <a:br>
              <a:rPr lang="en-US"/>
            </a:br>
            <a:r>
              <a:rPr lang="en-US" sz="1800"/>
              <a:t>(Direct from Unit Outline)</a:t>
            </a:r>
            <a:endParaRPr/>
          </a:p>
          <a:p>
            <a:pPr marL="0" lvl="0" indent="0" algn="ctr" rtl="0">
              <a:spcBef>
                <a:spcPts val="0"/>
              </a:spcBef>
              <a:spcAft>
                <a:spcPts val="0"/>
              </a:spcAft>
              <a:buClr>
                <a:schemeClr val="dk1"/>
              </a:buClr>
              <a:buSzPts val="4400"/>
              <a:buFont typeface="Calibri"/>
              <a:buNone/>
            </a:pPr>
            <a:endParaRPr/>
          </a:p>
        </p:txBody>
      </p:sp>
      <p:graphicFrame>
        <p:nvGraphicFramePr>
          <p:cNvPr id="104" name="Google Shape;104;p3"/>
          <p:cNvGraphicFramePr/>
          <p:nvPr/>
        </p:nvGraphicFramePr>
        <p:xfrm>
          <a:off x="100642" y="1178943"/>
          <a:ext cx="8945275" cy="4471015"/>
        </p:xfrm>
        <a:graphic>
          <a:graphicData uri="http://schemas.openxmlformats.org/drawingml/2006/table">
            <a:tbl>
              <a:tblPr firstRow="1" bandRow="1">
                <a:noFill/>
                <a:tableStyleId>{0FC57C65-D6A3-4CB8-9D82-A93966DC4641}</a:tableStyleId>
              </a:tblPr>
              <a:tblGrid>
                <a:gridCol w="8945275">
                  <a:extLst>
                    <a:ext uri="{9D8B030D-6E8A-4147-A177-3AD203B41FA5}">
                      <a16:colId xmlns:a16="http://schemas.microsoft.com/office/drawing/2014/main" val="20000"/>
                    </a:ext>
                  </a:extLst>
                </a:gridCol>
              </a:tblGrid>
              <a:tr h="474325">
                <a:tc>
                  <a:txBody>
                    <a:bodyPr/>
                    <a:lstStyle/>
                    <a:p>
                      <a:pPr marL="0" marR="0" lvl="0" indent="0" algn="l" rtl="0">
                        <a:spcBef>
                          <a:spcPts val="0"/>
                        </a:spcBef>
                        <a:spcAft>
                          <a:spcPts val="0"/>
                        </a:spcAft>
                        <a:buNone/>
                      </a:pPr>
                      <a:r>
                        <a:rPr lang="en-US" sz="2400" u="none" strike="noStrike" cap="none">
                          <a:solidFill>
                            <a:srgbClr val="0070C0"/>
                          </a:solidFill>
                        </a:rPr>
                        <a:t>TOPICS</a:t>
                      </a:r>
                      <a:endParaRPr/>
                    </a:p>
                  </a:txBody>
                  <a:tcPr marL="91450" marR="91450" marT="45725" marB="45725">
                    <a:lnL w="9525" cap="flat" cmpd="sng">
                      <a:solidFill>
                        <a:srgbClr val="30849B"/>
                      </a:solidFill>
                      <a:prstDash val="solid"/>
                      <a:round/>
                      <a:headEnd type="none" w="sm" len="sm"/>
                      <a:tailEnd type="none" w="sm" len="sm"/>
                    </a:lnL>
                    <a:lnR w="9525" cap="flat" cmpd="sng">
                      <a:solidFill>
                        <a:srgbClr val="30849B"/>
                      </a:solidFill>
                      <a:prstDash val="solid"/>
                      <a:round/>
                      <a:headEnd type="none" w="sm" len="sm"/>
                      <a:tailEnd type="none" w="sm" len="sm"/>
                    </a:lnR>
                    <a:lnT w="9525" cap="flat" cmpd="sng">
                      <a:solidFill>
                        <a:srgbClr val="30849B"/>
                      </a:solidFill>
                      <a:prstDash val="solid"/>
                      <a:round/>
                      <a:headEnd type="none" w="sm" len="sm"/>
                      <a:tailEnd type="none" w="sm" len="sm"/>
                    </a:lnT>
                    <a:lnB w="9525" cap="flat" cmpd="sng">
                      <a:solidFill>
                        <a:srgbClr val="30849B"/>
                      </a:solidFill>
                      <a:prstDash val="solid"/>
                      <a:round/>
                      <a:headEnd type="none" w="sm" len="sm"/>
                      <a:tailEnd type="none" w="sm" len="sm"/>
                    </a:lnB>
                    <a:solidFill>
                      <a:srgbClr val="DBEDF3"/>
                    </a:solidFill>
                  </a:tcPr>
                </a:tc>
                <a:extLst>
                  <a:ext uri="{0D108BD9-81ED-4DB2-BD59-A6C34878D82A}">
                    <a16:rowId xmlns:a16="http://schemas.microsoft.com/office/drawing/2014/main" val="10000"/>
                  </a:ext>
                </a:extLst>
              </a:tr>
              <a:tr h="474325">
                <a:tc>
                  <a:txBody>
                    <a:bodyPr/>
                    <a:lstStyle/>
                    <a:p>
                      <a:pPr marL="0" marR="0" lvl="0" indent="0" algn="l" rtl="0">
                        <a:lnSpc>
                          <a:spcPct val="100000"/>
                        </a:lnSpc>
                        <a:spcBef>
                          <a:spcPts val="0"/>
                        </a:spcBef>
                        <a:spcAft>
                          <a:spcPts val="0"/>
                        </a:spcAft>
                        <a:buClr>
                          <a:schemeClr val="dk1"/>
                        </a:buClr>
                        <a:buSzPts val="2200"/>
                        <a:buFont typeface="Calibri"/>
                        <a:buNone/>
                      </a:pPr>
                      <a:r>
                        <a:rPr lang="en-US" sz="2200" b="0" i="0" u="none" strike="noStrike" cap="none"/>
                        <a:t>Explain the role of ethics in the IT profession, and apply ethical codes. </a:t>
                      </a:r>
                      <a:endParaRPr sz="2200" u="none" strike="noStrike" cap="none"/>
                    </a:p>
                  </a:txBody>
                  <a:tcPr marL="91450" marR="91450" marT="45725" marB="45725">
                    <a:lnL w="9525" cap="flat" cmpd="sng">
                      <a:solidFill>
                        <a:srgbClr val="30849B"/>
                      </a:solidFill>
                      <a:prstDash val="solid"/>
                      <a:round/>
                      <a:headEnd type="none" w="sm" len="sm"/>
                      <a:tailEnd type="none" w="sm" len="sm"/>
                    </a:lnL>
                    <a:lnR w="9525" cap="flat" cmpd="sng">
                      <a:solidFill>
                        <a:srgbClr val="30849B"/>
                      </a:solidFill>
                      <a:prstDash val="solid"/>
                      <a:round/>
                      <a:headEnd type="none" w="sm" len="sm"/>
                      <a:tailEnd type="none" w="sm" len="sm"/>
                    </a:lnR>
                    <a:lnT w="9525" cap="flat" cmpd="sng">
                      <a:solidFill>
                        <a:srgbClr val="30849B"/>
                      </a:solidFill>
                      <a:prstDash val="solid"/>
                      <a:round/>
                      <a:headEnd type="none" w="sm" len="sm"/>
                      <a:tailEnd type="none" w="sm" len="sm"/>
                    </a:lnT>
                    <a:lnB w="9525" cap="flat" cmpd="sng">
                      <a:solidFill>
                        <a:srgbClr val="30849B"/>
                      </a:solidFill>
                      <a:prstDash val="solid"/>
                      <a:round/>
                      <a:headEnd type="none" w="sm" len="sm"/>
                      <a:tailEnd type="none" w="sm" len="sm"/>
                    </a:lnB>
                  </a:tcPr>
                </a:tc>
                <a:extLst>
                  <a:ext uri="{0D108BD9-81ED-4DB2-BD59-A6C34878D82A}">
                    <a16:rowId xmlns:a16="http://schemas.microsoft.com/office/drawing/2014/main" val="10001"/>
                  </a:ext>
                </a:extLst>
              </a:tr>
              <a:tr h="474325">
                <a:tc>
                  <a:txBody>
                    <a:bodyPr/>
                    <a:lstStyle/>
                    <a:p>
                      <a:pPr marL="0" marR="0" lvl="0" indent="0" algn="l" rtl="0">
                        <a:lnSpc>
                          <a:spcPct val="100000"/>
                        </a:lnSpc>
                        <a:spcBef>
                          <a:spcPts val="0"/>
                        </a:spcBef>
                        <a:spcAft>
                          <a:spcPts val="0"/>
                        </a:spcAft>
                        <a:buClr>
                          <a:srgbClr val="000000"/>
                        </a:buClr>
                        <a:buSzPts val="2200"/>
                        <a:buFont typeface="Calibri"/>
                        <a:buNone/>
                      </a:pPr>
                      <a:r>
                        <a:rPr lang="en-US" sz="2200" b="0" i="0" u="none" strike="noStrike" cap="none">
                          <a:solidFill>
                            <a:srgbClr val="000000"/>
                          </a:solidFill>
                          <a:latin typeface="Calibri"/>
                          <a:ea typeface="Calibri"/>
                          <a:cs typeface="Calibri"/>
                          <a:sym typeface="Calibri"/>
                        </a:rPr>
                        <a:t>Identify and resolve common ethical issues related to IT. </a:t>
                      </a:r>
                      <a:endParaRPr sz="2200" b="0" i="0" u="none" strike="noStrike" cap="none">
                        <a:solidFill>
                          <a:srgbClr val="808080"/>
                        </a:solidFill>
                        <a:latin typeface="Calibri"/>
                        <a:ea typeface="Calibri"/>
                        <a:cs typeface="Calibri"/>
                        <a:sym typeface="Calibri"/>
                      </a:endParaRPr>
                    </a:p>
                  </a:txBody>
                  <a:tcPr marL="91450" marR="91450" marT="45725" marB="45725">
                    <a:lnL w="9525" cap="flat" cmpd="sng">
                      <a:solidFill>
                        <a:srgbClr val="30849B"/>
                      </a:solidFill>
                      <a:prstDash val="solid"/>
                      <a:round/>
                      <a:headEnd type="none" w="sm" len="sm"/>
                      <a:tailEnd type="none" w="sm" len="sm"/>
                    </a:lnL>
                    <a:lnR w="9525" cap="flat" cmpd="sng">
                      <a:solidFill>
                        <a:srgbClr val="30849B"/>
                      </a:solidFill>
                      <a:prstDash val="solid"/>
                      <a:round/>
                      <a:headEnd type="none" w="sm" len="sm"/>
                      <a:tailEnd type="none" w="sm" len="sm"/>
                    </a:lnR>
                    <a:lnT w="9525" cap="flat" cmpd="sng">
                      <a:solidFill>
                        <a:srgbClr val="30849B"/>
                      </a:solidFill>
                      <a:prstDash val="solid"/>
                      <a:round/>
                      <a:headEnd type="none" w="sm" len="sm"/>
                      <a:tailEnd type="none" w="sm" len="sm"/>
                    </a:lnT>
                    <a:lnB w="9525" cap="flat" cmpd="sng">
                      <a:solidFill>
                        <a:srgbClr val="30849B"/>
                      </a:solidFill>
                      <a:prstDash val="solid"/>
                      <a:round/>
                      <a:headEnd type="none" w="sm" len="sm"/>
                      <a:tailEnd type="none" w="sm" len="sm"/>
                    </a:lnB>
                  </a:tcPr>
                </a:tc>
                <a:extLst>
                  <a:ext uri="{0D108BD9-81ED-4DB2-BD59-A6C34878D82A}">
                    <a16:rowId xmlns:a16="http://schemas.microsoft.com/office/drawing/2014/main" val="10002"/>
                  </a:ext>
                </a:extLst>
              </a:tr>
              <a:tr h="474325">
                <a:tc>
                  <a:txBody>
                    <a:bodyPr/>
                    <a:lstStyle/>
                    <a:p>
                      <a:pPr marL="0" marR="0" lvl="0" indent="0" algn="l" rtl="0">
                        <a:lnSpc>
                          <a:spcPct val="100000"/>
                        </a:lnSpc>
                        <a:spcBef>
                          <a:spcPts val="0"/>
                        </a:spcBef>
                        <a:spcAft>
                          <a:spcPts val="0"/>
                        </a:spcAft>
                        <a:buClr>
                          <a:srgbClr val="000000"/>
                        </a:buClr>
                        <a:buSzPts val="2200"/>
                        <a:buFont typeface="Calibri"/>
                        <a:buNone/>
                      </a:pPr>
                      <a:r>
                        <a:rPr lang="en-US" sz="2200" b="0" i="0" u="none" strike="noStrike" cap="none">
                          <a:solidFill>
                            <a:srgbClr val="000000"/>
                          </a:solidFill>
                          <a:latin typeface="Calibri"/>
                          <a:ea typeface="Calibri"/>
                          <a:cs typeface="Calibri"/>
                          <a:sym typeface="Calibri"/>
                        </a:rPr>
                        <a:t>Assess the implications of ethical problems and critically  evaluate solutions to those problems.</a:t>
                      </a:r>
                      <a:endParaRPr sz="2200" u="none" strike="noStrike" cap="none"/>
                    </a:p>
                  </a:txBody>
                  <a:tcPr marL="91450" marR="91450" marT="45725" marB="45725">
                    <a:lnL w="9525" cap="flat" cmpd="sng">
                      <a:solidFill>
                        <a:srgbClr val="30849B"/>
                      </a:solidFill>
                      <a:prstDash val="solid"/>
                      <a:round/>
                      <a:headEnd type="none" w="sm" len="sm"/>
                      <a:tailEnd type="none" w="sm" len="sm"/>
                    </a:lnL>
                    <a:lnR w="9525" cap="flat" cmpd="sng">
                      <a:solidFill>
                        <a:srgbClr val="30849B"/>
                      </a:solidFill>
                      <a:prstDash val="solid"/>
                      <a:round/>
                      <a:headEnd type="none" w="sm" len="sm"/>
                      <a:tailEnd type="none" w="sm" len="sm"/>
                    </a:lnR>
                    <a:lnT w="9525" cap="flat" cmpd="sng">
                      <a:solidFill>
                        <a:srgbClr val="30849B"/>
                      </a:solidFill>
                      <a:prstDash val="solid"/>
                      <a:round/>
                      <a:headEnd type="none" w="sm" len="sm"/>
                      <a:tailEnd type="none" w="sm" len="sm"/>
                    </a:lnT>
                    <a:lnB w="9525" cap="flat" cmpd="sng">
                      <a:solidFill>
                        <a:srgbClr val="30849B"/>
                      </a:solidFill>
                      <a:prstDash val="solid"/>
                      <a:round/>
                      <a:headEnd type="none" w="sm" len="sm"/>
                      <a:tailEnd type="none" w="sm" len="sm"/>
                    </a:lnB>
                  </a:tcPr>
                </a:tc>
                <a:extLst>
                  <a:ext uri="{0D108BD9-81ED-4DB2-BD59-A6C34878D82A}">
                    <a16:rowId xmlns:a16="http://schemas.microsoft.com/office/drawing/2014/main" val="10003"/>
                  </a:ext>
                </a:extLst>
              </a:tr>
              <a:tr h="474325">
                <a:tc>
                  <a:txBody>
                    <a:bodyPr/>
                    <a:lstStyle/>
                    <a:p>
                      <a:pPr marL="0" marR="0" lvl="0" indent="0" algn="l" rtl="0">
                        <a:lnSpc>
                          <a:spcPct val="100000"/>
                        </a:lnSpc>
                        <a:spcBef>
                          <a:spcPts val="0"/>
                        </a:spcBef>
                        <a:spcAft>
                          <a:spcPts val="0"/>
                        </a:spcAft>
                        <a:buClr>
                          <a:srgbClr val="000000"/>
                        </a:buClr>
                        <a:buSzPts val="2200"/>
                        <a:buFont typeface="Calibri"/>
                        <a:buNone/>
                      </a:pPr>
                      <a:r>
                        <a:rPr lang="en-US" sz="2200" b="0" i="0" u="none" strike="noStrike" cap="none">
                          <a:solidFill>
                            <a:srgbClr val="000000"/>
                          </a:solidFill>
                          <a:latin typeface="Calibri"/>
                          <a:ea typeface="Calibri"/>
                          <a:cs typeface="Calibri"/>
                          <a:sym typeface="Calibri"/>
                        </a:rPr>
                        <a:t>Analyse ethical situations using critical thinking techniques and the lens of the law.</a:t>
                      </a:r>
                      <a:endParaRPr sz="2200" u="none" strike="noStrike" cap="none"/>
                    </a:p>
                  </a:txBody>
                  <a:tcPr marL="91450" marR="91450" marT="45725" marB="45725">
                    <a:lnL w="9525" cap="flat" cmpd="sng">
                      <a:solidFill>
                        <a:srgbClr val="30849B"/>
                      </a:solidFill>
                      <a:prstDash val="solid"/>
                      <a:round/>
                      <a:headEnd type="none" w="sm" len="sm"/>
                      <a:tailEnd type="none" w="sm" len="sm"/>
                    </a:lnL>
                    <a:lnR w="9525" cap="flat" cmpd="sng">
                      <a:solidFill>
                        <a:srgbClr val="30849B"/>
                      </a:solidFill>
                      <a:prstDash val="solid"/>
                      <a:round/>
                      <a:headEnd type="none" w="sm" len="sm"/>
                      <a:tailEnd type="none" w="sm" len="sm"/>
                    </a:lnR>
                    <a:lnT w="9525" cap="flat" cmpd="sng">
                      <a:solidFill>
                        <a:srgbClr val="30849B"/>
                      </a:solidFill>
                      <a:prstDash val="solid"/>
                      <a:round/>
                      <a:headEnd type="none" w="sm" len="sm"/>
                      <a:tailEnd type="none" w="sm" len="sm"/>
                    </a:lnT>
                    <a:lnB w="9525" cap="flat" cmpd="sng">
                      <a:solidFill>
                        <a:srgbClr val="30849B"/>
                      </a:solidFill>
                      <a:prstDash val="solid"/>
                      <a:round/>
                      <a:headEnd type="none" w="sm" len="sm"/>
                      <a:tailEnd type="none" w="sm" len="sm"/>
                    </a:lnB>
                  </a:tcPr>
                </a:tc>
                <a:extLst>
                  <a:ext uri="{0D108BD9-81ED-4DB2-BD59-A6C34878D82A}">
                    <a16:rowId xmlns:a16="http://schemas.microsoft.com/office/drawing/2014/main" val="10004"/>
                  </a:ext>
                </a:extLst>
              </a:tr>
              <a:tr h="474325">
                <a:tc>
                  <a:txBody>
                    <a:bodyPr/>
                    <a:lstStyle/>
                    <a:p>
                      <a:pPr marL="0" marR="0" lvl="0" indent="0" algn="l" rtl="0">
                        <a:lnSpc>
                          <a:spcPct val="100000"/>
                        </a:lnSpc>
                        <a:spcBef>
                          <a:spcPts val="0"/>
                        </a:spcBef>
                        <a:spcAft>
                          <a:spcPts val="0"/>
                        </a:spcAft>
                        <a:buClr>
                          <a:srgbClr val="000000"/>
                        </a:buClr>
                        <a:buSzPts val="2200"/>
                        <a:buFont typeface="Calibri"/>
                        <a:buNone/>
                      </a:pPr>
                      <a:r>
                        <a:rPr lang="en-US" sz="2200" b="0" i="0" u="none" strike="noStrike" cap="none">
                          <a:solidFill>
                            <a:srgbClr val="000000"/>
                          </a:solidFill>
                          <a:latin typeface="Calibri"/>
                          <a:ea typeface="Calibri"/>
                          <a:cs typeface="Calibri"/>
                          <a:sym typeface="Calibri"/>
                        </a:rPr>
                        <a:t>present the professional learning ecosystem by incorporating formal and informal sources of learning.</a:t>
                      </a:r>
                      <a:endParaRPr sz="2200" u="none" strike="noStrike" cap="none"/>
                    </a:p>
                  </a:txBody>
                  <a:tcPr marL="91450" marR="91450" marT="45725" marB="45725">
                    <a:lnL w="9525" cap="flat" cmpd="sng">
                      <a:solidFill>
                        <a:srgbClr val="30849B"/>
                      </a:solidFill>
                      <a:prstDash val="solid"/>
                      <a:round/>
                      <a:headEnd type="none" w="sm" len="sm"/>
                      <a:tailEnd type="none" w="sm" len="sm"/>
                    </a:lnL>
                    <a:lnR w="9525" cap="flat" cmpd="sng">
                      <a:solidFill>
                        <a:srgbClr val="30849B"/>
                      </a:solidFill>
                      <a:prstDash val="solid"/>
                      <a:round/>
                      <a:headEnd type="none" w="sm" len="sm"/>
                      <a:tailEnd type="none" w="sm" len="sm"/>
                    </a:lnR>
                    <a:lnT w="9525" cap="flat" cmpd="sng">
                      <a:solidFill>
                        <a:srgbClr val="30849B"/>
                      </a:solidFill>
                      <a:prstDash val="solid"/>
                      <a:round/>
                      <a:headEnd type="none" w="sm" len="sm"/>
                      <a:tailEnd type="none" w="sm" len="sm"/>
                    </a:lnT>
                    <a:lnB w="9525" cap="flat" cmpd="sng">
                      <a:solidFill>
                        <a:srgbClr val="30849B"/>
                      </a:solidFill>
                      <a:prstDash val="solid"/>
                      <a:round/>
                      <a:headEnd type="none" w="sm" len="sm"/>
                      <a:tailEnd type="none" w="sm" len="sm"/>
                    </a:lnB>
                  </a:tcPr>
                </a:tc>
                <a:extLst>
                  <a:ext uri="{0D108BD9-81ED-4DB2-BD59-A6C34878D82A}">
                    <a16:rowId xmlns:a16="http://schemas.microsoft.com/office/drawing/2014/main" val="10005"/>
                  </a:ext>
                </a:extLst>
              </a:tr>
              <a:tr h="474325">
                <a:tc>
                  <a:txBody>
                    <a:bodyPr/>
                    <a:lstStyle/>
                    <a:p>
                      <a:pPr marL="0" marR="0" lvl="0" indent="0" algn="l" rtl="0">
                        <a:lnSpc>
                          <a:spcPct val="100000"/>
                        </a:lnSpc>
                        <a:spcBef>
                          <a:spcPts val="0"/>
                        </a:spcBef>
                        <a:spcAft>
                          <a:spcPts val="0"/>
                        </a:spcAft>
                        <a:buClr>
                          <a:srgbClr val="000000"/>
                        </a:buClr>
                        <a:buSzPts val="2200"/>
                        <a:buFont typeface="Calibri"/>
                        <a:buNone/>
                      </a:pPr>
                      <a:r>
                        <a:rPr lang="en-US" sz="2200" b="0" i="0" u="none" strike="noStrike" cap="none">
                          <a:solidFill>
                            <a:srgbClr val="000000"/>
                          </a:solidFill>
                          <a:latin typeface="Calibri"/>
                          <a:ea typeface="Calibri"/>
                          <a:cs typeface="Calibri"/>
                          <a:sym typeface="Calibri"/>
                        </a:rPr>
                        <a:t> Reflect on a range of dilemmas arising between ethical practice and the law. </a:t>
                      </a:r>
                      <a:endParaRPr sz="2200" u="none" strike="noStrike" cap="none"/>
                    </a:p>
                  </a:txBody>
                  <a:tcPr marL="91450" marR="91450" marT="45725" marB="45725">
                    <a:lnL w="9525" cap="flat" cmpd="sng">
                      <a:solidFill>
                        <a:srgbClr val="30849B"/>
                      </a:solidFill>
                      <a:prstDash val="solid"/>
                      <a:round/>
                      <a:headEnd type="none" w="sm" len="sm"/>
                      <a:tailEnd type="none" w="sm" len="sm"/>
                    </a:lnL>
                    <a:lnR w="9525" cap="flat" cmpd="sng">
                      <a:solidFill>
                        <a:srgbClr val="30849B"/>
                      </a:solidFill>
                      <a:prstDash val="solid"/>
                      <a:round/>
                      <a:headEnd type="none" w="sm" len="sm"/>
                      <a:tailEnd type="none" w="sm" len="sm"/>
                    </a:lnR>
                    <a:lnT w="9525" cap="flat" cmpd="sng">
                      <a:solidFill>
                        <a:srgbClr val="30849B"/>
                      </a:solidFill>
                      <a:prstDash val="solid"/>
                      <a:round/>
                      <a:headEnd type="none" w="sm" len="sm"/>
                      <a:tailEnd type="none" w="sm" len="sm"/>
                    </a:lnT>
                    <a:lnB w="9525" cap="flat" cmpd="sng">
                      <a:solidFill>
                        <a:srgbClr val="30849B"/>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0"/>
        <p:cNvGrpSpPr/>
        <p:nvPr/>
      </p:nvGrpSpPr>
      <p:grpSpPr>
        <a:xfrm>
          <a:off x="0" y="0"/>
          <a:ext cx="0" cy="0"/>
          <a:chOff x="0" y="0"/>
          <a:chExt cx="0" cy="0"/>
        </a:xfrm>
      </p:grpSpPr>
      <p:sp>
        <p:nvSpPr>
          <p:cNvPr id="111" name="Google Shape;111;p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Course Objectives</a:t>
            </a:r>
            <a:br>
              <a:rPr lang="en-US"/>
            </a:br>
            <a:r>
              <a:rPr lang="en-US" sz="1600"/>
              <a:t>(Direct from Unit Outline)</a:t>
            </a:r>
            <a:endParaRPr/>
          </a:p>
        </p:txBody>
      </p:sp>
      <p:graphicFrame>
        <p:nvGraphicFramePr>
          <p:cNvPr id="112" name="Google Shape;112;p4"/>
          <p:cNvGraphicFramePr/>
          <p:nvPr/>
        </p:nvGraphicFramePr>
        <p:xfrm>
          <a:off x="457200" y="1427672"/>
          <a:ext cx="3000000" cy="3000000"/>
        </p:xfrm>
        <a:graphic>
          <a:graphicData uri="http://schemas.openxmlformats.org/drawingml/2006/table">
            <a:tbl>
              <a:tblPr firstRow="1" bandRow="1">
                <a:noFill/>
                <a:tableStyleId>{0FC57C65-D6A3-4CB8-9D82-A93966DC4641}</a:tableStyleId>
              </a:tblPr>
              <a:tblGrid>
                <a:gridCol w="8229600">
                  <a:extLst>
                    <a:ext uri="{9D8B030D-6E8A-4147-A177-3AD203B41FA5}">
                      <a16:colId xmlns:a16="http://schemas.microsoft.com/office/drawing/2014/main" val="20000"/>
                    </a:ext>
                  </a:extLst>
                </a:gridCol>
              </a:tblGrid>
              <a:tr h="523875">
                <a:tc>
                  <a:txBody>
                    <a:bodyPr/>
                    <a:lstStyle/>
                    <a:p>
                      <a:pPr marL="0" marR="0" lvl="0" indent="0" algn="l" rtl="0">
                        <a:spcBef>
                          <a:spcPts val="0"/>
                        </a:spcBef>
                        <a:spcAft>
                          <a:spcPts val="0"/>
                        </a:spcAft>
                        <a:buClr>
                          <a:srgbClr val="0070C0"/>
                        </a:buClr>
                        <a:buSzPts val="2400"/>
                        <a:buFont typeface="Calibri"/>
                        <a:buNone/>
                      </a:pPr>
                      <a:r>
                        <a:rPr lang="en-US" sz="2400" u="none" strike="noStrike" cap="none">
                          <a:solidFill>
                            <a:srgbClr val="0070C0"/>
                          </a:solidFill>
                        </a:rPr>
                        <a:t>Objectives</a:t>
                      </a:r>
                      <a:endParaRPr sz="2400" u="none" strike="noStrike" cap="none">
                        <a:solidFill>
                          <a:srgbClr val="0070C0"/>
                        </a:solidFill>
                      </a:endParaRPr>
                    </a:p>
                  </a:txBody>
                  <a:tcPr marL="91450" marR="91450" marT="45725" marB="45725">
                    <a:lnL w="9525" cap="flat" cmpd="sng">
                      <a:solidFill>
                        <a:srgbClr val="30849B"/>
                      </a:solidFill>
                      <a:prstDash val="solid"/>
                      <a:round/>
                      <a:headEnd type="none" w="sm" len="sm"/>
                      <a:tailEnd type="none" w="sm" len="sm"/>
                    </a:lnL>
                    <a:lnR w="9525" cap="flat" cmpd="sng">
                      <a:solidFill>
                        <a:srgbClr val="30849B"/>
                      </a:solidFill>
                      <a:prstDash val="solid"/>
                      <a:round/>
                      <a:headEnd type="none" w="sm" len="sm"/>
                      <a:tailEnd type="none" w="sm" len="sm"/>
                    </a:lnR>
                    <a:lnT w="9525" cap="flat" cmpd="sng">
                      <a:solidFill>
                        <a:srgbClr val="30849B"/>
                      </a:solidFill>
                      <a:prstDash val="solid"/>
                      <a:round/>
                      <a:headEnd type="none" w="sm" len="sm"/>
                      <a:tailEnd type="none" w="sm" len="sm"/>
                    </a:lnT>
                    <a:lnB w="9525" cap="flat" cmpd="sng">
                      <a:solidFill>
                        <a:srgbClr val="30849B"/>
                      </a:solidFill>
                      <a:prstDash val="solid"/>
                      <a:round/>
                      <a:headEnd type="none" w="sm" len="sm"/>
                      <a:tailEnd type="none" w="sm" len="sm"/>
                    </a:lnB>
                    <a:solidFill>
                      <a:srgbClr val="DBEDF3"/>
                    </a:solidFill>
                  </a:tcPr>
                </a:tc>
                <a:extLst>
                  <a:ext uri="{0D108BD9-81ED-4DB2-BD59-A6C34878D82A}">
                    <a16:rowId xmlns:a16="http://schemas.microsoft.com/office/drawing/2014/main" val="10000"/>
                  </a:ext>
                </a:extLst>
              </a:tr>
              <a:tr h="390525">
                <a:tc>
                  <a:txBody>
                    <a:bodyPr/>
                    <a:lstStyle/>
                    <a:p>
                      <a:pPr marL="0" marR="0" lvl="0" indent="0" algn="l" rtl="0">
                        <a:lnSpc>
                          <a:spcPct val="100000"/>
                        </a:lnSpc>
                        <a:spcBef>
                          <a:spcPts val="0"/>
                        </a:spcBef>
                        <a:spcAft>
                          <a:spcPts val="0"/>
                        </a:spcAft>
                        <a:buClr>
                          <a:schemeClr val="dk1"/>
                        </a:buClr>
                        <a:buSzPts val="2000"/>
                        <a:buFont typeface="Calibri"/>
                        <a:buNone/>
                      </a:pPr>
                      <a:r>
                        <a:rPr lang="en-US" sz="2000" b="0" i="0" u="none" strike="noStrike" cap="none"/>
                        <a:t>Introduction to ethics in the IT industry</a:t>
                      </a:r>
                      <a:endParaRPr sz="1800" u="none" strike="noStrike" cap="none"/>
                    </a:p>
                  </a:txBody>
                  <a:tcPr marL="91450" marR="91450" marT="45725" marB="45725">
                    <a:lnL w="9525" cap="flat" cmpd="sng">
                      <a:solidFill>
                        <a:srgbClr val="30849B"/>
                      </a:solidFill>
                      <a:prstDash val="solid"/>
                      <a:round/>
                      <a:headEnd type="none" w="sm" len="sm"/>
                      <a:tailEnd type="none" w="sm" len="sm"/>
                    </a:lnL>
                    <a:lnR w="9525" cap="flat" cmpd="sng">
                      <a:solidFill>
                        <a:srgbClr val="30849B"/>
                      </a:solidFill>
                      <a:prstDash val="solid"/>
                      <a:round/>
                      <a:headEnd type="none" w="sm" len="sm"/>
                      <a:tailEnd type="none" w="sm" len="sm"/>
                    </a:lnR>
                    <a:lnT w="9525" cap="flat" cmpd="sng">
                      <a:solidFill>
                        <a:srgbClr val="30849B"/>
                      </a:solidFill>
                      <a:prstDash val="solid"/>
                      <a:round/>
                      <a:headEnd type="none" w="sm" len="sm"/>
                      <a:tailEnd type="none" w="sm" len="sm"/>
                    </a:lnT>
                    <a:lnB w="9525" cap="flat" cmpd="sng">
                      <a:solidFill>
                        <a:srgbClr val="30849B"/>
                      </a:solidFill>
                      <a:prstDash val="solid"/>
                      <a:round/>
                      <a:headEnd type="none" w="sm" len="sm"/>
                      <a:tailEnd type="none" w="sm" len="sm"/>
                    </a:lnB>
                  </a:tcPr>
                </a:tc>
                <a:extLst>
                  <a:ext uri="{0D108BD9-81ED-4DB2-BD59-A6C34878D82A}">
                    <a16:rowId xmlns:a16="http://schemas.microsoft.com/office/drawing/2014/main" val="10001"/>
                  </a:ext>
                </a:extLst>
              </a:tr>
              <a:tr h="390525">
                <a:tc>
                  <a:txBody>
                    <a:bodyPr/>
                    <a:lstStyle/>
                    <a:p>
                      <a:pPr marL="0" marR="0" lvl="0" indent="0" algn="l" rtl="0">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Introduction to critical thinking techniques</a:t>
                      </a:r>
                      <a:endParaRPr sz="1800" u="none" strike="noStrike" cap="none"/>
                    </a:p>
                  </a:txBody>
                  <a:tcPr marL="91450" marR="91450" marT="45725" marB="45725">
                    <a:lnL w="9525" cap="flat" cmpd="sng">
                      <a:solidFill>
                        <a:srgbClr val="30849B"/>
                      </a:solidFill>
                      <a:prstDash val="solid"/>
                      <a:round/>
                      <a:headEnd type="none" w="sm" len="sm"/>
                      <a:tailEnd type="none" w="sm" len="sm"/>
                    </a:lnL>
                    <a:lnR w="9525" cap="flat" cmpd="sng">
                      <a:solidFill>
                        <a:srgbClr val="30849B"/>
                      </a:solidFill>
                      <a:prstDash val="solid"/>
                      <a:round/>
                      <a:headEnd type="none" w="sm" len="sm"/>
                      <a:tailEnd type="none" w="sm" len="sm"/>
                    </a:lnR>
                    <a:lnT w="9525" cap="flat" cmpd="sng">
                      <a:solidFill>
                        <a:srgbClr val="30849B"/>
                      </a:solidFill>
                      <a:prstDash val="solid"/>
                      <a:round/>
                      <a:headEnd type="none" w="sm" len="sm"/>
                      <a:tailEnd type="none" w="sm" len="sm"/>
                    </a:lnT>
                    <a:lnB w="9525" cap="flat" cmpd="sng">
                      <a:solidFill>
                        <a:srgbClr val="30849B"/>
                      </a:solidFill>
                      <a:prstDash val="solid"/>
                      <a:round/>
                      <a:headEnd type="none" w="sm" len="sm"/>
                      <a:tailEnd type="none" w="sm" len="sm"/>
                    </a:lnB>
                  </a:tcPr>
                </a:tc>
                <a:extLst>
                  <a:ext uri="{0D108BD9-81ED-4DB2-BD59-A6C34878D82A}">
                    <a16:rowId xmlns:a16="http://schemas.microsoft.com/office/drawing/2014/main" val="10002"/>
                  </a:ext>
                </a:extLst>
              </a:tr>
              <a:tr h="390525">
                <a:tc>
                  <a:txBody>
                    <a:bodyPr/>
                    <a:lstStyle/>
                    <a:p>
                      <a:pPr marL="0" marR="0" lvl="0" indent="0" algn="l" rtl="0">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Professionalism and professional ethics</a:t>
                      </a:r>
                      <a:endParaRPr sz="1800" u="none" strike="noStrike" cap="none"/>
                    </a:p>
                  </a:txBody>
                  <a:tcPr marL="91450" marR="91450" marT="45725" marB="45725">
                    <a:lnL w="9525" cap="flat" cmpd="sng">
                      <a:solidFill>
                        <a:srgbClr val="30849B"/>
                      </a:solidFill>
                      <a:prstDash val="solid"/>
                      <a:round/>
                      <a:headEnd type="none" w="sm" len="sm"/>
                      <a:tailEnd type="none" w="sm" len="sm"/>
                    </a:lnL>
                    <a:lnR w="9525" cap="flat" cmpd="sng">
                      <a:solidFill>
                        <a:srgbClr val="30849B"/>
                      </a:solidFill>
                      <a:prstDash val="solid"/>
                      <a:round/>
                      <a:headEnd type="none" w="sm" len="sm"/>
                      <a:tailEnd type="none" w="sm" len="sm"/>
                    </a:lnR>
                    <a:lnT w="9525" cap="flat" cmpd="sng">
                      <a:solidFill>
                        <a:srgbClr val="30849B"/>
                      </a:solidFill>
                      <a:prstDash val="solid"/>
                      <a:round/>
                      <a:headEnd type="none" w="sm" len="sm"/>
                      <a:tailEnd type="none" w="sm" len="sm"/>
                    </a:lnT>
                    <a:lnB w="9525" cap="flat" cmpd="sng">
                      <a:solidFill>
                        <a:srgbClr val="30849B"/>
                      </a:solidFill>
                      <a:prstDash val="solid"/>
                      <a:round/>
                      <a:headEnd type="none" w="sm" len="sm"/>
                      <a:tailEnd type="none" w="sm" len="sm"/>
                    </a:lnB>
                  </a:tcPr>
                </a:tc>
                <a:extLst>
                  <a:ext uri="{0D108BD9-81ED-4DB2-BD59-A6C34878D82A}">
                    <a16:rowId xmlns:a16="http://schemas.microsoft.com/office/drawing/2014/main" val="10003"/>
                  </a:ext>
                </a:extLst>
              </a:tr>
              <a:tr h="390525">
                <a:tc>
                  <a:txBody>
                    <a:bodyPr/>
                    <a:lstStyle/>
                    <a:p>
                      <a:pPr marL="0" marR="0" lvl="0" indent="0" algn="l" rtl="0">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Ethical theories and analysis</a:t>
                      </a:r>
                      <a:endParaRPr sz="1800" u="none" strike="noStrike" cap="none"/>
                    </a:p>
                  </a:txBody>
                  <a:tcPr marL="91450" marR="91450" marT="45725" marB="45725">
                    <a:lnL w="9525" cap="flat" cmpd="sng">
                      <a:solidFill>
                        <a:srgbClr val="30849B"/>
                      </a:solidFill>
                      <a:prstDash val="solid"/>
                      <a:round/>
                      <a:headEnd type="none" w="sm" len="sm"/>
                      <a:tailEnd type="none" w="sm" len="sm"/>
                    </a:lnL>
                    <a:lnR w="9525" cap="flat" cmpd="sng">
                      <a:solidFill>
                        <a:srgbClr val="30849B"/>
                      </a:solidFill>
                      <a:prstDash val="solid"/>
                      <a:round/>
                      <a:headEnd type="none" w="sm" len="sm"/>
                      <a:tailEnd type="none" w="sm" len="sm"/>
                    </a:lnR>
                    <a:lnT w="9525" cap="flat" cmpd="sng">
                      <a:solidFill>
                        <a:srgbClr val="30849B"/>
                      </a:solidFill>
                      <a:prstDash val="solid"/>
                      <a:round/>
                      <a:headEnd type="none" w="sm" len="sm"/>
                      <a:tailEnd type="none" w="sm" len="sm"/>
                    </a:lnT>
                    <a:lnB w="9525" cap="flat" cmpd="sng">
                      <a:solidFill>
                        <a:srgbClr val="30849B"/>
                      </a:solidFill>
                      <a:prstDash val="solid"/>
                      <a:round/>
                      <a:headEnd type="none" w="sm" len="sm"/>
                      <a:tailEnd type="none" w="sm" len="sm"/>
                    </a:lnB>
                  </a:tcPr>
                </a:tc>
                <a:extLst>
                  <a:ext uri="{0D108BD9-81ED-4DB2-BD59-A6C34878D82A}">
                    <a16:rowId xmlns:a16="http://schemas.microsoft.com/office/drawing/2014/main" val="10004"/>
                  </a:ext>
                </a:extLst>
              </a:tr>
              <a:tr h="390525">
                <a:tc>
                  <a:txBody>
                    <a:bodyPr/>
                    <a:lstStyle/>
                    <a:p>
                      <a:pPr marL="0" marR="0" lvl="0" indent="0" algn="l" rtl="0">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Privacy laws and regulations</a:t>
                      </a:r>
                      <a:endParaRPr sz="1800" u="none" strike="noStrike" cap="none"/>
                    </a:p>
                  </a:txBody>
                  <a:tcPr marL="91450" marR="91450" marT="45725" marB="45725">
                    <a:lnL w="9525" cap="flat" cmpd="sng">
                      <a:solidFill>
                        <a:srgbClr val="30849B"/>
                      </a:solidFill>
                      <a:prstDash val="solid"/>
                      <a:round/>
                      <a:headEnd type="none" w="sm" len="sm"/>
                      <a:tailEnd type="none" w="sm" len="sm"/>
                    </a:lnL>
                    <a:lnR w="9525" cap="flat" cmpd="sng">
                      <a:solidFill>
                        <a:srgbClr val="30849B"/>
                      </a:solidFill>
                      <a:prstDash val="solid"/>
                      <a:round/>
                      <a:headEnd type="none" w="sm" len="sm"/>
                      <a:tailEnd type="none" w="sm" len="sm"/>
                    </a:lnR>
                    <a:lnT w="9525" cap="flat" cmpd="sng">
                      <a:solidFill>
                        <a:srgbClr val="30849B"/>
                      </a:solidFill>
                      <a:prstDash val="solid"/>
                      <a:round/>
                      <a:headEnd type="none" w="sm" len="sm"/>
                      <a:tailEnd type="none" w="sm" len="sm"/>
                    </a:lnT>
                    <a:lnB w="9525" cap="flat" cmpd="sng">
                      <a:solidFill>
                        <a:srgbClr val="30849B"/>
                      </a:solidFill>
                      <a:prstDash val="solid"/>
                      <a:round/>
                      <a:headEnd type="none" w="sm" len="sm"/>
                      <a:tailEnd type="none" w="sm" len="sm"/>
                    </a:lnB>
                  </a:tcPr>
                </a:tc>
                <a:extLst>
                  <a:ext uri="{0D108BD9-81ED-4DB2-BD59-A6C34878D82A}">
                    <a16:rowId xmlns:a16="http://schemas.microsoft.com/office/drawing/2014/main" val="10005"/>
                  </a:ext>
                </a:extLst>
              </a:tr>
              <a:tr h="390525">
                <a:tc>
                  <a:txBody>
                    <a:bodyPr/>
                    <a:lstStyle/>
                    <a:p>
                      <a:pPr marL="0" marR="0" lvl="0" indent="0" algn="l" rtl="0">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Security and crime in cyberspace</a:t>
                      </a:r>
                      <a:endParaRPr sz="1800" u="none" strike="noStrike" cap="none"/>
                    </a:p>
                  </a:txBody>
                  <a:tcPr marL="91450" marR="91450" marT="45725" marB="45725">
                    <a:lnL w="9525" cap="flat" cmpd="sng">
                      <a:solidFill>
                        <a:srgbClr val="30849B"/>
                      </a:solidFill>
                      <a:prstDash val="solid"/>
                      <a:round/>
                      <a:headEnd type="none" w="sm" len="sm"/>
                      <a:tailEnd type="none" w="sm" len="sm"/>
                    </a:lnL>
                    <a:lnR w="9525" cap="flat" cmpd="sng">
                      <a:solidFill>
                        <a:srgbClr val="30849B"/>
                      </a:solidFill>
                      <a:prstDash val="solid"/>
                      <a:round/>
                      <a:headEnd type="none" w="sm" len="sm"/>
                      <a:tailEnd type="none" w="sm" len="sm"/>
                    </a:lnR>
                    <a:lnT w="9525" cap="flat" cmpd="sng">
                      <a:solidFill>
                        <a:srgbClr val="30849B"/>
                      </a:solidFill>
                      <a:prstDash val="solid"/>
                      <a:round/>
                      <a:headEnd type="none" w="sm" len="sm"/>
                      <a:tailEnd type="none" w="sm" len="sm"/>
                    </a:lnT>
                    <a:lnB w="9525" cap="flat" cmpd="sng">
                      <a:solidFill>
                        <a:srgbClr val="30849B"/>
                      </a:solidFill>
                      <a:prstDash val="solid"/>
                      <a:round/>
                      <a:headEnd type="none" w="sm" len="sm"/>
                      <a:tailEnd type="none" w="sm" len="sm"/>
                    </a:lnB>
                  </a:tcPr>
                </a:tc>
                <a:extLst>
                  <a:ext uri="{0D108BD9-81ED-4DB2-BD59-A6C34878D82A}">
                    <a16:rowId xmlns:a16="http://schemas.microsoft.com/office/drawing/2014/main" val="10006"/>
                  </a:ext>
                </a:extLst>
              </a:tr>
              <a:tr h="390525">
                <a:tc>
                  <a:txBody>
                    <a:bodyPr/>
                    <a:lstStyle/>
                    <a:p>
                      <a:pPr marL="0" marR="0" lvl="0" indent="0" algn="l" rtl="0">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Intellectual property and the law</a:t>
                      </a:r>
                      <a:endParaRPr sz="1800" u="none" strike="noStrike" cap="none"/>
                    </a:p>
                  </a:txBody>
                  <a:tcPr marL="91450" marR="91450" marT="45725" marB="45725">
                    <a:lnL w="9525" cap="flat" cmpd="sng">
                      <a:solidFill>
                        <a:srgbClr val="30849B"/>
                      </a:solidFill>
                      <a:prstDash val="solid"/>
                      <a:round/>
                      <a:headEnd type="none" w="sm" len="sm"/>
                      <a:tailEnd type="none" w="sm" len="sm"/>
                    </a:lnL>
                    <a:lnR w="9525" cap="flat" cmpd="sng">
                      <a:solidFill>
                        <a:srgbClr val="30849B"/>
                      </a:solidFill>
                      <a:prstDash val="solid"/>
                      <a:round/>
                      <a:headEnd type="none" w="sm" len="sm"/>
                      <a:tailEnd type="none" w="sm" len="sm"/>
                    </a:lnR>
                    <a:lnT w="9525" cap="flat" cmpd="sng">
                      <a:solidFill>
                        <a:srgbClr val="30849B"/>
                      </a:solidFill>
                      <a:prstDash val="solid"/>
                      <a:round/>
                      <a:headEnd type="none" w="sm" len="sm"/>
                      <a:tailEnd type="none" w="sm" len="sm"/>
                    </a:lnT>
                    <a:lnB w="9525" cap="flat" cmpd="sng">
                      <a:solidFill>
                        <a:srgbClr val="30849B"/>
                      </a:solidFill>
                      <a:prstDash val="solid"/>
                      <a:round/>
                      <a:headEnd type="none" w="sm" len="sm"/>
                      <a:tailEnd type="none" w="sm" len="sm"/>
                    </a:lnB>
                  </a:tcPr>
                </a:tc>
                <a:extLst>
                  <a:ext uri="{0D108BD9-81ED-4DB2-BD59-A6C34878D82A}">
                    <a16:rowId xmlns:a16="http://schemas.microsoft.com/office/drawing/2014/main" val="10007"/>
                  </a:ext>
                </a:extLst>
              </a:tr>
              <a:tr h="390525">
                <a:tc>
                  <a:txBody>
                    <a:bodyPr/>
                    <a:lstStyle/>
                    <a:p>
                      <a:pPr marL="0" marR="0" lvl="0" indent="0" algn="l" rtl="0">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Freedom of speech and Internet content regulation</a:t>
                      </a:r>
                      <a:endParaRPr sz="1800" u="none" strike="noStrike" cap="none"/>
                    </a:p>
                  </a:txBody>
                  <a:tcPr marL="91450" marR="91450" marT="45725" marB="45725">
                    <a:lnL w="9525" cap="flat" cmpd="sng">
                      <a:solidFill>
                        <a:srgbClr val="30849B"/>
                      </a:solidFill>
                      <a:prstDash val="solid"/>
                      <a:round/>
                      <a:headEnd type="none" w="sm" len="sm"/>
                      <a:tailEnd type="none" w="sm" len="sm"/>
                    </a:lnL>
                    <a:lnR w="9525" cap="flat" cmpd="sng">
                      <a:solidFill>
                        <a:srgbClr val="30849B"/>
                      </a:solidFill>
                      <a:prstDash val="solid"/>
                      <a:round/>
                      <a:headEnd type="none" w="sm" len="sm"/>
                      <a:tailEnd type="none" w="sm" len="sm"/>
                    </a:lnR>
                    <a:lnT w="9525" cap="flat" cmpd="sng">
                      <a:solidFill>
                        <a:srgbClr val="30849B"/>
                      </a:solidFill>
                      <a:prstDash val="solid"/>
                      <a:round/>
                      <a:headEnd type="none" w="sm" len="sm"/>
                      <a:tailEnd type="none" w="sm" len="sm"/>
                    </a:lnT>
                    <a:lnB w="9525" cap="flat" cmpd="sng">
                      <a:solidFill>
                        <a:srgbClr val="30849B"/>
                      </a:solidFill>
                      <a:prstDash val="solid"/>
                      <a:round/>
                      <a:headEnd type="none" w="sm" len="sm"/>
                      <a:tailEnd type="none" w="sm" len="sm"/>
                    </a:lnB>
                  </a:tcPr>
                </a:tc>
                <a:extLst>
                  <a:ext uri="{0D108BD9-81ED-4DB2-BD59-A6C34878D82A}">
                    <a16:rowId xmlns:a16="http://schemas.microsoft.com/office/drawing/2014/main" val="10008"/>
                  </a:ext>
                </a:extLst>
              </a:tr>
              <a:tr h="390525">
                <a:tc>
                  <a:txBody>
                    <a:bodyPr/>
                    <a:lstStyle/>
                    <a:p>
                      <a:pPr marL="0" marR="0" lvl="0" indent="0" algn="l" rtl="0">
                        <a:lnSpc>
                          <a:spcPct val="100000"/>
                        </a:lnSpc>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Emerging technologies and ethical dilemmas</a:t>
                      </a:r>
                      <a:endParaRPr sz="1800" u="none" strike="noStrike" cap="none"/>
                    </a:p>
                  </a:txBody>
                  <a:tcPr marL="91450" marR="91450" marT="45725" marB="45725">
                    <a:lnL w="9525" cap="flat" cmpd="sng">
                      <a:solidFill>
                        <a:srgbClr val="30849B"/>
                      </a:solidFill>
                      <a:prstDash val="solid"/>
                      <a:round/>
                      <a:headEnd type="none" w="sm" len="sm"/>
                      <a:tailEnd type="none" w="sm" len="sm"/>
                    </a:lnL>
                    <a:lnR w="9525" cap="flat" cmpd="sng">
                      <a:solidFill>
                        <a:srgbClr val="30849B"/>
                      </a:solidFill>
                      <a:prstDash val="solid"/>
                      <a:round/>
                      <a:headEnd type="none" w="sm" len="sm"/>
                      <a:tailEnd type="none" w="sm" len="sm"/>
                    </a:lnR>
                    <a:lnT w="9525" cap="flat" cmpd="sng">
                      <a:solidFill>
                        <a:srgbClr val="30849B"/>
                      </a:solidFill>
                      <a:prstDash val="solid"/>
                      <a:round/>
                      <a:headEnd type="none" w="sm" len="sm"/>
                      <a:tailEnd type="none" w="sm" len="sm"/>
                    </a:lnT>
                    <a:lnB w="9525" cap="flat" cmpd="sng">
                      <a:solidFill>
                        <a:srgbClr val="30849B"/>
                      </a:solidFill>
                      <a:prstDash val="solid"/>
                      <a:round/>
                      <a:headEnd type="none" w="sm" len="sm"/>
                      <a:tailEnd type="none" w="sm" len="sm"/>
                    </a:lnB>
                  </a:tcPr>
                </a:tc>
                <a:extLst>
                  <a:ext uri="{0D108BD9-81ED-4DB2-BD59-A6C34878D82A}">
                    <a16:rowId xmlns:a16="http://schemas.microsoft.com/office/drawing/2014/main" val="10009"/>
                  </a:ext>
                </a:extLst>
              </a:tr>
              <a:tr h="390525">
                <a:tc>
                  <a:txBody>
                    <a:bodyPr/>
                    <a:lstStyle/>
                    <a:p>
                      <a:pPr marL="0" marR="0" lvl="0" indent="0" algn="l" rtl="0">
                        <a:spcBef>
                          <a:spcPts val="0"/>
                        </a:spcBef>
                        <a:spcAft>
                          <a:spcPts val="0"/>
                        </a:spcAft>
                        <a:buClr>
                          <a:srgbClr val="000000"/>
                        </a:buClr>
                        <a:buSzPts val="2000"/>
                        <a:buFont typeface="Calibri"/>
                        <a:buNone/>
                      </a:pPr>
                      <a:r>
                        <a:rPr lang="en-US" sz="2000" b="0" i="0" u="none" strike="noStrike" cap="none">
                          <a:solidFill>
                            <a:srgbClr val="000000"/>
                          </a:solidFill>
                          <a:latin typeface="Calibri"/>
                          <a:ea typeface="Calibri"/>
                          <a:cs typeface="Calibri"/>
                          <a:sym typeface="Calibri"/>
                        </a:rPr>
                        <a:t>Information Technology and Society</a:t>
                      </a:r>
                      <a:endParaRPr sz="1800" u="none" strike="noStrike" cap="none"/>
                    </a:p>
                  </a:txBody>
                  <a:tcPr marL="91450" marR="91450" marT="45725" marB="45725">
                    <a:lnL w="9525" cap="flat" cmpd="sng">
                      <a:solidFill>
                        <a:srgbClr val="30849B"/>
                      </a:solidFill>
                      <a:prstDash val="solid"/>
                      <a:round/>
                      <a:headEnd type="none" w="sm" len="sm"/>
                      <a:tailEnd type="none" w="sm" len="sm"/>
                    </a:lnL>
                    <a:lnR w="9525" cap="flat" cmpd="sng">
                      <a:solidFill>
                        <a:srgbClr val="30849B"/>
                      </a:solidFill>
                      <a:prstDash val="solid"/>
                      <a:round/>
                      <a:headEnd type="none" w="sm" len="sm"/>
                      <a:tailEnd type="none" w="sm" len="sm"/>
                    </a:lnR>
                    <a:lnT w="9525" cap="flat" cmpd="sng">
                      <a:solidFill>
                        <a:srgbClr val="30849B"/>
                      </a:solidFill>
                      <a:prstDash val="solid"/>
                      <a:round/>
                      <a:headEnd type="none" w="sm" len="sm"/>
                      <a:tailEnd type="none" w="sm" len="sm"/>
                    </a:lnT>
                    <a:lnB w="9525" cap="flat" cmpd="sng">
                      <a:solidFill>
                        <a:srgbClr val="30849B"/>
                      </a:solidFill>
                      <a:prstDash val="solid"/>
                      <a:round/>
                      <a:headEnd type="none" w="sm" len="sm"/>
                      <a:tailEnd type="none" w="sm" len="sm"/>
                    </a:lnB>
                  </a:tcPr>
                </a:tc>
                <a:extLst>
                  <a:ext uri="{0D108BD9-81ED-4DB2-BD59-A6C34878D82A}">
                    <a16:rowId xmlns:a16="http://schemas.microsoft.com/office/drawing/2014/main" val="10010"/>
                  </a:ext>
                </a:extLst>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Contemporary Issues </a:t>
            </a:r>
            <a:endParaRPr/>
          </a:p>
        </p:txBody>
      </p:sp>
      <p:sp>
        <p:nvSpPr>
          <p:cNvPr id="118" name="Google Shape;118;p5"/>
          <p:cNvSpPr txBox="1">
            <a:spLocks noGrp="1"/>
          </p:cNvSpPr>
          <p:nvPr>
            <p:ph type="body" idx="1"/>
          </p:nvPr>
        </p:nvSpPr>
        <p:spPr>
          <a:xfrm>
            <a:off x="227162" y="1298275"/>
            <a:ext cx="8875142" cy="4928529"/>
          </a:xfrm>
          <a:prstGeom prst="rect">
            <a:avLst/>
          </a:prstGeom>
          <a:noFill/>
          <a:ln>
            <a:noFill/>
          </a:ln>
        </p:spPr>
        <p:txBody>
          <a:bodyPr spcFirstLastPara="1" wrap="square" lIns="91425" tIns="45700" rIns="91425" bIns="45700" anchor="t" anchorCtr="0">
            <a:normAutofit fontScale="92500" lnSpcReduction="20000"/>
          </a:bodyPr>
          <a:lstStyle/>
          <a:p>
            <a:pPr marL="457200" lvl="0" indent="-417194" algn="l" rtl="0">
              <a:spcBef>
                <a:spcPts val="0"/>
              </a:spcBef>
              <a:spcAft>
                <a:spcPts val="0"/>
              </a:spcAft>
              <a:buClr>
                <a:schemeClr val="dk1"/>
              </a:buClr>
              <a:buSzPct val="100000"/>
              <a:buFont typeface="Arial"/>
              <a:buChar char="•"/>
            </a:pPr>
            <a:r>
              <a:rPr lang="en-US" sz="2800"/>
              <a:t>Information is control. </a:t>
            </a:r>
            <a:endParaRPr/>
          </a:p>
          <a:p>
            <a:pPr marL="457200" lvl="0" indent="-417194" algn="l" rtl="0">
              <a:spcBef>
                <a:spcPts val="518"/>
              </a:spcBef>
              <a:spcAft>
                <a:spcPts val="0"/>
              </a:spcAft>
              <a:buClr>
                <a:schemeClr val="dk1"/>
              </a:buClr>
              <a:buSzPct val="100000"/>
              <a:buFont typeface="Arial"/>
              <a:buChar char="•"/>
            </a:pPr>
            <a:r>
              <a:rPr lang="en-US" sz="2800"/>
              <a:t>Law is subjecting human conduct to abide by governance and rules.</a:t>
            </a:r>
            <a:endParaRPr/>
          </a:p>
          <a:p>
            <a:pPr marL="0" lvl="0" indent="0" algn="l" rtl="0">
              <a:spcBef>
                <a:spcPts val="518"/>
              </a:spcBef>
              <a:spcAft>
                <a:spcPts val="0"/>
              </a:spcAft>
              <a:buClr>
                <a:schemeClr val="dk1"/>
              </a:buClr>
              <a:buSzPct val="100000"/>
              <a:buNone/>
            </a:pPr>
            <a:r>
              <a:rPr lang="en-US" sz="2800"/>
              <a:t>The main question is </a:t>
            </a:r>
            <a:endParaRPr/>
          </a:p>
          <a:p>
            <a:pPr marL="0" lvl="0" indent="0" algn="l" rtl="0">
              <a:spcBef>
                <a:spcPts val="518"/>
              </a:spcBef>
              <a:spcAft>
                <a:spcPts val="0"/>
              </a:spcAft>
              <a:buClr>
                <a:schemeClr val="dk1"/>
              </a:buClr>
              <a:buSzPct val="100000"/>
              <a:buNone/>
            </a:pPr>
            <a:r>
              <a:rPr lang="en-US" sz="2800"/>
              <a:t>"How the historic principles can apply or fit into the modern ages of technology?"</a:t>
            </a:r>
            <a:endParaRPr sz="2800"/>
          </a:p>
          <a:p>
            <a:pPr marL="857250" lvl="1" indent="-422910" algn="l" rtl="0">
              <a:spcBef>
                <a:spcPts val="444"/>
              </a:spcBef>
              <a:spcAft>
                <a:spcPts val="0"/>
              </a:spcAft>
              <a:buClr>
                <a:schemeClr val="dk1"/>
              </a:buClr>
              <a:buSzPct val="100000"/>
              <a:buFont typeface="Noto Sans Symbols"/>
              <a:buChar char="⮚"/>
            </a:pPr>
            <a:r>
              <a:rPr lang="en-US" sz="2400"/>
              <a:t>Surveillance </a:t>
            </a:r>
            <a:endParaRPr/>
          </a:p>
          <a:p>
            <a:pPr marL="857250" lvl="1" indent="-422910" algn="l" rtl="0">
              <a:spcBef>
                <a:spcPts val="444"/>
              </a:spcBef>
              <a:spcAft>
                <a:spcPts val="0"/>
              </a:spcAft>
              <a:buClr>
                <a:schemeClr val="dk1"/>
              </a:buClr>
              <a:buSzPct val="100000"/>
              <a:buFont typeface="Noto Sans Symbols"/>
              <a:buChar char="⮚"/>
            </a:pPr>
            <a:r>
              <a:rPr lang="en-US" sz="2400"/>
              <a:t>Data Protection</a:t>
            </a:r>
            <a:endParaRPr/>
          </a:p>
          <a:p>
            <a:pPr marL="857250" lvl="1" indent="-422910" algn="l" rtl="0">
              <a:spcBef>
                <a:spcPts val="444"/>
              </a:spcBef>
              <a:spcAft>
                <a:spcPts val="0"/>
              </a:spcAft>
              <a:buClr>
                <a:schemeClr val="dk1"/>
              </a:buClr>
              <a:buSzPct val="100000"/>
              <a:buFont typeface="Noto Sans Symbols"/>
              <a:buChar char="⮚"/>
            </a:pPr>
            <a:r>
              <a:rPr lang="en-US" sz="2400"/>
              <a:t>Individual Rights and Privacy </a:t>
            </a:r>
            <a:endParaRPr/>
          </a:p>
          <a:p>
            <a:pPr marL="857250" lvl="1" indent="-422910" algn="l" rtl="0">
              <a:spcBef>
                <a:spcPts val="444"/>
              </a:spcBef>
              <a:spcAft>
                <a:spcPts val="0"/>
              </a:spcAft>
              <a:buClr>
                <a:schemeClr val="dk1"/>
              </a:buClr>
              <a:buSzPct val="100000"/>
              <a:buFont typeface="Noto Sans Symbols"/>
              <a:buChar char="⮚"/>
            </a:pPr>
            <a:r>
              <a:rPr lang="en-US" sz="2400"/>
              <a:t>Internet and Virtual Communities</a:t>
            </a:r>
            <a:endParaRPr/>
          </a:p>
          <a:p>
            <a:pPr marL="857250" lvl="1" indent="-422910" algn="l" rtl="0">
              <a:spcBef>
                <a:spcPts val="444"/>
              </a:spcBef>
              <a:spcAft>
                <a:spcPts val="0"/>
              </a:spcAft>
              <a:buClr>
                <a:schemeClr val="dk1"/>
              </a:buClr>
              <a:buSzPct val="100000"/>
              <a:buFont typeface="Noto Sans Symbols"/>
              <a:buChar char="⮚"/>
            </a:pPr>
            <a:r>
              <a:rPr lang="en-US" sz="2400"/>
              <a:t>Computer Crime</a:t>
            </a:r>
            <a:endParaRPr/>
          </a:p>
          <a:p>
            <a:pPr marL="857250" lvl="1" indent="-422910" algn="l" rtl="0">
              <a:spcBef>
                <a:spcPts val="444"/>
              </a:spcBef>
              <a:spcAft>
                <a:spcPts val="0"/>
              </a:spcAft>
              <a:buClr>
                <a:schemeClr val="dk1"/>
              </a:buClr>
              <a:buSzPct val="100000"/>
              <a:buFont typeface="Noto Sans Symbols"/>
              <a:buChar char="⮚"/>
            </a:pPr>
            <a:r>
              <a:rPr lang="en-US" sz="2400"/>
              <a:t>Copyrights </a:t>
            </a:r>
            <a:endParaRPr/>
          </a:p>
          <a:p>
            <a:pPr marL="857250" lvl="1" indent="-422910" algn="l" rtl="0">
              <a:spcBef>
                <a:spcPts val="444"/>
              </a:spcBef>
              <a:spcAft>
                <a:spcPts val="0"/>
              </a:spcAft>
              <a:buClr>
                <a:schemeClr val="dk1"/>
              </a:buClr>
              <a:buSzPct val="100000"/>
              <a:buFont typeface="Noto Sans Symbols"/>
              <a:buChar char="⮚"/>
            </a:pPr>
            <a:r>
              <a:rPr lang="en-US" sz="2400"/>
              <a:t>Law  enforcement national and international</a:t>
            </a:r>
            <a:endParaRPr/>
          </a:p>
          <a:p>
            <a:pPr marL="857250" lvl="1" indent="-422910" algn="l" rtl="0">
              <a:spcBef>
                <a:spcPts val="444"/>
              </a:spcBef>
              <a:spcAft>
                <a:spcPts val="0"/>
              </a:spcAft>
              <a:buClr>
                <a:schemeClr val="dk1"/>
              </a:buClr>
              <a:buSzPct val="100000"/>
              <a:buFont typeface="Noto Sans Symbols"/>
              <a:buChar char="⮚"/>
            </a:pPr>
            <a:r>
              <a:rPr lang="en-US" sz="2400"/>
              <a:t>….....................................................................</a:t>
            </a:r>
            <a:endParaRPr/>
          </a:p>
          <a:p>
            <a:pPr marL="457200" lvl="0" indent="-292735" algn="l" rtl="0">
              <a:spcBef>
                <a:spcPts val="518"/>
              </a:spcBef>
              <a:spcAft>
                <a:spcPts val="0"/>
              </a:spcAft>
              <a:buClr>
                <a:schemeClr val="dk1"/>
              </a:buClr>
              <a:buSzPct val="100000"/>
              <a:buFont typeface="Arial"/>
              <a:buNone/>
            </a:pPr>
            <a:endParaRPr sz="2800"/>
          </a:p>
          <a:p>
            <a:pPr marL="457200" lvl="0" indent="-292735" algn="l" rtl="0">
              <a:spcBef>
                <a:spcPts val="518"/>
              </a:spcBef>
              <a:spcAft>
                <a:spcPts val="0"/>
              </a:spcAft>
              <a:buClr>
                <a:schemeClr val="dk1"/>
              </a:buClr>
              <a:buSzPct val="100000"/>
              <a:buFont typeface="Arial"/>
              <a:buNone/>
            </a:pPr>
            <a:endParaRPr sz="2800"/>
          </a:p>
          <a:p>
            <a:pPr marL="342900" lvl="0" indent="-178435" algn="l" rtl="0">
              <a:spcBef>
                <a:spcPts val="518"/>
              </a:spcBef>
              <a:spcAft>
                <a:spcPts val="0"/>
              </a:spcAft>
              <a:buClr>
                <a:schemeClr val="dk1"/>
              </a:buClr>
              <a:buSzPct val="100000"/>
              <a:buFont typeface="Arial"/>
              <a:buNone/>
            </a:pPr>
            <a:endParaRPr sz="2800"/>
          </a:p>
          <a:p>
            <a:pPr marL="342900" lvl="0" indent="-178435" algn="l" rtl="0">
              <a:spcBef>
                <a:spcPts val="518"/>
              </a:spcBef>
              <a:spcAft>
                <a:spcPts val="0"/>
              </a:spcAft>
              <a:buClr>
                <a:schemeClr val="dk1"/>
              </a:buClr>
              <a:buSzPct val="100000"/>
              <a:buFont typeface="Arial"/>
              <a:buNone/>
            </a:pPr>
            <a:endParaRPr sz="28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Ethics in Information Technology </a:t>
            </a:r>
            <a:endParaRPr/>
          </a:p>
        </p:txBody>
      </p:sp>
      <p:sp>
        <p:nvSpPr>
          <p:cNvPr id="126" name="Google Shape;126;p6"/>
          <p:cNvSpPr txBox="1">
            <a:spLocks noGrp="1"/>
          </p:cNvSpPr>
          <p:nvPr>
            <p:ph type="body" idx="1"/>
          </p:nvPr>
        </p:nvSpPr>
        <p:spPr>
          <a:xfrm>
            <a:off x="198408" y="1217762"/>
            <a:ext cx="8488392" cy="4800600"/>
          </a:xfrm>
          <a:prstGeom prst="rect">
            <a:avLst/>
          </a:prstGeom>
          <a:noFill/>
          <a:ln>
            <a:noFill/>
          </a:ln>
        </p:spPr>
        <p:txBody>
          <a:bodyPr spcFirstLastPara="1" wrap="square" lIns="91425" tIns="45700" rIns="91425" bIns="45700" anchor="t" anchorCtr="0">
            <a:normAutofit/>
          </a:bodyPr>
          <a:lstStyle/>
          <a:p>
            <a:pPr marL="457200" lvl="0" indent="-457200" algn="l" rtl="0">
              <a:spcBef>
                <a:spcPts val="0"/>
              </a:spcBef>
              <a:spcAft>
                <a:spcPts val="0"/>
              </a:spcAft>
              <a:buClr>
                <a:schemeClr val="dk1"/>
              </a:buClr>
              <a:buSzPts val="2800"/>
              <a:buChar char="•"/>
            </a:pPr>
            <a:r>
              <a:rPr lang="en-US" sz="2800"/>
              <a:t>Ethics relates to the philosophical views and moral belief of a society defining good and bad in</a:t>
            </a:r>
            <a:r>
              <a:rPr lang="en-US" sz="2800">
                <a:solidFill>
                  <a:srgbClr val="000000"/>
                </a:solidFill>
              </a:rPr>
              <a:t> that system. </a:t>
            </a:r>
            <a:endParaRPr/>
          </a:p>
          <a:p>
            <a:pPr marL="457200" lvl="0" indent="-457200" algn="l" rtl="0">
              <a:spcBef>
                <a:spcPts val="560"/>
              </a:spcBef>
              <a:spcAft>
                <a:spcPts val="0"/>
              </a:spcAft>
              <a:buClr>
                <a:schemeClr val="dk1"/>
              </a:buClr>
              <a:buSzPts val="2800"/>
              <a:buChar char="•"/>
            </a:pPr>
            <a:r>
              <a:rPr lang="en-US" sz="2800"/>
              <a:t>The ethical use of information technology in the society corresponding to the justification of social law in that society regarding how this technology should be used distinguishing between right or wrong (good and bad).</a:t>
            </a:r>
            <a:endParaRPr/>
          </a:p>
          <a:p>
            <a:pPr marL="457200" lvl="0" indent="-279400" algn="l" rtl="0">
              <a:spcBef>
                <a:spcPts val="560"/>
              </a:spcBef>
              <a:spcAft>
                <a:spcPts val="0"/>
              </a:spcAft>
              <a:buClr>
                <a:schemeClr val="dk1"/>
              </a:buClr>
              <a:buSzPts val="2800"/>
              <a:buNone/>
            </a:pPr>
            <a:endParaRPr sz="2800"/>
          </a:p>
          <a:p>
            <a:pPr marL="457200" lvl="0" indent="-254000" algn="l" rtl="0">
              <a:spcBef>
                <a:spcPts val="640"/>
              </a:spcBef>
              <a:spcAft>
                <a:spcPts val="0"/>
              </a:spcAft>
              <a:buClr>
                <a:schemeClr val="dk1"/>
              </a:buClr>
              <a:buSzPts val="3200"/>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Global Issues of IT Ethics </a:t>
            </a:r>
            <a:endParaRPr/>
          </a:p>
        </p:txBody>
      </p:sp>
      <p:sp>
        <p:nvSpPr>
          <p:cNvPr id="132" name="Google Shape;132;p7"/>
          <p:cNvSpPr txBox="1">
            <a:spLocks noGrp="1"/>
          </p:cNvSpPr>
          <p:nvPr>
            <p:ph type="body" idx="1"/>
          </p:nvPr>
        </p:nvSpPr>
        <p:spPr>
          <a:xfrm>
            <a:off x="385313" y="1168879"/>
            <a:ext cx="8617788" cy="5417359"/>
          </a:xfrm>
          <a:prstGeom prst="rect">
            <a:avLst/>
          </a:prstGeom>
          <a:noFill/>
          <a:ln>
            <a:noFill/>
          </a:ln>
        </p:spPr>
        <p:txBody>
          <a:bodyPr spcFirstLastPara="1" wrap="square" lIns="91425" tIns="45700" rIns="91425" bIns="45700" anchor="t" anchorCtr="0">
            <a:normAutofit fontScale="85000" lnSpcReduction="20000"/>
          </a:bodyPr>
          <a:lstStyle/>
          <a:p>
            <a:pPr marL="0" lvl="0" indent="0" algn="l" rtl="0">
              <a:spcBef>
                <a:spcPts val="0"/>
              </a:spcBef>
              <a:spcAft>
                <a:spcPts val="0"/>
              </a:spcAft>
              <a:buClr>
                <a:schemeClr val="dk1"/>
              </a:buClr>
              <a:buSzPct val="75268"/>
              <a:buNone/>
            </a:pPr>
            <a:r>
              <a:rPr lang="en-US" sz="4251"/>
              <a:t>The social impacts of IT is increasing exponentially</a:t>
            </a:r>
            <a:endParaRPr sz="4251"/>
          </a:p>
          <a:p>
            <a:pPr marL="457200" lvl="0" indent="-422728" algn="l" rtl="0">
              <a:spcBef>
                <a:spcPts val="640"/>
              </a:spcBef>
              <a:spcAft>
                <a:spcPts val="0"/>
              </a:spcAft>
              <a:buClr>
                <a:schemeClr val="dk1"/>
              </a:buClr>
              <a:buSzPct val="100000"/>
              <a:buChar char="•"/>
            </a:pPr>
            <a:r>
              <a:rPr lang="en-US" sz="4251"/>
              <a:t>Is there international code of ethics? IFIP (International Federation of Information Processing)</a:t>
            </a:r>
            <a:endParaRPr sz="4251"/>
          </a:p>
          <a:p>
            <a:pPr marL="857250" lvl="1" indent="-432253" algn="l" rtl="0">
              <a:spcBef>
                <a:spcPts val="560"/>
              </a:spcBef>
              <a:spcAft>
                <a:spcPts val="0"/>
              </a:spcAft>
              <a:buClr>
                <a:schemeClr val="dk1"/>
              </a:buClr>
              <a:buSzPct val="100000"/>
              <a:buChar char="•"/>
            </a:pPr>
            <a:r>
              <a:rPr lang="en-US" sz="3851"/>
              <a:t>Political</a:t>
            </a:r>
            <a:endParaRPr sz="3851"/>
          </a:p>
          <a:p>
            <a:pPr marL="857250" lvl="1" indent="-432253" algn="l" rtl="0">
              <a:spcBef>
                <a:spcPts val="560"/>
              </a:spcBef>
              <a:spcAft>
                <a:spcPts val="0"/>
              </a:spcAft>
              <a:buClr>
                <a:schemeClr val="dk1"/>
              </a:buClr>
              <a:buSzPct val="100000"/>
              <a:buChar char="•"/>
            </a:pPr>
            <a:r>
              <a:rPr lang="en-US" sz="3851"/>
              <a:t>Defence </a:t>
            </a:r>
            <a:endParaRPr sz="3851"/>
          </a:p>
          <a:p>
            <a:pPr marL="857250" lvl="1" indent="-432253" algn="l" rtl="0">
              <a:spcBef>
                <a:spcPts val="560"/>
              </a:spcBef>
              <a:spcAft>
                <a:spcPts val="0"/>
              </a:spcAft>
              <a:buClr>
                <a:schemeClr val="dk1"/>
              </a:buClr>
              <a:buSzPct val="100000"/>
              <a:buChar char="•"/>
            </a:pPr>
            <a:r>
              <a:rPr lang="en-US" sz="3851"/>
              <a:t>Business</a:t>
            </a:r>
            <a:endParaRPr sz="3851"/>
          </a:p>
          <a:p>
            <a:pPr marL="857250" lvl="1" indent="-432253" algn="l" rtl="0">
              <a:spcBef>
                <a:spcPts val="560"/>
              </a:spcBef>
              <a:spcAft>
                <a:spcPts val="0"/>
              </a:spcAft>
              <a:buClr>
                <a:schemeClr val="dk1"/>
              </a:buClr>
              <a:buSzPct val="100000"/>
              <a:buFont typeface="Arial"/>
              <a:buChar char="•"/>
            </a:pPr>
            <a:r>
              <a:rPr lang="en-US" sz="3851"/>
              <a:t>Education</a:t>
            </a:r>
            <a:endParaRPr sz="3851"/>
          </a:p>
          <a:p>
            <a:pPr marL="857250" lvl="1" indent="-432253" algn="l" rtl="0">
              <a:spcBef>
                <a:spcPts val="560"/>
              </a:spcBef>
              <a:spcAft>
                <a:spcPts val="0"/>
              </a:spcAft>
              <a:buClr>
                <a:schemeClr val="dk1"/>
              </a:buClr>
              <a:buSzPct val="100000"/>
              <a:buFont typeface="Arial"/>
              <a:buChar char="•"/>
            </a:pPr>
            <a:r>
              <a:rPr lang="en-US" sz="3851"/>
              <a:t>Medical</a:t>
            </a:r>
            <a:endParaRPr sz="3851"/>
          </a:p>
          <a:p>
            <a:pPr marL="857250" lvl="1" indent="-432253" algn="l" rtl="0">
              <a:spcBef>
                <a:spcPts val="560"/>
              </a:spcBef>
              <a:spcAft>
                <a:spcPts val="0"/>
              </a:spcAft>
              <a:buClr>
                <a:schemeClr val="dk1"/>
              </a:buClr>
              <a:buSzPct val="100000"/>
              <a:buFont typeface="Arial"/>
              <a:buChar char="•"/>
            </a:pPr>
            <a:r>
              <a:rPr lang="en-US" sz="3851"/>
              <a:t>….....</a:t>
            </a:r>
            <a:endParaRPr sz="3851"/>
          </a:p>
          <a:p>
            <a:pPr marL="857250" lvl="1" indent="-279400" algn="l" rtl="0">
              <a:spcBef>
                <a:spcPts val="560"/>
              </a:spcBef>
              <a:spcAft>
                <a:spcPts val="0"/>
              </a:spcAft>
              <a:buClr>
                <a:schemeClr val="dk1"/>
              </a:buClr>
              <a:buSzPct val="100000"/>
              <a:buFont typeface="Arial"/>
              <a:buNone/>
            </a:pPr>
            <a:endParaRPr/>
          </a:p>
          <a:p>
            <a:pPr marL="857250" lvl="1" indent="-279400" algn="l" rtl="0">
              <a:spcBef>
                <a:spcPts val="560"/>
              </a:spcBef>
              <a:spcAft>
                <a:spcPts val="0"/>
              </a:spcAft>
              <a:buClr>
                <a:schemeClr val="dk1"/>
              </a:buClr>
              <a:buSzPct val="100000"/>
              <a:buFont typeface="Arial"/>
              <a:buNone/>
            </a:pPr>
            <a:endParaRPr/>
          </a:p>
          <a:p>
            <a:pPr marL="457200" lvl="0" indent="-254000" algn="l" rtl="0">
              <a:spcBef>
                <a:spcPts val="640"/>
              </a:spcBef>
              <a:spcAft>
                <a:spcPts val="0"/>
              </a:spcAft>
              <a:buClr>
                <a:schemeClr val="dk1"/>
              </a:buClr>
              <a:buSzPct val="100000"/>
              <a:buFont typeface="Arial"/>
              <a:buNone/>
            </a:pPr>
            <a:endParaRPr/>
          </a:p>
          <a:p>
            <a:pPr marL="742950" lvl="1" indent="-107950" algn="l" rtl="0">
              <a:spcBef>
                <a:spcPts val="560"/>
              </a:spcBef>
              <a:spcAft>
                <a:spcPts val="0"/>
              </a:spcAft>
              <a:buClr>
                <a:schemeClr val="dk1"/>
              </a:buClr>
              <a:buSzPct val="100000"/>
              <a:buFont typeface="Arial"/>
              <a:buNone/>
            </a:pPr>
            <a:endParaRPr/>
          </a:p>
          <a:p>
            <a:pPr marL="742950" lvl="1" indent="-107950" algn="l" rtl="0">
              <a:spcBef>
                <a:spcPts val="560"/>
              </a:spcBef>
              <a:spcAft>
                <a:spcPts val="0"/>
              </a:spcAft>
              <a:buClr>
                <a:schemeClr val="dk1"/>
              </a:buClr>
              <a:buSzPct val="100000"/>
              <a:buFont typeface="Arial"/>
              <a:buNone/>
            </a:pPr>
            <a:endParaRPr/>
          </a:p>
          <a:p>
            <a:pPr marL="742950" lvl="1" indent="-107950" algn="l" rtl="0">
              <a:spcBef>
                <a:spcPts val="560"/>
              </a:spcBef>
              <a:spcAft>
                <a:spcPts val="0"/>
              </a:spcAft>
              <a:buClr>
                <a:schemeClr val="dk1"/>
              </a:buClr>
              <a:buSzPct val="100000"/>
              <a:buFont typeface="Arial"/>
              <a:buNone/>
            </a:pPr>
            <a:endParaRPr/>
          </a:p>
          <a:p>
            <a:pPr marL="742950" lvl="1" indent="-107950" algn="l" rtl="0">
              <a:spcBef>
                <a:spcPts val="560"/>
              </a:spcBef>
              <a:spcAft>
                <a:spcPts val="0"/>
              </a:spcAft>
              <a:buClr>
                <a:schemeClr val="dk1"/>
              </a:buClr>
              <a:buSzPct val="100000"/>
              <a:buFont typeface="Arial"/>
              <a:buNone/>
            </a:pP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IT and Morality </a:t>
            </a:r>
            <a:endParaRPr/>
          </a:p>
        </p:txBody>
      </p:sp>
      <p:sp>
        <p:nvSpPr>
          <p:cNvPr id="138" name="Google Shape;138;p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3200"/>
              <a:buChar char="•"/>
            </a:pPr>
            <a:r>
              <a:rPr lang="en-US"/>
              <a:t>System and User Intention</a:t>
            </a:r>
            <a:endParaRPr/>
          </a:p>
          <a:p>
            <a:pPr marL="342900" lvl="0" indent="-342900" algn="l" rtl="0">
              <a:spcBef>
                <a:spcPts val="640"/>
              </a:spcBef>
              <a:spcAft>
                <a:spcPts val="0"/>
              </a:spcAft>
              <a:buClr>
                <a:schemeClr val="dk1"/>
              </a:buClr>
              <a:buSzPts val="3200"/>
              <a:buChar char="•"/>
            </a:pPr>
            <a:r>
              <a:rPr lang="en-US"/>
              <a:t>System and User Behaviour</a:t>
            </a:r>
            <a:endParaRPr/>
          </a:p>
          <a:p>
            <a:pPr marL="342900" lvl="0" indent="-342900" algn="l" rtl="0">
              <a:spcBef>
                <a:spcPts val="640"/>
              </a:spcBef>
              <a:spcAft>
                <a:spcPts val="0"/>
              </a:spcAft>
              <a:buClr>
                <a:schemeClr val="dk1"/>
              </a:buClr>
              <a:buSzPts val="3200"/>
              <a:buChar char="•"/>
            </a:pPr>
            <a:r>
              <a:rPr lang="en-US"/>
              <a:t>Machine Decision (Robotics and Morality)</a:t>
            </a:r>
            <a:endParaRPr/>
          </a:p>
          <a:p>
            <a:pPr marL="0" lvl="0" indent="0" algn="l" rtl="0">
              <a:spcBef>
                <a:spcPts val="640"/>
              </a:spcBef>
              <a:spcAft>
                <a:spcPts val="0"/>
              </a:spcAft>
              <a:buClr>
                <a:schemeClr val="dk1"/>
              </a:buClr>
              <a:buSzPts val="3200"/>
              <a:buNone/>
            </a:pPr>
            <a:r>
              <a:rPr lang="en-US"/>
              <a:t>Does computer have mental state?</a:t>
            </a:r>
            <a:endParaRPr/>
          </a:p>
          <a:p>
            <a:pPr marL="342900" lvl="0" indent="-139700" algn="l" rtl="0">
              <a:spcBef>
                <a:spcPts val="640"/>
              </a:spcBef>
              <a:spcAft>
                <a:spcPts val="0"/>
              </a:spcAft>
              <a:buClr>
                <a:schemeClr val="dk1"/>
              </a:buClr>
              <a:buSzPts val="3200"/>
              <a:buNone/>
            </a:pPr>
            <a:endParaRPr/>
          </a:p>
          <a:p>
            <a:pPr marL="342900" lvl="0" indent="-139700" algn="l" rtl="0">
              <a:spcBef>
                <a:spcPts val="640"/>
              </a:spcBef>
              <a:spcAft>
                <a:spcPts val="0"/>
              </a:spcAft>
              <a:buClr>
                <a:schemeClr val="dk1"/>
              </a:buClr>
              <a:buSzPts val="3200"/>
              <a:buNone/>
            </a:pPr>
            <a:endParaRPr/>
          </a:p>
          <a:p>
            <a:pPr marL="342900" lvl="0" indent="-139700" algn="l" rtl="0">
              <a:spcBef>
                <a:spcPts val="640"/>
              </a:spcBef>
              <a:spcAft>
                <a:spcPts val="0"/>
              </a:spcAft>
              <a:buClr>
                <a:schemeClr val="dk1"/>
              </a:buClr>
              <a:buSzPts val="3200"/>
              <a:buNone/>
            </a:pPr>
            <a:endParaRPr/>
          </a:p>
          <a:p>
            <a:pPr marL="342900" lvl="0" indent="-139700" algn="l" rtl="0">
              <a:spcBef>
                <a:spcPts val="640"/>
              </a:spcBef>
              <a:spcAft>
                <a:spcPts val="0"/>
              </a:spcAft>
              <a:buClr>
                <a:schemeClr val="dk1"/>
              </a:buClr>
              <a:buSzPts val="3200"/>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9"/>
          <p:cNvSpPr txBox="1">
            <a:spLocks noGrp="1"/>
          </p:cNvSpPr>
          <p:nvPr>
            <p:ph type="title"/>
          </p:nvPr>
        </p:nvSpPr>
        <p:spPr>
          <a:xfrm>
            <a:off x="-103516" y="130864"/>
            <a:ext cx="9250391" cy="1143000"/>
          </a:xfrm>
          <a:prstGeom prst="rect">
            <a:avLst/>
          </a:prstGeom>
          <a:noFill/>
          <a:ln>
            <a:noFill/>
          </a:ln>
        </p:spPr>
        <p:txBody>
          <a:bodyPr spcFirstLastPara="1" wrap="square" lIns="91425" tIns="45700" rIns="91425" bIns="45700" anchor="ctr" anchorCtr="0">
            <a:normAutofit/>
          </a:bodyPr>
          <a:lstStyle/>
          <a:p>
            <a:pPr marL="0" lvl="0" indent="0" algn="ctr" rtl="0">
              <a:spcBef>
                <a:spcPts val="0"/>
              </a:spcBef>
              <a:spcAft>
                <a:spcPts val="0"/>
              </a:spcAft>
              <a:buClr>
                <a:schemeClr val="dk1"/>
              </a:buClr>
              <a:buSzPts val="4400"/>
              <a:buFont typeface="Calibri"/>
              <a:buNone/>
            </a:pPr>
            <a:r>
              <a:rPr lang="en-US"/>
              <a:t>Machine Ethics </a:t>
            </a:r>
            <a:endParaRPr/>
          </a:p>
        </p:txBody>
      </p:sp>
      <p:sp>
        <p:nvSpPr>
          <p:cNvPr id="144" name="Google Shape;144;p9"/>
          <p:cNvSpPr txBox="1">
            <a:spLocks noGrp="1"/>
          </p:cNvSpPr>
          <p:nvPr>
            <p:ph type="body" idx="1"/>
          </p:nvPr>
        </p:nvSpPr>
        <p:spPr>
          <a:xfrm>
            <a:off x="-2874" y="1168879"/>
            <a:ext cx="9149749" cy="4876800"/>
          </a:xfrm>
          <a:prstGeom prst="rect">
            <a:avLst/>
          </a:prstGeom>
          <a:noFill/>
          <a:ln>
            <a:noFill/>
          </a:ln>
        </p:spPr>
        <p:txBody>
          <a:bodyPr spcFirstLastPara="1" wrap="square" lIns="91425" tIns="45700" rIns="91425" bIns="45700" anchor="t" anchorCtr="0">
            <a:normAutofit/>
          </a:bodyPr>
          <a:lstStyle/>
          <a:p>
            <a:pPr marL="342900" lvl="0" indent="-342900" algn="l" rtl="0">
              <a:spcBef>
                <a:spcPts val="0"/>
              </a:spcBef>
              <a:spcAft>
                <a:spcPts val="0"/>
              </a:spcAft>
              <a:buClr>
                <a:schemeClr val="dk1"/>
              </a:buClr>
              <a:buSzPts val="2400"/>
              <a:buChar char="•"/>
            </a:pPr>
            <a:r>
              <a:rPr lang="en-US" sz="2400"/>
              <a:t>Right or wrong (good and bad) AI (Artificial Moral or Artificial Ethics)?</a:t>
            </a:r>
            <a:endParaRPr/>
          </a:p>
          <a:p>
            <a:pPr marL="342900" lvl="0" indent="-342900" algn="l" rtl="0">
              <a:spcBef>
                <a:spcPts val="480"/>
              </a:spcBef>
              <a:spcAft>
                <a:spcPts val="0"/>
              </a:spcAft>
              <a:buClr>
                <a:schemeClr val="dk1"/>
              </a:buClr>
              <a:buSzPts val="2400"/>
              <a:buChar char="•"/>
            </a:pPr>
            <a:r>
              <a:rPr lang="en-US" sz="2400"/>
              <a:t>Futuristic machines and humanoid robotics</a:t>
            </a:r>
            <a:endParaRPr/>
          </a:p>
          <a:p>
            <a:pPr marL="342900" lvl="0" indent="-342900" algn="l" rtl="0">
              <a:spcBef>
                <a:spcPts val="480"/>
              </a:spcBef>
              <a:spcAft>
                <a:spcPts val="0"/>
              </a:spcAft>
              <a:buClr>
                <a:schemeClr val="dk1"/>
              </a:buClr>
              <a:buSzPts val="2400"/>
              <a:buChar char="•"/>
            </a:pPr>
            <a:r>
              <a:rPr lang="en-US" sz="2400"/>
              <a:t>Genomics</a:t>
            </a:r>
            <a:endParaRPr/>
          </a:p>
          <a:p>
            <a:pPr marL="342900" lvl="0" indent="-342900" algn="l" rtl="0">
              <a:spcBef>
                <a:spcPts val="480"/>
              </a:spcBef>
              <a:spcAft>
                <a:spcPts val="0"/>
              </a:spcAft>
              <a:buClr>
                <a:schemeClr val="dk1"/>
              </a:buClr>
              <a:buSzPts val="2400"/>
              <a:buFont typeface="Arial"/>
              <a:buChar char="•"/>
            </a:pPr>
            <a:r>
              <a:rPr lang="en-US" sz="2400"/>
              <a:t>Nanotechnologies</a:t>
            </a:r>
            <a:endParaRPr/>
          </a:p>
          <a:p>
            <a:pPr marL="342900" lvl="0" indent="-342900" algn="l" rtl="0">
              <a:spcBef>
                <a:spcPts val="480"/>
              </a:spcBef>
              <a:spcAft>
                <a:spcPts val="0"/>
              </a:spcAft>
              <a:buClr>
                <a:schemeClr val="dk1"/>
              </a:buClr>
              <a:buSzPts val="2400"/>
              <a:buChar char="•"/>
            </a:pPr>
            <a:r>
              <a:rPr lang="en-US" sz="2400"/>
              <a:t>Explicit Ethics? How is it possible to define ethics, yet make it explicit</a:t>
            </a:r>
            <a:endParaRPr/>
          </a:p>
          <a:p>
            <a:pPr marL="0" lvl="0" indent="0" algn="l" rtl="0">
              <a:spcBef>
                <a:spcPts val="480"/>
              </a:spcBef>
              <a:spcAft>
                <a:spcPts val="0"/>
              </a:spcAft>
              <a:buClr>
                <a:schemeClr val="dk1"/>
              </a:buClr>
              <a:buSzPts val="2400"/>
              <a:buNone/>
            </a:pPr>
            <a:endParaRPr sz="2400"/>
          </a:p>
          <a:p>
            <a:pPr marL="0" lvl="0" indent="0" algn="l" rtl="0">
              <a:spcBef>
                <a:spcPts val="480"/>
              </a:spcBef>
              <a:spcAft>
                <a:spcPts val="0"/>
              </a:spcAft>
              <a:buClr>
                <a:schemeClr val="dk1"/>
              </a:buClr>
              <a:buSzPts val="2400"/>
              <a:buNone/>
            </a:pPr>
            <a:r>
              <a:rPr lang="en-US" sz="2400"/>
              <a:t>In general, will it be a challenge for science?</a:t>
            </a:r>
            <a:endParaRPr/>
          </a:p>
          <a:p>
            <a:pPr marL="0" lvl="0" indent="0" algn="l" rtl="0">
              <a:spcBef>
                <a:spcPts val="480"/>
              </a:spcBef>
              <a:spcAft>
                <a:spcPts val="0"/>
              </a:spcAft>
              <a:buClr>
                <a:schemeClr val="dk1"/>
              </a:buClr>
              <a:buSzPts val="2400"/>
              <a:buNone/>
            </a:pPr>
            <a:endParaRPr sz="2400"/>
          </a:p>
          <a:p>
            <a:pPr marL="342900" lvl="0" indent="-190500" algn="l" rtl="0">
              <a:spcBef>
                <a:spcPts val="480"/>
              </a:spcBef>
              <a:spcAft>
                <a:spcPts val="0"/>
              </a:spcAft>
              <a:buClr>
                <a:schemeClr val="dk1"/>
              </a:buClr>
              <a:buSzPts val="2400"/>
              <a:buFont typeface="Arial"/>
              <a:buNone/>
            </a:pPr>
            <a:endParaRPr sz="2400"/>
          </a:p>
          <a:p>
            <a:pPr marL="342900" lvl="0" indent="-203200" algn="l" rtl="0">
              <a:spcBef>
                <a:spcPts val="440"/>
              </a:spcBef>
              <a:spcAft>
                <a:spcPts val="0"/>
              </a:spcAft>
              <a:buClr>
                <a:schemeClr val="dk1"/>
              </a:buClr>
              <a:buSzPts val="2200"/>
              <a:buFont typeface="Arial"/>
              <a:buNone/>
            </a:pPr>
            <a:endParaRPr sz="2200"/>
          </a:p>
          <a:p>
            <a:pPr marL="342900" lvl="0" indent="-203200" algn="l" rtl="0">
              <a:spcBef>
                <a:spcPts val="440"/>
              </a:spcBef>
              <a:spcAft>
                <a:spcPts val="0"/>
              </a:spcAft>
              <a:buClr>
                <a:schemeClr val="dk1"/>
              </a:buClr>
              <a:buSzPts val="2200"/>
              <a:buFont typeface="Arial"/>
              <a:buNone/>
            </a:pPr>
            <a:endParaRPr sz="2200"/>
          </a:p>
          <a:p>
            <a:pPr marL="742950" lvl="1" indent="-107950" algn="l" rtl="0">
              <a:spcBef>
                <a:spcPts val="560"/>
              </a:spcBef>
              <a:spcAft>
                <a:spcPts val="0"/>
              </a:spcAft>
              <a:buClr>
                <a:schemeClr val="dk1"/>
              </a:buClr>
              <a:buSzPts val="2800"/>
              <a:buNone/>
            </a:pPr>
            <a:endParaRPr/>
          </a:p>
          <a:p>
            <a:pPr marL="742950" lvl="1" indent="-107950" algn="l" rtl="0">
              <a:spcBef>
                <a:spcPts val="560"/>
              </a:spcBef>
              <a:spcAft>
                <a:spcPts val="0"/>
              </a:spcAft>
              <a:buClr>
                <a:schemeClr val="dk1"/>
              </a:buClr>
              <a:buSzPts val="2800"/>
              <a:buNone/>
            </a:pPr>
            <a:endParaRPr/>
          </a:p>
          <a:p>
            <a:pPr marL="742950" lvl="1" indent="-107950" algn="l" rtl="0">
              <a:spcBef>
                <a:spcPts val="560"/>
              </a:spcBef>
              <a:spcAft>
                <a:spcPts val="0"/>
              </a:spcAft>
              <a:buClr>
                <a:schemeClr val="dk1"/>
              </a:buClr>
              <a:buSzPts val="2800"/>
              <a:buNone/>
            </a:pPr>
            <a:endParaRPr/>
          </a:p>
          <a:p>
            <a:pPr marL="1143000" lvl="2" indent="-76200" algn="l" rtl="0">
              <a:spcBef>
                <a:spcPts val="480"/>
              </a:spcBef>
              <a:spcAft>
                <a:spcPts val="0"/>
              </a:spcAft>
              <a:buClr>
                <a:schemeClr val="dk1"/>
              </a:buClr>
              <a:buSzPts val="2400"/>
              <a:buNone/>
            </a:pPr>
            <a:endParaRPr/>
          </a:p>
          <a:p>
            <a:pPr marL="742950" lvl="1" indent="-107950" algn="l" rtl="0">
              <a:spcBef>
                <a:spcPts val="560"/>
              </a:spcBef>
              <a:spcAft>
                <a:spcPts val="0"/>
              </a:spcAft>
              <a:buClr>
                <a:schemeClr val="dk1"/>
              </a:buClr>
              <a:buSzPts val="2800"/>
              <a:buNone/>
            </a:pPr>
            <a:endParaRPr/>
          </a:p>
          <a:p>
            <a:pPr marL="1143000" lvl="2" indent="-76200" algn="l" rtl="0">
              <a:spcBef>
                <a:spcPts val="480"/>
              </a:spcBef>
              <a:spcAft>
                <a:spcPts val="0"/>
              </a:spcAft>
              <a:buClr>
                <a:schemeClr val="dk1"/>
              </a:buClr>
              <a:buSzPts val="2400"/>
              <a:buNone/>
            </a:pPr>
            <a:endParaRPr/>
          </a:p>
          <a:p>
            <a:pPr marL="742950" lvl="1" indent="-107950" algn="l" rtl="0">
              <a:spcBef>
                <a:spcPts val="560"/>
              </a:spcBef>
              <a:spcAft>
                <a:spcPts val="0"/>
              </a:spcAft>
              <a:buClr>
                <a:schemeClr val="dk1"/>
              </a:buClr>
              <a:buSzPts val="2800"/>
              <a:buNone/>
            </a:pPr>
            <a:endParaRPr/>
          </a:p>
          <a:p>
            <a:pPr marL="1600200" lvl="3" indent="-101600" algn="l" rtl="0">
              <a:spcBef>
                <a:spcPts val="400"/>
              </a:spcBef>
              <a:spcAft>
                <a:spcPts val="0"/>
              </a:spcAft>
              <a:buClr>
                <a:schemeClr val="dk1"/>
              </a:buClr>
              <a:buSzPts val="2000"/>
              <a:buNone/>
            </a:pPr>
            <a:endParaRPr/>
          </a:p>
          <a:p>
            <a:pPr marL="742950" lvl="1" indent="-107950" algn="l" rtl="0">
              <a:spcBef>
                <a:spcPts val="560"/>
              </a:spcBef>
              <a:spcAft>
                <a:spcPts val="0"/>
              </a:spcAft>
              <a:buClr>
                <a:schemeClr val="dk1"/>
              </a:buClr>
              <a:buSzPts val="2800"/>
              <a:buNone/>
            </a:pP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4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4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4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44">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44">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144">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144">
                                            <p:txEl>
                                              <p:pRg st="15" end="15"/>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144">
                                            <p:txEl>
                                              <p:pRg st="16" end="16"/>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144">
                                            <p:txEl>
                                              <p:pRg st="17" end="17"/>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144">
                                            <p:txEl>
                                              <p:pRg st="18" end="18"/>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144">
                                            <p:txEl>
                                              <p:pRg st="19" end="1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1354</Words>
  <Application>Microsoft Office PowerPoint</Application>
  <PresentationFormat>On-screen Show (4:3)</PresentationFormat>
  <Paragraphs>195</Paragraphs>
  <Slides>22</Slides>
  <Notes>21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22</vt:i4>
      </vt:variant>
    </vt:vector>
  </HeadingPairs>
  <TitlesOfParts>
    <vt:vector size="26" baseType="lpstr">
      <vt:lpstr>Arial</vt:lpstr>
      <vt:lpstr>Calibri</vt:lpstr>
      <vt:lpstr>Noto Sans Symbols</vt:lpstr>
      <vt:lpstr>Office Theme</vt:lpstr>
      <vt:lpstr>ICT406 IT Professional Environment: Law, Ethics and  Privacy  Introduction  </vt:lpstr>
      <vt:lpstr>Lecture Outline</vt:lpstr>
      <vt:lpstr>List of Topics (Direct from Unit Outline) </vt:lpstr>
      <vt:lpstr>Course Objectives (Direct from Unit Outline)</vt:lpstr>
      <vt:lpstr>Contemporary Issues </vt:lpstr>
      <vt:lpstr>Ethics in Information Technology </vt:lpstr>
      <vt:lpstr>Global Issues of IT Ethics </vt:lpstr>
      <vt:lpstr>IT and Morality </vt:lpstr>
      <vt:lpstr>Machine Ethics </vt:lpstr>
      <vt:lpstr>Artificial Ethical Intelligence  </vt:lpstr>
      <vt:lpstr>PowerPoint Presentation</vt:lpstr>
      <vt:lpstr>PowerPoint Presentation</vt:lpstr>
      <vt:lpstr>PowerPoint Presentation</vt:lpstr>
      <vt:lpstr>PowerPoint Presentation</vt:lpstr>
      <vt:lpstr>PowerPoint Presentation</vt:lpstr>
      <vt:lpstr>Privacy in Public </vt:lpstr>
      <vt:lpstr>Assessment Methods (Direct from Unit Outline) </vt:lpstr>
      <vt:lpstr>Summary</vt:lpstr>
      <vt:lpstr>Tutorial Ethical Scenario:</vt:lpstr>
      <vt:lpstr>PowerPoint Presentation</vt:lpstr>
      <vt:lpstr>Books</vt:lpstr>
      <vt:lpstr>Videos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Dania Abed Rabbou</dc:creator>
  <cp:lastModifiedBy>Rodger Wright</cp:lastModifiedBy>
  <cp:revision>2</cp:revision>
  <dcterms:created xsi:type="dcterms:W3CDTF">2013-11-24T06:45:02Z</dcterms:created>
  <dcterms:modified xsi:type="dcterms:W3CDTF">2024-07-24T05:40:34Z</dcterms:modified>
</cp:coreProperties>
</file>