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3" roundtripDataSignature="AMtx7miguGH0WOefz6BMmm72MExIU7UV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4" name="Google Shape;94;p1: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3" name="Google Shape;11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Many new database developers suffer from the ‘spreadsheet syndrome’, creating as few tables as possible, often just a single table. They place dozens of columns in their table, to try and cover every possible piece of data, even though they often leave most columns unfilled for a given row.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By contrast database normalization aims to store the smallest amount of info possible in each table, leaving no columns that are filled for just a few of the rows. In fact, in a properly normalized table there should be very few empty(NULL) fields.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accomplished by restructuring the data into multiple tables, with each table containing a subset of the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Database normalization is the process of modifying your schema so that its tables conform to a progressive series of normal forms.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 name="Google Shape;12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Many new database developers suffer from the ‘spreadsheet syndrome’, creating as few tables as possible, often just a single table. They place dozens of columns in their table, to try and cover every possible piece of data, even though they often leave most columns unfilled for a given row.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By contrast database normalization aims to store the smallest amount of info possible in each table, leaving no columns that are filled for just a few of the rows. In fact, in a properly normalized table there should be very few empty(NULL) fields.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is accomplished by restructuring the data into multiple tables, with each table containing a subset of the information.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Database normalization is the process of modifying your schema so that its tables conform to a progressive series of normal forms.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7" name="Google Shape;1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 name="Google Shape;12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And hey, odds are you can change more than one column, and you may have more than a million rows.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84" name="Shape 84"/>
        <p:cNvGrpSpPr/>
        <p:nvPr/>
      </p:nvGrpSpPr>
      <p:grpSpPr>
        <a:xfrm>
          <a:off x="0" y="0"/>
          <a:ext cx="0" cy="0"/>
          <a:chOff x="0" y="0"/>
          <a:chExt cx="0" cy="0"/>
        </a:xfrm>
      </p:grpSpPr>
      <p:sp>
        <p:nvSpPr>
          <p:cNvPr id="85" name="Google Shape;85;p30"/>
          <p:cNvSpPr txBox="1"/>
          <p:nvPr>
            <p:ph type="title"/>
          </p:nvPr>
        </p:nvSpPr>
        <p:spPr>
          <a:xfrm>
            <a:off x="685800" y="838200"/>
            <a:ext cx="77724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30"/>
          <p:cNvSpPr txBox="1"/>
          <p:nvPr>
            <p:ph idx="1" type="body"/>
          </p:nvPr>
        </p:nvSpPr>
        <p:spPr>
          <a:xfrm>
            <a:off x="685800" y="2133600"/>
            <a:ext cx="3810000" cy="4114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30"/>
          <p:cNvSpPr txBox="1"/>
          <p:nvPr>
            <p:ph idx="2" type="body"/>
          </p:nvPr>
        </p:nvSpPr>
        <p:spPr>
          <a:xfrm>
            <a:off x="4648200" y="2133600"/>
            <a:ext cx="3810000" cy="4114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88" name="Shape 88"/>
        <p:cNvGrpSpPr/>
        <p:nvPr/>
      </p:nvGrpSpPr>
      <p:grpSpPr>
        <a:xfrm>
          <a:off x="0" y="0"/>
          <a:ext cx="0" cy="0"/>
          <a:chOff x="0" y="0"/>
          <a:chExt cx="0" cy="0"/>
        </a:xfrm>
      </p:grpSpPr>
      <p:sp>
        <p:nvSpPr>
          <p:cNvPr id="89" name="Google Shape;89;p31"/>
          <p:cNvSpPr txBox="1"/>
          <p:nvPr>
            <p:ph type="title"/>
          </p:nvPr>
        </p:nvSpPr>
        <p:spPr>
          <a:xfrm>
            <a:off x="685800" y="838200"/>
            <a:ext cx="77724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1792288" y="612775"/>
            <a:ext cx="5486400" cy="4114800"/>
          </a:xfrm>
          <a:prstGeom prst="rect">
            <a:avLst/>
          </a:prstGeom>
          <a:noFill/>
          <a:ln>
            <a:noFill/>
          </a:ln>
        </p:spPr>
      </p:sp>
      <p:sp>
        <p:nvSpPr>
          <p:cNvPr id="68" name="Google Shape;6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doi.org/10.1093/mind/LIX.236.43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628291" y="1268083"/>
            <a:ext cx="7772400" cy="33528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70C0"/>
              </a:buClr>
              <a:buSzPct val="100000"/>
              <a:buFont typeface="Calibri"/>
              <a:buNone/>
            </a:pPr>
            <a:br>
              <a:rPr lang="en-US" sz="5300">
                <a:solidFill>
                  <a:srgbClr val="0070C0"/>
                </a:solidFill>
              </a:rPr>
            </a:br>
            <a:r>
              <a:rPr lang="en-US" sz="3200">
                <a:solidFill>
                  <a:srgbClr val="0070C0"/>
                </a:solidFill>
              </a:rPr>
              <a:t>ICT406 IT Professional Environment: Law, Ethics and  Privacy</a:t>
            </a:r>
            <a:r>
              <a:rPr lang="en-US" sz="4800">
                <a:solidFill>
                  <a:srgbClr val="0070C0"/>
                </a:solidFill>
              </a:rPr>
              <a:t> </a:t>
            </a:r>
            <a:br>
              <a:rPr lang="en-US" sz="4800">
                <a:solidFill>
                  <a:srgbClr val="0070C0"/>
                </a:solidFill>
              </a:rPr>
            </a:br>
            <a:br>
              <a:rPr lang="en-US" sz="4800"/>
            </a:br>
            <a:r>
              <a:rPr lang="en-US" sz="4800"/>
              <a:t>Machine Ethics </a:t>
            </a:r>
            <a:endParaRPr sz="4200"/>
          </a:p>
        </p:txBody>
      </p:sp>
      <p:sp>
        <p:nvSpPr>
          <p:cNvPr id="97" name="Google Shape;97;p1"/>
          <p:cNvSpPr txBox="1"/>
          <p:nvPr>
            <p:ph idx="1" type="subTitle"/>
          </p:nvPr>
        </p:nvSpPr>
        <p:spPr>
          <a:xfrm>
            <a:off x="1486619" y="4804913"/>
            <a:ext cx="6400800" cy="1219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None/>
            </a:pPr>
            <a:r>
              <a:rPr lang="en-US">
                <a:solidFill>
                  <a:schemeClr val="dk1"/>
                </a:solidFill>
              </a:rPr>
              <a:t>Dr. Abbass Ghanbary</a:t>
            </a:r>
            <a:endParaRPr>
              <a:solidFill>
                <a:schemeClr val="dk1"/>
              </a:solidFill>
            </a:endParaRPr>
          </a:p>
          <a:p>
            <a:pPr indent="0" lvl="0" marL="0" rtl="0" algn="ctr">
              <a:spcBef>
                <a:spcPts val="640"/>
              </a:spcBef>
              <a:spcAft>
                <a:spcPts val="0"/>
              </a:spcAft>
              <a:buClr>
                <a:schemeClr val="dk1"/>
              </a:buClr>
              <a:buSzPts val="3200"/>
              <a:buNone/>
            </a:pPr>
            <a:r>
              <a:rPr lang="en-US">
                <a:solidFill>
                  <a:schemeClr val="dk1"/>
                </a:solidFill>
              </a:rPr>
              <a:t>a.ghanbary@aapoly.edu.au</a:t>
            </a:r>
            <a:endParaRPr/>
          </a:p>
        </p:txBody>
      </p:sp>
      <p:pic>
        <p:nvPicPr>
          <p:cNvPr descr="A blue and black text&#10;&#10;Description automatically generated" id="98" name="Google Shape;98;p1"/>
          <p:cNvPicPr preferRelativeResize="0"/>
          <p:nvPr/>
        </p:nvPicPr>
        <p:blipFill rotWithShape="1">
          <a:blip r:embed="rId3">
            <a:alphaModFix/>
          </a:blip>
          <a:srcRect b="0" l="0" r="0" t="0"/>
          <a:stretch/>
        </p:blipFill>
        <p:spPr>
          <a:xfrm>
            <a:off x="3329796" y="893517"/>
            <a:ext cx="2743200" cy="11315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Machine Ethics </a:t>
            </a:r>
            <a:br>
              <a:rPr lang="en-US"/>
            </a:br>
            <a:endParaRPr u="sng">
              <a:solidFill>
                <a:srgbClr val="366092"/>
              </a:solidFill>
            </a:endParaRPr>
          </a:p>
        </p:txBody>
      </p:sp>
      <p:sp>
        <p:nvSpPr>
          <p:cNvPr id="156" name="Google Shape;156;p10"/>
          <p:cNvSpPr txBox="1"/>
          <p:nvPr/>
        </p:nvSpPr>
        <p:spPr>
          <a:xfrm>
            <a:off x="-304800" y="826499"/>
            <a:ext cx="9202947" cy="4525963"/>
          </a:xfrm>
          <a:prstGeom prst="rect">
            <a:avLst/>
          </a:prstGeom>
          <a:noFill/>
          <a:ln>
            <a:noFill/>
          </a:ln>
        </p:spPr>
        <p:txBody>
          <a:bodyPr anchorCtr="0" anchor="t" bIns="45700" lIns="91425" spcFirstLastPara="1" rIns="91425" wrap="square" tIns="45700">
            <a:normAutofit/>
          </a:bodyPr>
          <a:lstStyle/>
          <a:p>
            <a:pPr indent="0" lvl="1" marL="457200" marR="0" rtl="0" algn="l">
              <a:spcBef>
                <a:spcPts val="0"/>
              </a:spcBef>
              <a:spcAft>
                <a:spcPts val="0"/>
              </a:spcAft>
              <a:buClr>
                <a:schemeClr val="dk1"/>
              </a:buClr>
              <a:buSzPts val="2400"/>
              <a:buFont typeface="Arial"/>
              <a:buNone/>
            </a:pPr>
            <a:r>
              <a:rPr b="0" i="0" lang="en-US" sz="2400" u="sng" cap="none" strike="noStrike">
                <a:solidFill>
                  <a:schemeClr val="dk1"/>
                </a:solidFill>
                <a:latin typeface="Arial"/>
                <a:ea typeface="Arial"/>
                <a:cs typeface="Arial"/>
                <a:sym typeface="Arial"/>
              </a:rPr>
              <a:t>This is purely related to how human interacts with machines.</a:t>
            </a:r>
            <a:endParaRPr/>
          </a:p>
          <a:p>
            <a:pPr indent="-285750" lvl="1" marL="74295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Machine ethics must have different meaning because it can’t be related to moral values but set of rules and regulations.</a:t>
            </a:r>
            <a:endParaRPr/>
          </a:p>
          <a:p>
            <a:pPr indent="-285750" lvl="1" marL="74295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Can ethics will be embedded in machine? But different people have different ethical values. How would we manage it?</a:t>
            </a:r>
            <a:endParaRPr/>
          </a:p>
          <a:p>
            <a:pPr indent="-285750" lvl="1" marL="74295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Is Asimov Law sufficient? But this has not been officially accepted yet.</a:t>
            </a:r>
            <a:endParaRPr/>
          </a:p>
          <a:p>
            <a:pPr indent="0" lvl="1" marL="4572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101600" lvl="2" marL="1143000" marR="0" rtl="0" algn="l">
              <a:spcBef>
                <a:spcPts val="40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1" marL="45720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Main Position on Roboethics </a:t>
            </a:r>
            <a:endParaRPr/>
          </a:p>
        </p:txBody>
      </p:sp>
      <p:sp>
        <p:nvSpPr>
          <p:cNvPr id="162" name="Google Shape;162;p11"/>
          <p:cNvSpPr txBox="1"/>
          <p:nvPr>
            <p:ph idx="1" type="body"/>
          </p:nvPr>
        </p:nvSpPr>
        <p:spPr>
          <a:xfrm>
            <a:off x="-2875" y="1269521"/>
            <a:ext cx="8994475" cy="4525963"/>
          </a:xfrm>
          <a:prstGeom prst="rect">
            <a:avLst/>
          </a:prstGeom>
          <a:noFill/>
          <a:ln>
            <a:noFill/>
          </a:ln>
        </p:spPr>
        <p:txBody>
          <a:bodyPr anchorCtr="0" anchor="t" bIns="45700" lIns="91425" spcFirstLastPara="1" rIns="91425" wrap="square" tIns="45700">
            <a:normAutofit/>
          </a:bodyPr>
          <a:lstStyle/>
          <a:p>
            <a:pPr indent="0" lvl="1" marL="457200" rtl="0" algn="l">
              <a:spcBef>
                <a:spcPts val="0"/>
              </a:spcBef>
              <a:spcAft>
                <a:spcPts val="0"/>
              </a:spcAft>
              <a:buClr>
                <a:schemeClr val="dk1"/>
              </a:buClr>
              <a:buSzPts val="1600"/>
              <a:buNone/>
            </a:pPr>
            <a:r>
              <a:rPr lang="en-US" sz="1600"/>
              <a:t>According to the anthropologist Daniela Cerqui, three main ethical positions emerged from the robotics community: </a:t>
            </a:r>
            <a:endParaRPr/>
          </a:p>
          <a:p>
            <a:pPr indent="0" lvl="1" marL="457200" rtl="0" algn="l">
              <a:spcBef>
                <a:spcPts val="320"/>
              </a:spcBef>
              <a:spcAft>
                <a:spcPts val="0"/>
              </a:spcAft>
              <a:buClr>
                <a:schemeClr val="dk1"/>
              </a:buClr>
              <a:buSzPts val="1600"/>
              <a:buNone/>
            </a:pPr>
            <a:r>
              <a:rPr b="1" lang="en-US" sz="1600" u="sng"/>
              <a:t>1: Not interested in ethics: </a:t>
            </a:r>
            <a:r>
              <a:rPr lang="en-US" sz="1600"/>
              <a:t>This is the attitude of those who consider that their actions are strictly technical, and do not think they have a social or a moral responsibility in their work. </a:t>
            </a:r>
            <a:endParaRPr/>
          </a:p>
          <a:p>
            <a:pPr indent="0" lvl="1" marL="457200" rtl="0" algn="l">
              <a:spcBef>
                <a:spcPts val="320"/>
              </a:spcBef>
              <a:spcAft>
                <a:spcPts val="0"/>
              </a:spcAft>
              <a:buClr>
                <a:schemeClr val="dk1"/>
              </a:buClr>
              <a:buSzPts val="1600"/>
              <a:buNone/>
            </a:pPr>
            <a:r>
              <a:rPr b="1" lang="en-US" sz="1600" u="sng"/>
              <a:t>2: Interested in short-term ethics:</a:t>
            </a:r>
            <a:r>
              <a:rPr lang="en-US" sz="1600"/>
              <a:t> This is the attitude of those who express their ethical concern in terms of “good” or “bad,” and who refer to some cultural values and social conventions. This attitude includes respecting and helping humans in diverse areas, such as implementing laws or in helping elderly people. </a:t>
            </a:r>
            <a:endParaRPr/>
          </a:p>
          <a:p>
            <a:pPr indent="0" lvl="1" marL="457200" rtl="0" algn="l">
              <a:spcBef>
                <a:spcPts val="320"/>
              </a:spcBef>
              <a:spcAft>
                <a:spcPts val="0"/>
              </a:spcAft>
              <a:buClr>
                <a:schemeClr val="dk1"/>
              </a:buClr>
              <a:buSzPts val="1600"/>
              <a:buNone/>
            </a:pPr>
            <a:r>
              <a:rPr b="1" lang="en-US" sz="1600" u="sng"/>
              <a:t>3: Interested in long-term ethics:</a:t>
            </a:r>
            <a:r>
              <a:rPr lang="en-US" sz="1600"/>
              <a:t> This is the attitude of those who express their ethical concern in terms of global, long-term questions: for instance, the “Digital divide” between South and North; or young and elderly. They are aware of the gap between industrialized and poor countries, and wonder whether the former should not change their way of developing robotics in order to be more useful to the latter.</a:t>
            </a:r>
            <a:endParaRPr/>
          </a:p>
          <a:p>
            <a:pPr indent="0" lvl="1" marL="457200" rtl="0" algn="r">
              <a:spcBef>
                <a:spcPts val="320"/>
              </a:spcBef>
              <a:spcAft>
                <a:spcPts val="0"/>
              </a:spcAft>
              <a:buClr>
                <a:schemeClr val="dk1"/>
              </a:buClr>
              <a:buSzPts val="1600"/>
              <a:buNone/>
            </a:pPr>
            <a:r>
              <a:rPr lang="en-US" sz="1600"/>
              <a:t>Cerqui, D. (2002). </a:t>
            </a:r>
            <a:r>
              <a:rPr i="1" lang="en-US" sz="1600"/>
              <a:t>The future of humankind in the era of human and computer hybridization: An Anthropological analysis. Springer Link. https://link.springer.com/article/10.1023/A:1019940127052</a:t>
            </a:r>
            <a:endParaRPr sz="2400"/>
          </a:p>
          <a:p>
            <a:pPr indent="0" lvl="0" marL="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2"/>
          <p:cNvSpPr txBox="1"/>
          <p:nvPr>
            <p:ph type="title"/>
          </p:nvPr>
        </p:nvSpPr>
        <p:spPr>
          <a:xfrm>
            <a:off x="457200" y="-99173"/>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Common Roboethics Issues</a:t>
            </a:r>
            <a:endParaRPr/>
          </a:p>
        </p:txBody>
      </p:sp>
      <p:sp>
        <p:nvSpPr>
          <p:cNvPr id="168" name="Google Shape;168;p12"/>
          <p:cNvSpPr txBox="1"/>
          <p:nvPr>
            <p:ph idx="1" type="body"/>
          </p:nvPr>
        </p:nvSpPr>
        <p:spPr>
          <a:xfrm>
            <a:off x="76200" y="762000"/>
            <a:ext cx="8991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800"/>
              <a:buNone/>
            </a:pPr>
            <a:r>
              <a:rPr lang="en-US" sz="2800"/>
              <a:t>Similar issues with ICT:</a:t>
            </a:r>
            <a:endParaRPr/>
          </a:p>
          <a:p>
            <a:pPr indent="-342900" lvl="0" marL="342900" rtl="0" algn="l">
              <a:spcBef>
                <a:spcPts val="560"/>
              </a:spcBef>
              <a:spcAft>
                <a:spcPts val="0"/>
              </a:spcAft>
              <a:buClr>
                <a:schemeClr val="dk1"/>
              </a:buClr>
              <a:buSzPts val="2800"/>
              <a:buChar char="•"/>
            </a:pPr>
            <a:r>
              <a:rPr lang="en-US" sz="2800"/>
              <a:t>A technology is always accessible to people with different intentions.</a:t>
            </a:r>
            <a:endParaRPr/>
          </a:p>
          <a:p>
            <a:pPr indent="-342900" lvl="0" marL="342900" rtl="0" algn="l">
              <a:spcBef>
                <a:spcPts val="560"/>
              </a:spcBef>
              <a:spcAft>
                <a:spcPts val="0"/>
              </a:spcAft>
              <a:buClr>
                <a:schemeClr val="dk1"/>
              </a:buClr>
              <a:buSzPts val="2800"/>
              <a:buChar char="•"/>
            </a:pPr>
            <a:r>
              <a:rPr lang="en-US" sz="2800"/>
              <a:t>Humans praising the machine</a:t>
            </a:r>
            <a:endParaRPr/>
          </a:p>
          <a:p>
            <a:pPr indent="-342900" lvl="0" marL="342900" rtl="0" algn="l">
              <a:spcBef>
                <a:spcPts val="560"/>
              </a:spcBef>
              <a:spcAft>
                <a:spcPts val="0"/>
              </a:spcAft>
              <a:buClr>
                <a:schemeClr val="dk1"/>
              </a:buClr>
              <a:buSzPts val="2800"/>
              <a:buChar char="•"/>
            </a:pPr>
            <a:r>
              <a:rPr lang="en-US" sz="2800"/>
              <a:t>Alienation and isolation of humans (and, machine addiction)</a:t>
            </a:r>
            <a:endParaRPr/>
          </a:p>
          <a:p>
            <a:pPr indent="-342900" lvl="0" marL="342900" rtl="0" algn="l">
              <a:spcBef>
                <a:spcPts val="560"/>
              </a:spcBef>
              <a:spcAft>
                <a:spcPts val="0"/>
              </a:spcAft>
              <a:buClr>
                <a:schemeClr val="dk1"/>
              </a:buClr>
              <a:buSzPts val="2800"/>
              <a:buChar char="•"/>
            </a:pPr>
            <a:r>
              <a:rPr lang="en-US" sz="2800"/>
              <a:t>Human usage of technology by skills, age. Geographical regions and…</a:t>
            </a:r>
            <a:endParaRPr/>
          </a:p>
          <a:p>
            <a:pPr indent="-342900" lvl="0" marL="342900" rtl="0" algn="l">
              <a:spcBef>
                <a:spcPts val="560"/>
              </a:spcBef>
              <a:spcAft>
                <a:spcPts val="0"/>
              </a:spcAft>
              <a:buClr>
                <a:schemeClr val="dk1"/>
              </a:buClr>
              <a:buSzPts val="2800"/>
              <a:buChar char="•"/>
            </a:pPr>
            <a:r>
              <a:rPr lang="en-US" sz="2800"/>
              <a:t>Technological effects on political, social, cultural, environment ….. Factors</a:t>
            </a:r>
            <a:endParaRPr/>
          </a:p>
          <a:p>
            <a:pPr indent="-342900" lvl="0" marL="342900" rtl="0" algn="l">
              <a:spcBef>
                <a:spcPts val="560"/>
              </a:spcBef>
              <a:spcAft>
                <a:spcPts val="0"/>
              </a:spcAft>
              <a:buClr>
                <a:schemeClr val="dk1"/>
              </a:buClr>
              <a:buSzPts val="2800"/>
              <a:buChar char="•"/>
            </a:pPr>
            <a:r>
              <a:rPr lang="en-US" sz="2800"/>
              <a:t>Artificial mind and artificial body</a:t>
            </a:r>
            <a:endParaRPr/>
          </a:p>
          <a:p>
            <a:pPr indent="-165100" lvl="0" marL="34290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a:p>
            <a:pPr indent="-165100" lvl="0" marL="342900" rtl="0" algn="l">
              <a:spcBef>
                <a:spcPts val="560"/>
              </a:spcBef>
              <a:spcAft>
                <a:spcPts val="0"/>
              </a:spcAft>
              <a:buClr>
                <a:schemeClr val="dk1"/>
              </a:buClr>
              <a:buSzPts val="2800"/>
              <a:buNone/>
            </a:pPr>
            <a:r>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Common Roboethics Issues (cont)</a:t>
            </a:r>
            <a:endParaRPr/>
          </a:p>
        </p:txBody>
      </p:sp>
      <p:sp>
        <p:nvSpPr>
          <p:cNvPr id="174" name="Google Shape;174;p13"/>
          <p:cNvSpPr txBox="1"/>
          <p:nvPr>
            <p:ph idx="1" type="body"/>
          </p:nvPr>
        </p:nvSpPr>
        <p:spPr>
          <a:xfrm>
            <a:off x="0" y="1166018"/>
            <a:ext cx="84582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Robots could be unpredictable.</a:t>
            </a:r>
            <a:endParaRPr/>
          </a:p>
          <a:p>
            <a:pPr indent="-342900" lvl="0" marL="342900" rtl="0" algn="l">
              <a:spcBef>
                <a:spcPts val="640"/>
              </a:spcBef>
              <a:spcAft>
                <a:spcPts val="0"/>
              </a:spcAft>
              <a:buClr>
                <a:schemeClr val="dk1"/>
              </a:buClr>
              <a:buSzPts val="3200"/>
              <a:buChar char="•"/>
            </a:pPr>
            <a:r>
              <a:rPr lang="en-US"/>
              <a:t>Robots follow their instruction that at time might not be compatible to human logic. eg: in an accident, a robot might save an old person with higher chance of survival, but a human would save their child first.</a:t>
            </a:r>
            <a:endParaRPr/>
          </a:p>
          <a:p>
            <a:pPr indent="-342900" lvl="0" marL="342900" rtl="0" algn="l">
              <a:spcBef>
                <a:spcPts val="640"/>
              </a:spcBef>
              <a:spcAft>
                <a:spcPts val="0"/>
              </a:spcAft>
              <a:buClr>
                <a:schemeClr val="dk1"/>
              </a:buClr>
              <a:buSzPts val="3200"/>
              <a:buChar char="•"/>
            </a:pPr>
            <a:r>
              <a:rPr lang="en-US"/>
              <a:t>Featural characteristic of robots might be the same. Who done it?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4"/>
          <p:cNvSpPr txBox="1"/>
          <p:nvPr>
            <p:ph type="title"/>
          </p:nvPr>
        </p:nvSpPr>
        <p:spPr>
          <a:xfrm>
            <a:off x="304800" y="2357"/>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Final Thought </a:t>
            </a:r>
            <a:endParaRPr/>
          </a:p>
        </p:txBody>
      </p:sp>
      <p:sp>
        <p:nvSpPr>
          <p:cNvPr id="180" name="Google Shape;180;p14"/>
          <p:cNvSpPr txBox="1"/>
          <p:nvPr>
            <p:ph idx="1" type="body"/>
          </p:nvPr>
        </p:nvSpPr>
        <p:spPr>
          <a:xfrm>
            <a:off x="0" y="1166018"/>
            <a:ext cx="84582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Based on this discussion, we can conclude that currently, humanity is in no position to make the final decision. We must be prepared by protecting our privacy, safety and security.</a:t>
            </a:r>
            <a:endParaRPr/>
          </a:p>
          <a:p>
            <a:pPr indent="-342900" lvl="0" marL="342900" rtl="0" algn="l">
              <a:spcBef>
                <a:spcPts val="592"/>
              </a:spcBef>
              <a:spcAft>
                <a:spcPts val="0"/>
              </a:spcAft>
              <a:buClr>
                <a:schemeClr val="dk1"/>
              </a:buClr>
              <a:buSzPct val="100000"/>
              <a:buChar char="•"/>
            </a:pPr>
            <a:r>
              <a:rPr lang="en-US"/>
              <a:t>Register all robots’ behaviour in an audit log. </a:t>
            </a:r>
            <a:endParaRPr/>
          </a:p>
          <a:p>
            <a:pPr indent="-342900" lvl="0" marL="342900" rtl="0" algn="l">
              <a:spcBef>
                <a:spcPts val="592"/>
              </a:spcBef>
              <a:spcAft>
                <a:spcPts val="0"/>
              </a:spcAft>
              <a:buClr>
                <a:schemeClr val="dk1"/>
              </a:buClr>
              <a:buSzPct val="100000"/>
              <a:buChar char="•"/>
            </a:pPr>
            <a:r>
              <a:rPr lang="en-US"/>
              <a:t>Make them identifiable </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a:p>
            <a:pPr indent="0" lvl="0" marL="0" rtl="0" algn="l">
              <a:spcBef>
                <a:spcPts val="592"/>
              </a:spcBef>
              <a:spcAft>
                <a:spcPts val="0"/>
              </a:spcAft>
              <a:buClr>
                <a:schemeClr val="dk1"/>
              </a:buClr>
              <a:buSzPct val="100000"/>
              <a:buNone/>
            </a:pPr>
            <a:r>
              <a:rPr lang="en-US"/>
              <a:t> </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Roboethics, Machine Ethics and the Terminator" id="185" name="Google Shape;185;p15"/>
          <p:cNvPicPr preferRelativeResize="0"/>
          <p:nvPr/>
        </p:nvPicPr>
        <p:blipFill rotWithShape="1">
          <a:blip r:embed="rId3">
            <a:alphaModFix/>
          </a:blip>
          <a:srcRect b="0" l="0" r="0" t="0"/>
          <a:stretch/>
        </p:blipFill>
        <p:spPr>
          <a:xfrm>
            <a:off x="0" y="76200"/>
            <a:ext cx="9144000" cy="678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Why Digital Archives Matter to Librarians and Researchers - De Gruyter  Conversations" id="190" name="Google Shape;190;p16"/>
          <p:cNvPicPr preferRelativeResize="0"/>
          <p:nvPr/>
        </p:nvPicPr>
        <p:blipFill rotWithShape="1">
          <a:blip r:embed="rId3">
            <a:alphaModFix/>
          </a:blip>
          <a:srcRect b="0" l="0" r="0" t="0"/>
          <a:stretch/>
        </p:blipFill>
        <p:spPr>
          <a:xfrm>
            <a:off x="-1346" y="-1708"/>
            <a:ext cx="9146693" cy="6861414"/>
          </a:xfrm>
          <a:prstGeom prst="rect">
            <a:avLst/>
          </a:prstGeom>
          <a:noFill/>
          <a:ln>
            <a:noFill/>
          </a:ln>
        </p:spPr>
      </p:pic>
      <p:sp>
        <p:nvSpPr>
          <p:cNvPr id="191" name="Google Shape;191;p16"/>
          <p:cNvSpPr txBox="1"/>
          <p:nvPr/>
        </p:nvSpPr>
        <p:spPr>
          <a:xfrm>
            <a:off x="-5626" y="2500"/>
            <a:ext cx="9149625" cy="92333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5400" u="none" cap="none" strike="noStrike">
                <a:solidFill>
                  <a:schemeClr val="lt1"/>
                </a:solidFill>
                <a:latin typeface="Arial"/>
                <a:ea typeface="Arial"/>
                <a:cs typeface="Arial"/>
                <a:sym typeface="Arial"/>
              </a:rPr>
              <a:t>Reading Materials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Articles and Books</a:t>
            </a:r>
            <a:endParaRPr/>
          </a:p>
        </p:txBody>
      </p:sp>
      <p:sp>
        <p:nvSpPr>
          <p:cNvPr id="197" name="Google Shape;197;p17"/>
          <p:cNvSpPr txBox="1"/>
          <p:nvPr>
            <p:ph idx="1" type="body"/>
          </p:nvPr>
        </p:nvSpPr>
        <p:spPr>
          <a:xfrm>
            <a:off x="152400" y="1166018"/>
            <a:ext cx="86868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222222"/>
              </a:buClr>
              <a:buSzPct val="100000"/>
              <a:buChar char="•"/>
            </a:pPr>
            <a:r>
              <a:rPr lang="en-US" sz="2400">
                <a:solidFill>
                  <a:srgbClr val="222222"/>
                </a:solidFill>
                <a:latin typeface="Arial"/>
                <a:ea typeface="Arial"/>
                <a:cs typeface="Arial"/>
                <a:sym typeface="Arial"/>
              </a:rPr>
              <a:t>Bertrand Russell, The Analysis of Mind (London: George Allen and Unwin 1921), Chapter 12.2 Quoted in H. Feigl, The “Mental” and the “Physical” (Minneapolis, Minn.: University of Minnesota Press 1967), p. 138.</a:t>
            </a:r>
            <a:endParaRPr/>
          </a:p>
          <a:p>
            <a:pPr indent="-342900" lvl="0" marL="342900" rtl="0" algn="l">
              <a:spcBef>
                <a:spcPts val="408"/>
              </a:spcBef>
              <a:spcAft>
                <a:spcPts val="0"/>
              </a:spcAft>
              <a:buClr>
                <a:srgbClr val="222222"/>
              </a:buClr>
              <a:buSzPct val="100000"/>
              <a:buChar char="•"/>
            </a:pPr>
            <a:r>
              <a:rPr lang="en-US" sz="2400">
                <a:solidFill>
                  <a:srgbClr val="222222"/>
                </a:solidFill>
                <a:latin typeface="Arial"/>
                <a:ea typeface="Arial"/>
                <a:cs typeface="Arial"/>
                <a:sym typeface="Arial"/>
              </a:rPr>
              <a:t>Turing, A.M. (1950). Computing machinery and intelligence. Volume LIX, Issue 236, October 1950, Pages 433–460, </a:t>
            </a:r>
            <a:r>
              <a:rPr lang="en-US" sz="2400" u="sng">
                <a:solidFill>
                  <a:srgbClr val="222222"/>
                </a:solidFill>
                <a:latin typeface="Arial"/>
                <a:ea typeface="Arial"/>
                <a:cs typeface="Arial"/>
                <a:sym typeface="Arial"/>
                <a:hlinkClick r:id="rId3">
                  <a:extLst>
                    <a:ext uri="{A12FA001-AC4F-418D-AE19-62706E023703}">
                      <ahyp:hlinkClr val="tx"/>
                    </a:ext>
                  </a:extLst>
                </a:hlinkClick>
              </a:rPr>
              <a:t>https://doi.org/10.1093/mind/LIX.236.433</a:t>
            </a:r>
            <a:endParaRPr sz="2400">
              <a:solidFill>
                <a:srgbClr val="222222"/>
              </a:solidFill>
              <a:latin typeface="Arial"/>
              <a:ea typeface="Arial"/>
              <a:cs typeface="Arial"/>
              <a:sym typeface="Arial"/>
            </a:endParaRPr>
          </a:p>
          <a:p>
            <a:pPr indent="-342900" lvl="0" marL="342900" rtl="0" algn="l">
              <a:spcBef>
                <a:spcPts val="408"/>
              </a:spcBef>
              <a:spcAft>
                <a:spcPts val="0"/>
              </a:spcAft>
              <a:buClr>
                <a:srgbClr val="222222"/>
              </a:buClr>
              <a:buSzPct val="100000"/>
              <a:buChar char="•"/>
            </a:pPr>
            <a:r>
              <a:rPr lang="en-US" sz="2400">
                <a:solidFill>
                  <a:srgbClr val="222222"/>
                </a:solidFill>
                <a:latin typeface="Arial"/>
                <a:ea typeface="Arial"/>
                <a:cs typeface="Arial"/>
                <a:sym typeface="Arial"/>
              </a:rPr>
              <a:t>Roger Penrose, The Emperor’s New Mind (London: Vintage 1990), p. 526.</a:t>
            </a:r>
            <a:endParaRPr/>
          </a:p>
          <a:p>
            <a:pPr indent="-342900" lvl="0" marL="342900" rtl="0" algn="l">
              <a:spcBef>
                <a:spcPts val="408"/>
              </a:spcBef>
              <a:spcAft>
                <a:spcPts val="0"/>
              </a:spcAft>
              <a:buClr>
                <a:srgbClr val="222222"/>
              </a:buClr>
              <a:buSzPct val="100000"/>
              <a:buChar char="•"/>
            </a:pPr>
            <a:r>
              <a:rPr lang="en-US" sz="2400">
                <a:solidFill>
                  <a:srgbClr val="222222"/>
                </a:solidFill>
                <a:latin typeface="Arial"/>
                <a:ea typeface="Arial"/>
                <a:cs typeface="Arial"/>
                <a:sym typeface="Arial"/>
              </a:rPr>
              <a:t>Franz Brentano, Psychology from an Empirical Standpoint (originally published 1874; English translation by Rancurello, Terrell and McAlister; London: Routledge and Kegan Paul 1973), p. 88.</a:t>
            </a:r>
            <a:endParaRPr/>
          </a:p>
          <a:p>
            <a:pPr indent="-342900" lvl="0" marL="342900" rtl="0" algn="l">
              <a:spcBef>
                <a:spcPts val="408"/>
              </a:spcBef>
              <a:spcAft>
                <a:spcPts val="0"/>
              </a:spcAft>
              <a:buClr>
                <a:srgbClr val="222222"/>
              </a:buClr>
              <a:buSzPct val="100000"/>
              <a:buChar char="•"/>
            </a:pPr>
            <a:r>
              <a:rPr lang="en-US" sz="2400">
                <a:solidFill>
                  <a:srgbClr val="222222"/>
                </a:solidFill>
                <a:latin typeface="Arial"/>
                <a:ea typeface="Arial"/>
                <a:cs typeface="Arial"/>
                <a:sym typeface="Arial"/>
              </a:rPr>
              <a:t>John R. Searle, Intentionality (Cambridge: Cambridge University Press 1983).</a:t>
            </a:r>
            <a:endParaRPr/>
          </a:p>
          <a:p>
            <a:pPr indent="-342900" lvl="0" marL="342900" rtl="0" algn="l">
              <a:spcBef>
                <a:spcPts val="408"/>
              </a:spcBef>
              <a:spcAft>
                <a:spcPts val="0"/>
              </a:spcAft>
              <a:buClr>
                <a:srgbClr val="222222"/>
              </a:buClr>
              <a:buSzPct val="100000"/>
              <a:buChar char="•"/>
            </a:pPr>
            <a:r>
              <a:rPr lang="en-US" sz="2400">
                <a:solidFill>
                  <a:srgbClr val="222222"/>
                </a:solidFill>
                <a:latin typeface="Arial"/>
                <a:ea typeface="Arial"/>
                <a:cs typeface="Arial"/>
                <a:sym typeface="Arial"/>
              </a:rPr>
              <a:t>Lewis Wolpert, Malignant Sadness: The Anatomy of Depression (London: Faber 1999).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Roboethics and artificial Intelligence: The art of coming out of nowhere to  go anywhere – Admethics" id="103" name="Google Shape;103;p2"/>
          <p:cNvPicPr preferRelativeResize="0"/>
          <p:nvPr/>
        </p:nvPicPr>
        <p:blipFill rotWithShape="1">
          <a:blip r:embed="rId3">
            <a:alphaModFix/>
          </a:blip>
          <a:srcRect b="0" l="0" r="0" t="0"/>
          <a:stretch/>
        </p:blipFill>
        <p:spPr>
          <a:xfrm>
            <a:off x="0" y="0"/>
            <a:ext cx="9144000" cy="6857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Lecture Outline</a:t>
            </a:r>
            <a:endParaRPr/>
          </a:p>
        </p:txBody>
      </p:sp>
      <p:sp>
        <p:nvSpPr>
          <p:cNvPr id="109" name="Google Shape;10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10" name="Google Shape;110;p3"/>
          <p:cNvSpPr txBox="1"/>
          <p:nvPr/>
        </p:nvSpPr>
        <p:spPr>
          <a:xfrm>
            <a:off x="228600" y="1131217"/>
            <a:ext cx="8804693" cy="4525963"/>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rgbClr val="3C4043"/>
              </a:buClr>
              <a:buSzPts val="3200"/>
              <a:buFont typeface="Arial"/>
              <a:buChar char="•"/>
            </a:pPr>
            <a:r>
              <a:rPr b="0" i="0" lang="en-US" sz="3200" u="none" cap="none" strike="noStrike">
                <a:solidFill>
                  <a:srgbClr val="3C4043"/>
                </a:solidFill>
                <a:latin typeface="Calibri"/>
                <a:ea typeface="Calibri"/>
                <a:cs typeface="Calibri"/>
                <a:sym typeface="Calibri"/>
              </a:rPr>
              <a:t>Mind in general</a:t>
            </a:r>
            <a:endParaRPr/>
          </a:p>
          <a:p>
            <a:pPr indent="-342900" lvl="0" marL="342900" marR="0" rtl="0" algn="l">
              <a:spcBef>
                <a:spcPts val="640"/>
              </a:spcBef>
              <a:spcAft>
                <a:spcPts val="0"/>
              </a:spcAft>
              <a:buClr>
                <a:srgbClr val="3C4043"/>
              </a:buClr>
              <a:buSzPts val="3200"/>
              <a:buFont typeface="Arial"/>
              <a:buChar char="•"/>
            </a:pPr>
            <a:r>
              <a:rPr b="0" i="0" lang="en-US" sz="3200" u="none" cap="none" strike="noStrike">
                <a:solidFill>
                  <a:srgbClr val="3C4043"/>
                </a:solidFill>
                <a:latin typeface="Calibri"/>
                <a:ea typeface="Calibri"/>
                <a:cs typeface="Calibri"/>
                <a:sym typeface="Calibri"/>
              </a:rPr>
              <a:t>Machine logic</a:t>
            </a:r>
            <a:endParaRPr/>
          </a:p>
          <a:p>
            <a:pPr indent="-342900" lvl="0" marL="342900" marR="0" rtl="0" algn="l">
              <a:spcBef>
                <a:spcPts val="640"/>
              </a:spcBef>
              <a:spcAft>
                <a:spcPts val="0"/>
              </a:spcAft>
              <a:buClr>
                <a:srgbClr val="3C4043"/>
              </a:buClr>
              <a:buSzPts val="3200"/>
              <a:buFont typeface="Arial"/>
              <a:buChar char="•"/>
            </a:pPr>
            <a:r>
              <a:rPr b="0" i="0" lang="en-US" sz="3200" u="none" cap="none" strike="noStrike">
                <a:solidFill>
                  <a:srgbClr val="3C4043"/>
                </a:solidFill>
                <a:latin typeface="Calibri"/>
                <a:ea typeface="Calibri"/>
                <a:cs typeface="Calibri"/>
                <a:sym typeface="Calibri"/>
              </a:rPr>
              <a:t>Thinking Machine &amp; AI</a:t>
            </a:r>
            <a:endParaRPr/>
          </a:p>
          <a:p>
            <a:pPr indent="-342900" lvl="0" marL="342900" marR="0" rtl="0" algn="l">
              <a:spcBef>
                <a:spcPts val="640"/>
              </a:spcBef>
              <a:spcAft>
                <a:spcPts val="0"/>
              </a:spcAft>
              <a:buClr>
                <a:srgbClr val="3C4043"/>
              </a:buClr>
              <a:buSzPts val="3200"/>
              <a:buFont typeface="Arial"/>
              <a:buChar char="•"/>
            </a:pPr>
            <a:r>
              <a:rPr b="0" i="0" lang="en-US" sz="3200" u="none" cap="none" strike="noStrike">
                <a:solidFill>
                  <a:srgbClr val="3C4043"/>
                </a:solidFill>
                <a:latin typeface="Calibri"/>
                <a:ea typeface="Calibri"/>
                <a:cs typeface="Calibri"/>
                <a:sym typeface="Calibri"/>
              </a:rPr>
              <a:t>Machine Ethics</a:t>
            </a:r>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rgbClr val="3C4043"/>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rgbClr val="3C4043"/>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rgbClr val="3C4043"/>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cap="none" strike="noStrike">
              <a:solidFill>
                <a:srgbClr val="3C4043"/>
              </a:solidFill>
              <a:latin typeface="Calibri"/>
              <a:ea typeface="Calibri"/>
              <a:cs typeface="Calibri"/>
              <a:sym typeface="Calibri"/>
            </a:endParaRPr>
          </a:p>
          <a:p>
            <a:pPr indent="0" lvl="0" marL="0" marR="0" rtl="0" algn="l">
              <a:spcBef>
                <a:spcPts val="640"/>
              </a:spcBef>
              <a:spcAft>
                <a:spcPts val="0"/>
              </a:spcAft>
              <a:buClr>
                <a:schemeClr val="dk1"/>
              </a:buClr>
              <a:buSzPts val="3200"/>
              <a:buFont typeface="Arial"/>
              <a:buNone/>
            </a:pPr>
            <a:r>
              <a:t/>
            </a:r>
            <a:endParaRPr b="0" i="0" sz="3200" u="none" cap="none" strike="noStrike">
              <a:solidFill>
                <a:srgbClr val="3C4043"/>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None/>
            </a:pPr>
            <a:r>
              <a:t/>
            </a:r>
            <a:endParaRPr b="0" i="0" sz="2400" u="none" cap="none" strike="noStrike">
              <a:solidFill>
                <a:srgbClr val="3C4043"/>
              </a:solidFill>
              <a:latin typeface="Calibri"/>
              <a:ea typeface="Calibri"/>
              <a:cs typeface="Calibri"/>
              <a:sym typeface="Calibri"/>
            </a:endParaRPr>
          </a:p>
          <a:p>
            <a:pPr indent="-342900" lvl="0" marL="342900" marR="0" rtl="0" algn="l">
              <a:spcBef>
                <a:spcPts val="480"/>
              </a:spcBef>
              <a:spcAft>
                <a:spcPts val="0"/>
              </a:spcAft>
              <a:buClr>
                <a:schemeClr val="dk1"/>
              </a:buClr>
              <a:buSzPts val="2400"/>
              <a:buFont typeface="Arial"/>
              <a:buNone/>
            </a:pPr>
            <a:r>
              <a:t/>
            </a:r>
            <a:endParaRPr b="0" i="0" sz="2400" u="none" cap="none" strike="noStrike">
              <a:solidFill>
                <a:srgbClr val="3C4043"/>
              </a:solidFill>
              <a:latin typeface="Calibri"/>
              <a:ea typeface="Calibri"/>
              <a:cs typeface="Calibri"/>
              <a:sym typeface="Calibri"/>
            </a:endParaRPr>
          </a:p>
          <a:p>
            <a:pPr indent="0" lvl="0" marL="0" marR="0" rtl="0" algn="r">
              <a:spcBef>
                <a:spcPts val="640"/>
              </a:spcBef>
              <a:spcAft>
                <a:spcPts val="0"/>
              </a:spcAft>
              <a:buClr>
                <a:schemeClr val="dk1"/>
              </a:buClr>
              <a:buSzPts val="32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txBox="1"/>
          <p:nvPr>
            <p:ph type="title"/>
          </p:nvPr>
        </p:nvSpPr>
        <p:spPr>
          <a:xfrm>
            <a:off x="370936"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Mind in General </a:t>
            </a:r>
            <a:endParaRPr/>
          </a:p>
        </p:txBody>
      </p:sp>
      <p:sp>
        <p:nvSpPr>
          <p:cNvPr id="117" name="Google Shape;117;p4"/>
          <p:cNvSpPr txBox="1"/>
          <p:nvPr>
            <p:ph idx="1" type="body"/>
          </p:nvPr>
        </p:nvSpPr>
        <p:spPr>
          <a:xfrm>
            <a:off x="83389" y="990600"/>
            <a:ext cx="8804693"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3C4043"/>
              </a:buClr>
              <a:buSzPct val="100000"/>
              <a:buChar char="•"/>
            </a:pPr>
            <a:r>
              <a:rPr lang="en-US" sz="3000">
                <a:solidFill>
                  <a:srgbClr val="3C4043"/>
                </a:solidFill>
              </a:rPr>
              <a:t>What does the mind represent? Our thought?</a:t>
            </a:r>
            <a:endParaRPr/>
          </a:p>
          <a:p>
            <a:pPr indent="-342900" lvl="0" marL="342900" rtl="0" algn="l">
              <a:spcBef>
                <a:spcPts val="555"/>
              </a:spcBef>
              <a:spcAft>
                <a:spcPts val="0"/>
              </a:spcAft>
              <a:buClr>
                <a:srgbClr val="3C4043"/>
              </a:buClr>
              <a:buSzPct val="100000"/>
              <a:buChar char="•"/>
            </a:pPr>
            <a:r>
              <a:rPr lang="en-US" sz="3000">
                <a:solidFill>
                  <a:srgbClr val="3C4043"/>
                </a:solidFill>
              </a:rPr>
              <a:t>Is it philosophical?</a:t>
            </a:r>
            <a:endParaRPr/>
          </a:p>
          <a:p>
            <a:pPr indent="-342900" lvl="0" marL="342900" rtl="0" algn="l">
              <a:spcBef>
                <a:spcPts val="555"/>
              </a:spcBef>
              <a:spcAft>
                <a:spcPts val="0"/>
              </a:spcAft>
              <a:buClr>
                <a:srgbClr val="3C4043"/>
              </a:buClr>
              <a:buSzPct val="100000"/>
              <a:buChar char="•"/>
            </a:pPr>
            <a:r>
              <a:rPr lang="en-US" sz="3000">
                <a:solidFill>
                  <a:srgbClr val="3C4043"/>
                </a:solidFill>
              </a:rPr>
              <a:t>Is it related with senses?</a:t>
            </a:r>
            <a:endParaRPr/>
          </a:p>
          <a:p>
            <a:pPr indent="-342900" lvl="0" marL="342900" rtl="0" algn="l">
              <a:spcBef>
                <a:spcPts val="555"/>
              </a:spcBef>
              <a:spcAft>
                <a:spcPts val="0"/>
              </a:spcAft>
              <a:buClr>
                <a:srgbClr val="3C4043"/>
              </a:buClr>
              <a:buSzPct val="100000"/>
              <a:buChar char="•"/>
            </a:pPr>
            <a:r>
              <a:rPr lang="en-US" sz="3000">
                <a:solidFill>
                  <a:srgbClr val="3C4043"/>
                </a:solidFill>
              </a:rPr>
              <a:t>Is it measurable? </a:t>
            </a:r>
            <a:endParaRPr/>
          </a:p>
          <a:p>
            <a:pPr indent="-342900" lvl="0" marL="342900" rtl="0" algn="l">
              <a:spcBef>
                <a:spcPts val="555"/>
              </a:spcBef>
              <a:spcAft>
                <a:spcPts val="0"/>
              </a:spcAft>
              <a:buClr>
                <a:srgbClr val="3C4043"/>
              </a:buClr>
              <a:buSzPct val="100000"/>
              <a:buChar char="•"/>
            </a:pPr>
            <a:r>
              <a:rPr lang="en-US" sz="3000">
                <a:solidFill>
                  <a:srgbClr val="3C4043"/>
                </a:solidFill>
              </a:rPr>
              <a:t>Is it only for humans? </a:t>
            </a:r>
            <a:endParaRPr/>
          </a:p>
          <a:p>
            <a:pPr indent="-342900" lvl="0" marL="342900" rtl="0" algn="l">
              <a:spcBef>
                <a:spcPts val="555"/>
              </a:spcBef>
              <a:spcAft>
                <a:spcPts val="0"/>
              </a:spcAft>
              <a:buClr>
                <a:srgbClr val="3C4043"/>
              </a:buClr>
              <a:buSzPct val="100000"/>
              <a:buChar char="•"/>
            </a:pPr>
            <a:r>
              <a:rPr lang="en-US" sz="3000">
                <a:solidFill>
                  <a:srgbClr val="3C4043"/>
                </a:solidFill>
              </a:rPr>
              <a:t>Is it linguistic, pictorial or a symbolic representation of:</a:t>
            </a:r>
            <a:endParaRPr/>
          </a:p>
          <a:p>
            <a:pPr indent="-285750" lvl="1" marL="742950" rtl="0" algn="l">
              <a:spcBef>
                <a:spcPts val="481"/>
              </a:spcBef>
              <a:spcAft>
                <a:spcPts val="0"/>
              </a:spcAft>
              <a:buClr>
                <a:srgbClr val="3C4043"/>
              </a:buClr>
              <a:buSzPct val="100000"/>
              <a:buChar char="–"/>
            </a:pPr>
            <a:r>
              <a:rPr lang="en-US" sz="2600">
                <a:solidFill>
                  <a:srgbClr val="3C4043"/>
                </a:solidFill>
              </a:rPr>
              <a:t>Our memory</a:t>
            </a:r>
            <a:endParaRPr/>
          </a:p>
          <a:p>
            <a:pPr indent="-285750" lvl="1" marL="742950" rtl="0" algn="l">
              <a:spcBef>
                <a:spcPts val="481"/>
              </a:spcBef>
              <a:spcAft>
                <a:spcPts val="0"/>
              </a:spcAft>
              <a:buClr>
                <a:srgbClr val="3C4043"/>
              </a:buClr>
              <a:buSzPct val="100000"/>
              <a:buChar char="–"/>
            </a:pPr>
            <a:r>
              <a:rPr lang="en-US" sz="2600">
                <a:solidFill>
                  <a:srgbClr val="3C4043"/>
                </a:solidFill>
              </a:rPr>
              <a:t>Our will</a:t>
            </a:r>
            <a:endParaRPr/>
          </a:p>
          <a:p>
            <a:pPr indent="-285750" lvl="1" marL="742950" rtl="0" algn="l">
              <a:spcBef>
                <a:spcPts val="481"/>
              </a:spcBef>
              <a:spcAft>
                <a:spcPts val="0"/>
              </a:spcAft>
              <a:buClr>
                <a:srgbClr val="3C4043"/>
              </a:buClr>
              <a:buSzPct val="100000"/>
              <a:buChar char="–"/>
            </a:pPr>
            <a:r>
              <a:rPr lang="en-US" sz="2600">
                <a:solidFill>
                  <a:srgbClr val="3C4043"/>
                </a:solidFill>
              </a:rPr>
              <a:t>Our personality</a:t>
            </a:r>
            <a:endParaRPr/>
          </a:p>
          <a:p>
            <a:pPr indent="-285750" lvl="1" marL="742950" rtl="0" algn="l">
              <a:spcBef>
                <a:spcPts val="481"/>
              </a:spcBef>
              <a:spcAft>
                <a:spcPts val="0"/>
              </a:spcAft>
              <a:buClr>
                <a:srgbClr val="3C4043"/>
              </a:buClr>
              <a:buSzPct val="100000"/>
              <a:buChar char="–"/>
            </a:pPr>
            <a:r>
              <a:rPr lang="en-US" sz="2600">
                <a:solidFill>
                  <a:srgbClr val="3C4043"/>
                </a:solidFill>
              </a:rPr>
              <a:t>Our emotions and feelings</a:t>
            </a:r>
            <a:endParaRPr/>
          </a:p>
          <a:p>
            <a:pPr indent="-285750" lvl="1" marL="742950" rtl="0" algn="l">
              <a:spcBef>
                <a:spcPts val="481"/>
              </a:spcBef>
              <a:spcAft>
                <a:spcPts val="0"/>
              </a:spcAft>
              <a:buClr>
                <a:srgbClr val="3C4043"/>
              </a:buClr>
              <a:buSzPct val="100000"/>
              <a:buChar char="–"/>
            </a:pPr>
            <a:r>
              <a:rPr lang="en-US" sz="2600">
                <a:solidFill>
                  <a:srgbClr val="3C4043"/>
                </a:solidFill>
              </a:rPr>
              <a:t>Our imagination </a:t>
            </a:r>
            <a:endParaRPr/>
          </a:p>
          <a:p>
            <a:pPr indent="-166687" lvl="0" marL="342900" rtl="0" algn="l">
              <a:spcBef>
                <a:spcPts val="555"/>
              </a:spcBef>
              <a:spcAft>
                <a:spcPts val="0"/>
              </a:spcAft>
              <a:buClr>
                <a:schemeClr val="dk1"/>
              </a:buClr>
              <a:buSzPct val="100000"/>
              <a:buNone/>
            </a:pPr>
            <a:r>
              <a:t/>
            </a:r>
            <a:endParaRPr sz="3000">
              <a:solidFill>
                <a:srgbClr val="3C4043"/>
              </a:solidFill>
            </a:endParaRPr>
          </a:p>
          <a:p>
            <a:pPr indent="0" lvl="0" marL="0" rtl="0" algn="l">
              <a:spcBef>
                <a:spcPts val="444"/>
              </a:spcBef>
              <a:spcAft>
                <a:spcPts val="0"/>
              </a:spcAft>
              <a:buClr>
                <a:schemeClr val="dk1"/>
              </a:buClr>
              <a:buSzPct val="100000"/>
              <a:buNone/>
            </a:pPr>
            <a:r>
              <a:t/>
            </a:r>
            <a:endParaRPr sz="2400">
              <a:solidFill>
                <a:srgbClr val="3C4043"/>
              </a:solidFill>
            </a:endParaRPr>
          </a:p>
          <a:p>
            <a:pPr indent="-201930" lvl="0" marL="342900" rtl="0" algn="l">
              <a:spcBef>
                <a:spcPts val="444"/>
              </a:spcBef>
              <a:spcAft>
                <a:spcPts val="0"/>
              </a:spcAft>
              <a:buClr>
                <a:schemeClr val="dk1"/>
              </a:buClr>
              <a:buSzPct val="100000"/>
              <a:buNone/>
            </a:pPr>
            <a:r>
              <a:t/>
            </a:r>
            <a:endParaRPr sz="2400">
              <a:solidFill>
                <a:srgbClr val="3C4043"/>
              </a:solidFill>
            </a:endParaRPr>
          </a:p>
          <a:p>
            <a:pPr indent="-342900" lvl="0" marL="342900" rtl="0" algn="l">
              <a:spcBef>
                <a:spcPts val="444"/>
              </a:spcBef>
              <a:spcAft>
                <a:spcPts val="0"/>
              </a:spcAft>
              <a:buClr>
                <a:schemeClr val="dk1"/>
              </a:buClr>
              <a:buSzPct val="100000"/>
              <a:buNone/>
            </a:pPr>
            <a:r>
              <a:t/>
            </a:r>
            <a:endParaRPr sz="2400">
              <a:solidFill>
                <a:srgbClr val="3C4043"/>
              </a:solidFill>
            </a:endParaRPr>
          </a:p>
          <a:p>
            <a:pPr indent="0" lvl="0" marL="0" rtl="0" algn="r">
              <a:spcBef>
                <a:spcPts val="592"/>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457200" y="2357"/>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Mind in General (Cont)</a:t>
            </a:r>
            <a:endParaRPr/>
          </a:p>
        </p:txBody>
      </p:sp>
      <p:sp>
        <p:nvSpPr>
          <p:cNvPr id="124" name="Google Shape;124;p5"/>
          <p:cNvSpPr txBox="1"/>
          <p:nvPr>
            <p:ph idx="1" type="body"/>
          </p:nvPr>
        </p:nvSpPr>
        <p:spPr>
          <a:xfrm>
            <a:off x="228600" y="1131217"/>
            <a:ext cx="8804693"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3C4043"/>
              </a:buClr>
              <a:buSzPts val="3200"/>
              <a:buChar char="•"/>
            </a:pPr>
            <a:r>
              <a:rPr lang="en-US">
                <a:solidFill>
                  <a:srgbClr val="3C4043"/>
                </a:solidFill>
              </a:rPr>
              <a:t>Does the computer follow human mind because we designed them?</a:t>
            </a:r>
            <a:endParaRPr/>
          </a:p>
          <a:p>
            <a:pPr indent="-342900" lvl="0" marL="342900" rtl="0" algn="l">
              <a:spcBef>
                <a:spcPts val="640"/>
              </a:spcBef>
              <a:spcAft>
                <a:spcPts val="0"/>
              </a:spcAft>
              <a:buClr>
                <a:srgbClr val="3C4043"/>
              </a:buClr>
              <a:buSzPts val="3200"/>
              <a:buChar char="•"/>
            </a:pPr>
            <a:r>
              <a:rPr lang="en-US">
                <a:solidFill>
                  <a:srgbClr val="3C4043"/>
                </a:solidFill>
              </a:rPr>
              <a:t>Or, our mind is a calculative computer. Because we are all familiar with the concept of arithmetic in our daily lives. </a:t>
            </a:r>
            <a:endParaRPr/>
          </a:p>
          <a:p>
            <a:pPr indent="-139700" lvl="0" marL="342900" rtl="0" algn="l">
              <a:spcBef>
                <a:spcPts val="640"/>
              </a:spcBef>
              <a:spcAft>
                <a:spcPts val="0"/>
              </a:spcAft>
              <a:buClr>
                <a:schemeClr val="dk1"/>
              </a:buClr>
              <a:buSzPts val="3200"/>
              <a:buNone/>
            </a:pPr>
            <a:r>
              <a:t/>
            </a:r>
            <a:endParaRPr>
              <a:solidFill>
                <a:srgbClr val="3C4043"/>
              </a:solidFill>
            </a:endParaRPr>
          </a:p>
          <a:p>
            <a:pPr indent="-342900" lvl="0" marL="342900" rtl="0" algn="l">
              <a:spcBef>
                <a:spcPts val="480"/>
              </a:spcBef>
              <a:spcAft>
                <a:spcPts val="0"/>
              </a:spcAft>
              <a:buClr>
                <a:schemeClr val="dk1"/>
              </a:buClr>
              <a:buSzPts val="2400"/>
              <a:buNone/>
            </a:pPr>
            <a:r>
              <a:t/>
            </a:r>
            <a:endParaRPr sz="2400">
              <a:solidFill>
                <a:srgbClr val="3C4043"/>
              </a:solidFill>
            </a:endParaRPr>
          </a:p>
          <a:p>
            <a:pPr indent="-342900" lvl="0" marL="342900" rtl="0" algn="l">
              <a:spcBef>
                <a:spcPts val="480"/>
              </a:spcBef>
              <a:spcAft>
                <a:spcPts val="0"/>
              </a:spcAft>
              <a:buClr>
                <a:schemeClr val="dk1"/>
              </a:buClr>
              <a:buSzPts val="2400"/>
              <a:buNone/>
            </a:pPr>
            <a:r>
              <a:t/>
            </a:r>
            <a:endParaRPr sz="2400">
              <a:solidFill>
                <a:srgbClr val="3C4043"/>
              </a:solidFill>
            </a:endParaRPr>
          </a:p>
          <a:p>
            <a:pPr indent="0" lvl="0" marL="0" rtl="0" algn="r">
              <a:spcBef>
                <a:spcPts val="640"/>
              </a:spcBef>
              <a:spcAft>
                <a:spcPts val="0"/>
              </a:spcAft>
              <a:buClr>
                <a:schemeClr val="dk1"/>
              </a:buClr>
              <a:buSzPts val="32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Computational Logic</a:t>
            </a:r>
            <a:endParaRPr/>
          </a:p>
        </p:txBody>
      </p:sp>
      <p:sp>
        <p:nvSpPr>
          <p:cNvPr id="131" name="Google Shape;131;p6"/>
          <p:cNvSpPr txBox="1"/>
          <p:nvPr>
            <p:ph idx="1" type="body"/>
          </p:nvPr>
        </p:nvSpPr>
        <p:spPr>
          <a:xfrm>
            <a:off x="126521" y="1312653"/>
            <a:ext cx="9020354"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Compute means “calculate by mathematical means”</a:t>
            </a:r>
            <a:endParaRPr/>
          </a:p>
          <a:p>
            <a:pPr indent="0" lvl="0" marL="0" rtl="0" algn="r">
              <a:lnSpc>
                <a:spcPct val="90000"/>
              </a:lnSpc>
              <a:spcBef>
                <a:spcPts val="351"/>
              </a:spcBef>
              <a:spcAft>
                <a:spcPts val="0"/>
              </a:spcAft>
              <a:buClr>
                <a:schemeClr val="dk1"/>
              </a:buClr>
              <a:buSzPct val="100000"/>
              <a:buNone/>
            </a:pPr>
            <a:r>
              <a:rPr lang="en-US" sz="1900"/>
              <a:t>Oxford Dictionary  </a:t>
            </a:r>
            <a:endParaRPr/>
          </a:p>
          <a:p>
            <a:pPr indent="0" lvl="0" marL="0" rtl="0" algn="l">
              <a:lnSpc>
                <a:spcPct val="90000"/>
              </a:lnSpc>
              <a:spcBef>
                <a:spcPts val="592"/>
              </a:spcBef>
              <a:spcAft>
                <a:spcPts val="0"/>
              </a:spcAft>
              <a:buClr>
                <a:schemeClr val="dk1"/>
              </a:buClr>
              <a:buSzPct val="100000"/>
              <a:buNone/>
            </a:pPr>
            <a:r>
              <a:t/>
            </a:r>
            <a:endParaRPr/>
          </a:p>
          <a:p>
            <a:pPr indent="0" lvl="0" marL="0" rtl="0" algn="l">
              <a:lnSpc>
                <a:spcPct val="90000"/>
              </a:lnSpc>
              <a:spcBef>
                <a:spcPts val="592"/>
              </a:spcBef>
              <a:spcAft>
                <a:spcPts val="0"/>
              </a:spcAft>
              <a:buClr>
                <a:schemeClr val="dk1"/>
              </a:buClr>
              <a:buSzPct val="100000"/>
              <a:buNone/>
            </a:pPr>
            <a:r>
              <a:rPr lang="en-US"/>
              <a:t>Computer languages provides the set of syntax and  instructions for computers that can basically be classified in three categories:</a:t>
            </a:r>
            <a:endParaRPr/>
          </a:p>
          <a:p>
            <a:pPr indent="-514350" lvl="0" marL="514350" rtl="0" algn="l">
              <a:lnSpc>
                <a:spcPct val="90000"/>
              </a:lnSpc>
              <a:spcBef>
                <a:spcPts val="592"/>
              </a:spcBef>
              <a:spcAft>
                <a:spcPts val="0"/>
              </a:spcAft>
              <a:buClr>
                <a:schemeClr val="dk1"/>
              </a:buClr>
              <a:buSzPct val="100000"/>
              <a:buFont typeface="Calibri"/>
              <a:buAutoNum type="arabicPeriod"/>
            </a:pPr>
            <a:r>
              <a:rPr lang="en-US"/>
              <a:t>Sequential</a:t>
            </a:r>
            <a:endParaRPr/>
          </a:p>
          <a:p>
            <a:pPr indent="-514350" lvl="0" marL="514350" rtl="0" algn="l">
              <a:lnSpc>
                <a:spcPct val="90000"/>
              </a:lnSpc>
              <a:spcBef>
                <a:spcPts val="592"/>
              </a:spcBef>
              <a:spcAft>
                <a:spcPts val="0"/>
              </a:spcAft>
              <a:buClr>
                <a:schemeClr val="dk1"/>
              </a:buClr>
              <a:buSzPct val="100000"/>
              <a:buFont typeface="Calibri"/>
              <a:buAutoNum type="arabicPeriod"/>
            </a:pPr>
            <a:r>
              <a:rPr lang="en-US"/>
              <a:t>Selection</a:t>
            </a:r>
            <a:endParaRPr/>
          </a:p>
          <a:p>
            <a:pPr indent="-514350" lvl="0" marL="514350" rtl="0" algn="l">
              <a:lnSpc>
                <a:spcPct val="90000"/>
              </a:lnSpc>
              <a:spcBef>
                <a:spcPts val="592"/>
              </a:spcBef>
              <a:spcAft>
                <a:spcPts val="0"/>
              </a:spcAft>
              <a:buClr>
                <a:schemeClr val="dk1"/>
              </a:buClr>
              <a:buSzPct val="100000"/>
              <a:buFont typeface="Calibri"/>
              <a:buAutoNum type="arabicPeriod"/>
            </a:pPr>
            <a:r>
              <a:rPr lang="en-US"/>
              <a:t>Iteration </a:t>
            </a:r>
            <a:endParaRPr/>
          </a:p>
          <a:p>
            <a:pPr indent="0" lvl="0" marL="0" rtl="0" algn="l">
              <a:lnSpc>
                <a:spcPct val="90000"/>
              </a:lnSpc>
              <a:spcBef>
                <a:spcPts val="592"/>
              </a:spcBef>
              <a:spcAft>
                <a:spcPts val="0"/>
              </a:spcAft>
              <a:buClr>
                <a:schemeClr val="dk1"/>
              </a:buClr>
              <a:buSzPct val="100000"/>
              <a:buNone/>
            </a:pPr>
            <a:r>
              <a:rPr lang="en-US"/>
              <a:t>We are using the same instruction to program a machine mind basically to follow the given instructions.</a:t>
            </a:r>
            <a:endParaRPr/>
          </a:p>
          <a:p>
            <a:pPr indent="-154940" lvl="0" marL="342900" rtl="0" algn="l">
              <a:lnSpc>
                <a:spcPct val="90000"/>
              </a:lnSpc>
              <a:spcBef>
                <a:spcPts val="592"/>
              </a:spcBef>
              <a:spcAft>
                <a:spcPts val="0"/>
              </a:spcAft>
              <a:buClr>
                <a:schemeClr val="dk1"/>
              </a:buClr>
              <a:buSzPct val="100000"/>
              <a:buNone/>
            </a:pPr>
            <a:r>
              <a:t/>
            </a:r>
            <a:endParaRPr/>
          </a:p>
          <a:p>
            <a:pPr indent="-154940" lvl="0" marL="342900" rtl="0" algn="l">
              <a:lnSpc>
                <a:spcPct val="90000"/>
              </a:lnSpc>
              <a:spcBef>
                <a:spcPts val="592"/>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Thinking Computers </a:t>
            </a:r>
            <a:br>
              <a:rPr lang="en-US"/>
            </a:br>
            <a:endParaRPr u="sng">
              <a:solidFill>
                <a:srgbClr val="366092"/>
              </a:solidFill>
            </a:endParaRPr>
          </a:p>
        </p:txBody>
      </p:sp>
      <p:sp>
        <p:nvSpPr>
          <p:cNvPr id="137" name="Google Shape;13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311150" lvl="0" marL="51435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
        <p:nvSpPr>
          <p:cNvPr id="138" name="Google Shape;138;p7"/>
          <p:cNvSpPr txBox="1"/>
          <p:nvPr/>
        </p:nvSpPr>
        <p:spPr>
          <a:xfrm>
            <a:off x="169653" y="1219200"/>
            <a:ext cx="8804693" cy="4525963"/>
          </a:xfrm>
          <a:prstGeom prst="rect">
            <a:avLst/>
          </a:prstGeom>
          <a:noFill/>
          <a:ln>
            <a:noFill/>
          </a:ln>
        </p:spPr>
        <p:txBody>
          <a:bodyPr anchorCtr="0" anchor="t" bIns="45700" lIns="91425" spcFirstLastPara="1" rIns="91425" wrap="square" tIns="45700">
            <a:normAutofit fontScale="92500" lnSpcReduction="20000"/>
          </a:bodyPr>
          <a:lstStyle/>
          <a:p>
            <a:pPr indent="-285750" lvl="1" marL="742950" marR="0" rtl="0" algn="l">
              <a:spcBef>
                <a:spcPts val="0"/>
              </a:spcBef>
              <a:spcAft>
                <a:spcPts val="0"/>
              </a:spcAft>
              <a:buClr>
                <a:schemeClr val="dk1"/>
              </a:buClr>
              <a:buSzPct val="100000"/>
              <a:buFont typeface="Arial"/>
              <a:buChar char="•"/>
            </a:pPr>
            <a:r>
              <a:rPr b="0" i="0" lang="en-US" sz="2400" u="none" cap="none" strike="noStrike">
                <a:solidFill>
                  <a:schemeClr val="dk1"/>
                </a:solidFill>
                <a:latin typeface="Arial"/>
                <a:ea typeface="Arial"/>
                <a:cs typeface="Arial"/>
                <a:sym typeface="Arial"/>
              </a:rPr>
              <a:t>Can a computer think? According to (Turing, 1950) if a person cannot tell the difference between the conversation with the other person and the conversation with the machine, then we can say that the machine is thinking.</a:t>
            </a:r>
            <a:endParaRPr/>
          </a:p>
          <a:p>
            <a:pPr indent="0" lvl="1" marL="457200" marR="0" rtl="0" algn="l">
              <a:spcBef>
                <a:spcPts val="444"/>
              </a:spcBef>
              <a:spcAft>
                <a:spcPts val="0"/>
              </a:spcAft>
              <a:buClr>
                <a:schemeClr val="dk1"/>
              </a:buClr>
              <a:buSzPct val="100000"/>
              <a:buFont typeface="Arial"/>
              <a:buNone/>
            </a:pPr>
            <a:r>
              <a:t/>
            </a:r>
            <a:endParaRPr b="0" i="0" sz="2400" u="none" cap="none" strike="noStrike">
              <a:solidFill>
                <a:schemeClr val="dk1"/>
              </a:solidFill>
              <a:latin typeface="Arial"/>
              <a:ea typeface="Arial"/>
              <a:cs typeface="Arial"/>
              <a:sym typeface="Arial"/>
            </a:endParaRPr>
          </a:p>
          <a:p>
            <a:pPr indent="0" lvl="1" marL="457200" marR="0" rtl="0" algn="l">
              <a:spcBef>
                <a:spcPts val="444"/>
              </a:spcBef>
              <a:spcAft>
                <a:spcPts val="0"/>
              </a:spcAft>
              <a:buClr>
                <a:schemeClr val="dk1"/>
              </a:buClr>
              <a:buSzPct val="100000"/>
              <a:buFont typeface="Arial"/>
              <a:buNone/>
            </a:pPr>
            <a:r>
              <a:rPr b="0" i="0" lang="en-US" sz="2400" u="none" cap="none" strike="noStrike">
                <a:solidFill>
                  <a:schemeClr val="dk1"/>
                </a:solidFill>
                <a:latin typeface="Arial"/>
                <a:ea typeface="Arial"/>
                <a:cs typeface="Arial"/>
                <a:sym typeface="Arial"/>
              </a:rPr>
              <a:t>The most common cause of robot mistakes is programming errors. If a robot’s programming is incorrect, it can lead to incorrect execution of tasks. It’s not really the robot’s fault.</a:t>
            </a:r>
            <a:endParaRPr/>
          </a:p>
          <a:p>
            <a:pPr indent="0" lvl="1" marL="457200" marR="0" rtl="0" algn="r">
              <a:spcBef>
                <a:spcPts val="259"/>
              </a:spcBef>
              <a:spcAft>
                <a:spcPts val="0"/>
              </a:spcAft>
              <a:buClr>
                <a:schemeClr val="dk1"/>
              </a:buClr>
              <a:buSzPct val="100000"/>
              <a:buFont typeface="Arial"/>
              <a:buNone/>
            </a:pPr>
            <a:r>
              <a:rPr b="0" i="0" lang="en-US" sz="1400" u="none" cap="none" strike="noStrike">
                <a:solidFill>
                  <a:schemeClr val="dk1"/>
                </a:solidFill>
                <a:latin typeface="Arial"/>
                <a:ea typeface="Arial"/>
                <a:cs typeface="Arial"/>
                <a:sym typeface="Arial"/>
              </a:rPr>
              <a:t>https://www.indramat-us.com/do-robots-make-mistakes/</a:t>
            </a:r>
            <a:endParaRPr/>
          </a:p>
          <a:p>
            <a:pPr indent="0" lvl="1" marL="457200" marR="0" rtl="0" algn="l">
              <a:spcBef>
                <a:spcPts val="444"/>
              </a:spcBef>
              <a:spcAft>
                <a:spcPts val="0"/>
              </a:spcAft>
              <a:buClr>
                <a:schemeClr val="dk1"/>
              </a:buClr>
              <a:buSzPct val="100000"/>
              <a:buFont typeface="Arial"/>
              <a:buNone/>
            </a:pPr>
            <a:r>
              <a:rPr b="0" i="0" lang="en-US" sz="2400" u="none" cap="none" strike="noStrike">
                <a:solidFill>
                  <a:schemeClr val="dk1"/>
                </a:solidFill>
                <a:latin typeface="Arial"/>
                <a:ea typeface="Arial"/>
                <a:cs typeface="Arial"/>
                <a:sym typeface="Arial"/>
              </a:rPr>
              <a:t>The future cooperation with robots requires an intensive investigation of interaction concepts and learning approaches in robot systems with regard to their applicability in poorly controlled environments.</a:t>
            </a:r>
            <a:endParaRPr/>
          </a:p>
          <a:p>
            <a:pPr indent="0" lvl="1" marL="457200" marR="0" rtl="0" algn="r">
              <a:spcBef>
                <a:spcPts val="277"/>
              </a:spcBef>
              <a:spcAft>
                <a:spcPts val="0"/>
              </a:spcAft>
              <a:buClr>
                <a:schemeClr val="dk1"/>
              </a:buClr>
              <a:buSzPct val="100000"/>
              <a:buFont typeface="Arial"/>
              <a:buNone/>
            </a:pPr>
            <a:r>
              <a:rPr b="0" i="0" lang="en-US" sz="1500" u="none" cap="none" strike="noStrike">
                <a:solidFill>
                  <a:schemeClr val="dk1"/>
                </a:solidFill>
                <a:latin typeface="Arial"/>
                <a:ea typeface="Arial"/>
                <a:cs typeface="Arial"/>
                <a:sym typeface="Arial"/>
              </a:rPr>
              <a:t>Kim, S.U. (et, al). (2020). Errors in Human-Robot Intercations and their Effects on Robot Learning. </a:t>
            </a:r>
            <a:endParaRPr/>
          </a:p>
          <a:p>
            <a:pPr indent="0" lvl="1" marL="457200" marR="0" rtl="0" algn="r">
              <a:spcBef>
                <a:spcPts val="277"/>
              </a:spcBef>
              <a:spcAft>
                <a:spcPts val="0"/>
              </a:spcAft>
              <a:buClr>
                <a:schemeClr val="dk1"/>
              </a:buClr>
              <a:buSzPct val="100000"/>
              <a:buFont typeface="Arial"/>
              <a:buNone/>
            </a:pPr>
            <a:r>
              <a:rPr b="0" i="0" lang="en-US" sz="1500" u="none" cap="none" strike="noStrike">
                <a:solidFill>
                  <a:schemeClr val="dk1"/>
                </a:solidFill>
                <a:latin typeface="Arial"/>
                <a:ea typeface="Arial"/>
                <a:cs typeface="Arial"/>
                <a:sym typeface="Arial"/>
              </a:rPr>
              <a:t>https://www.frontiersin.org/articles/10.3389/frobt.2020.558531/full</a:t>
            </a:r>
            <a:endParaRPr/>
          </a:p>
          <a:p>
            <a:pPr indent="0" lvl="1" marL="457200" marR="0" rtl="0" algn="l">
              <a:spcBef>
                <a:spcPts val="444"/>
              </a:spcBef>
              <a:spcAft>
                <a:spcPts val="0"/>
              </a:spcAft>
              <a:buClr>
                <a:schemeClr val="dk1"/>
              </a:buClr>
              <a:buSzPct val="1000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Artificial Intelligence </a:t>
            </a:r>
            <a:br>
              <a:rPr lang="en-US"/>
            </a:br>
            <a:endParaRPr u="sng">
              <a:solidFill>
                <a:srgbClr val="366092"/>
              </a:solidFill>
            </a:endParaRPr>
          </a:p>
        </p:txBody>
      </p:sp>
      <p:sp>
        <p:nvSpPr>
          <p:cNvPr id="144" name="Google Shape;144;p8"/>
          <p:cNvSpPr txBox="1"/>
          <p:nvPr/>
        </p:nvSpPr>
        <p:spPr>
          <a:xfrm>
            <a:off x="169653" y="846138"/>
            <a:ext cx="8804693" cy="4525963"/>
          </a:xfrm>
          <a:prstGeom prst="rect">
            <a:avLst/>
          </a:prstGeom>
          <a:noFill/>
          <a:ln>
            <a:noFill/>
          </a:ln>
        </p:spPr>
        <p:txBody>
          <a:bodyPr anchorCtr="0" anchor="t" bIns="45700" lIns="91425" spcFirstLastPara="1" rIns="91425" wrap="square" tIns="45700">
            <a:normAutofit/>
          </a:bodyPr>
          <a:lstStyle/>
          <a:p>
            <a:pPr indent="-285750" lvl="1" marL="74295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Is AI a thinking machine? As an example: ChatGPT is not a thinking machine but following set of rules to access the existing information in various resources and present them back to you.</a:t>
            </a:r>
            <a:endParaRPr/>
          </a:p>
          <a:p>
            <a:pPr indent="0" lvl="1" marL="4572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a:t>
            </a:r>
            <a:r>
              <a:rPr b="1" i="0" lang="en-US" sz="2400" u="sng" cap="none" strike="noStrike">
                <a:solidFill>
                  <a:schemeClr val="dk1"/>
                </a:solidFill>
                <a:latin typeface="Arial"/>
                <a:ea typeface="Arial"/>
                <a:cs typeface="Arial"/>
                <a:sym typeface="Arial"/>
              </a:rPr>
              <a:t>Argument: </a:t>
            </a:r>
            <a:r>
              <a:rPr b="0" i="0" lang="en-US" sz="2400" u="none" cap="none" strike="noStrike">
                <a:solidFill>
                  <a:schemeClr val="dk1"/>
                </a:solidFill>
                <a:latin typeface="Arial"/>
                <a:ea typeface="Arial"/>
                <a:cs typeface="Arial"/>
                <a:sym typeface="Arial"/>
              </a:rPr>
              <a:t>Thinking machine is different with human </a:t>
            </a:r>
            <a:endParaRPr/>
          </a:p>
          <a:p>
            <a:pPr indent="0" lvl="1" marL="457200" marR="0" rtl="0" algn="l">
              <a:spcBef>
                <a:spcPts val="48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    thinking because follows different logical expressions.</a:t>
            </a:r>
            <a:endParaRPr/>
          </a:p>
          <a:p>
            <a:pPr indent="-285750" lvl="1" marL="742950" marR="0" rtl="0" algn="l">
              <a:spcBef>
                <a:spcPts val="480"/>
              </a:spcBef>
              <a:spcAft>
                <a:spcPts val="0"/>
              </a:spcAft>
              <a:buClr>
                <a:schemeClr val="dk1"/>
              </a:buClr>
              <a:buSzPts val="2400"/>
              <a:buFont typeface="Arial"/>
              <a:buChar char="•"/>
            </a:pPr>
            <a:r>
              <a:rPr b="0" i="0" lang="en-US" sz="2400" u="none" cap="none" strike="noStrike">
                <a:solidFill>
                  <a:schemeClr val="dk1"/>
                </a:solidFill>
                <a:latin typeface="Arial"/>
                <a:ea typeface="Arial"/>
                <a:cs typeface="Arial"/>
                <a:sym typeface="Arial"/>
              </a:rPr>
              <a:t>A robot that is designed to do a specific task even better than humans are called expert system. Is expert system an AI because this system is thinking to do a better job than humans. </a:t>
            </a:r>
            <a:endParaRPr/>
          </a:p>
          <a:p>
            <a:pPr indent="-133350" lvl="1" marL="74295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133350" lvl="1" marL="742950" marR="0" rtl="0" algn="l">
              <a:spcBef>
                <a:spcPts val="48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9"/>
          <p:cNvSpPr txBox="1"/>
          <p:nvPr>
            <p:ph type="title"/>
          </p:nvPr>
        </p:nvSpPr>
        <p:spPr>
          <a:xfrm>
            <a:off x="457199"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Computers and Humans</a:t>
            </a:r>
            <a:endParaRPr u="sng">
              <a:solidFill>
                <a:srgbClr val="366092"/>
              </a:solidFill>
            </a:endParaRPr>
          </a:p>
        </p:txBody>
      </p:sp>
      <p:sp>
        <p:nvSpPr>
          <p:cNvPr id="150" name="Google Shape;150;p9"/>
          <p:cNvSpPr txBox="1"/>
          <p:nvPr/>
        </p:nvSpPr>
        <p:spPr>
          <a:xfrm>
            <a:off x="169653" y="1166018"/>
            <a:ext cx="8804693" cy="4525963"/>
          </a:xfrm>
          <a:prstGeom prst="rect">
            <a:avLst/>
          </a:prstGeom>
          <a:noFill/>
          <a:ln>
            <a:noFill/>
          </a:ln>
        </p:spPr>
        <p:txBody>
          <a:bodyPr anchorCtr="0" anchor="t" bIns="45700" lIns="91425" spcFirstLastPara="1" rIns="91425" wrap="square" tIns="45700">
            <a:normAutofit fontScale="92500" lnSpcReduction="10000"/>
          </a:bodyPr>
          <a:lstStyle/>
          <a:p>
            <a:pPr indent="0" lvl="1" marL="457200" marR="0" rtl="0" algn="l">
              <a:spcBef>
                <a:spcPts val="0"/>
              </a:spcBef>
              <a:spcAft>
                <a:spcPts val="0"/>
              </a:spcAft>
              <a:buClr>
                <a:schemeClr val="dk1"/>
              </a:buClr>
              <a:buSzPct val="100000"/>
              <a:buFont typeface="Arial"/>
              <a:buNone/>
            </a:pPr>
            <a:r>
              <a:rPr b="1" i="0" lang="en-US" sz="2000" u="none" cap="none" strike="noStrike">
                <a:solidFill>
                  <a:schemeClr val="dk1"/>
                </a:solidFill>
                <a:latin typeface="Arial"/>
                <a:ea typeface="Arial"/>
                <a:cs typeface="Arial"/>
                <a:sym typeface="Arial"/>
              </a:rPr>
              <a:t>Computers:</a:t>
            </a:r>
            <a:endParaRPr/>
          </a:p>
          <a:p>
            <a:pPr indent="-457200" lvl="1" marL="914400" marR="0" rtl="0" algn="l">
              <a:spcBef>
                <a:spcPts val="370"/>
              </a:spcBef>
              <a:spcAft>
                <a:spcPts val="0"/>
              </a:spcAft>
              <a:buClr>
                <a:schemeClr val="dk1"/>
              </a:buClr>
              <a:buSzPct val="100000"/>
              <a:buFont typeface="Calibri"/>
              <a:buAutoNum type="arabicPeriod"/>
            </a:pPr>
            <a:r>
              <a:rPr b="0" i="0" lang="en-US" sz="2000" u="none" cap="none" strike="noStrike">
                <a:solidFill>
                  <a:schemeClr val="dk1"/>
                </a:solidFill>
                <a:latin typeface="Arial"/>
                <a:ea typeface="Arial"/>
                <a:cs typeface="Arial"/>
                <a:sym typeface="Arial"/>
              </a:rPr>
              <a:t>Faster calculations</a:t>
            </a:r>
            <a:endParaRPr/>
          </a:p>
          <a:p>
            <a:pPr indent="-457200" lvl="1" marL="914400" marR="0" rtl="0" algn="l">
              <a:spcBef>
                <a:spcPts val="370"/>
              </a:spcBef>
              <a:spcAft>
                <a:spcPts val="0"/>
              </a:spcAft>
              <a:buClr>
                <a:schemeClr val="dk1"/>
              </a:buClr>
              <a:buSzPct val="100000"/>
              <a:buFont typeface="Calibri"/>
              <a:buAutoNum type="arabicPeriod"/>
            </a:pPr>
            <a:r>
              <a:rPr b="0" i="0" lang="en-US" sz="2000" u="none" cap="none" strike="noStrike">
                <a:solidFill>
                  <a:schemeClr val="dk1"/>
                </a:solidFill>
                <a:latin typeface="Arial"/>
                <a:ea typeface="Arial"/>
                <a:cs typeface="Arial"/>
                <a:sym typeface="Arial"/>
              </a:rPr>
              <a:t>Efficient storage</a:t>
            </a:r>
            <a:endParaRPr/>
          </a:p>
          <a:p>
            <a:pPr indent="-457200" lvl="1" marL="914400" marR="0" rtl="0" algn="l">
              <a:spcBef>
                <a:spcPts val="370"/>
              </a:spcBef>
              <a:spcAft>
                <a:spcPts val="0"/>
              </a:spcAft>
              <a:buClr>
                <a:schemeClr val="dk1"/>
              </a:buClr>
              <a:buSzPct val="100000"/>
              <a:buFont typeface="Calibri"/>
              <a:buAutoNum type="arabicPeriod"/>
            </a:pPr>
            <a:r>
              <a:rPr b="0" i="0" lang="en-US" sz="2000" u="none" cap="none" strike="noStrike">
                <a:solidFill>
                  <a:schemeClr val="dk1"/>
                </a:solidFill>
                <a:latin typeface="Arial"/>
                <a:ea typeface="Arial"/>
                <a:cs typeface="Arial"/>
                <a:sym typeface="Arial"/>
              </a:rPr>
              <a:t>Rapid retrieval of required information</a:t>
            </a:r>
            <a:endParaRPr/>
          </a:p>
          <a:p>
            <a:pPr indent="-457200" lvl="1" marL="914400" marR="0" rtl="0" algn="l">
              <a:spcBef>
                <a:spcPts val="370"/>
              </a:spcBef>
              <a:spcAft>
                <a:spcPts val="0"/>
              </a:spcAft>
              <a:buClr>
                <a:schemeClr val="dk1"/>
              </a:buClr>
              <a:buSzPct val="100000"/>
              <a:buFont typeface="Calibri"/>
              <a:buAutoNum type="arabicPeriod"/>
            </a:pPr>
            <a:r>
              <a:rPr b="0" i="0" lang="en-US" sz="2000" u="none" cap="none" strike="noStrike">
                <a:solidFill>
                  <a:schemeClr val="dk1"/>
                </a:solidFill>
                <a:latin typeface="Arial"/>
                <a:ea typeface="Arial"/>
                <a:cs typeface="Arial"/>
                <a:sym typeface="Arial"/>
              </a:rPr>
              <a:t>Following given instructions</a:t>
            </a:r>
            <a:endParaRPr/>
          </a:p>
          <a:p>
            <a:pPr indent="0" lvl="1" marL="457200" marR="0" rtl="0" algn="l">
              <a:spcBef>
                <a:spcPts val="370"/>
              </a:spcBef>
              <a:spcAft>
                <a:spcPts val="0"/>
              </a:spcAft>
              <a:buClr>
                <a:schemeClr val="dk1"/>
              </a:buClr>
              <a:buSzPct val="100000"/>
              <a:buFont typeface="Arial"/>
              <a:buNone/>
            </a:pPr>
            <a:r>
              <a:t/>
            </a:r>
            <a:endParaRPr b="1" i="0" sz="2000" u="none" cap="none" strike="noStrike">
              <a:solidFill>
                <a:schemeClr val="dk1"/>
              </a:solidFill>
              <a:latin typeface="Arial"/>
              <a:ea typeface="Arial"/>
              <a:cs typeface="Arial"/>
              <a:sym typeface="Arial"/>
            </a:endParaRPr>
          </a:p>
          <a:p>
            <a:pPr indent="0" lvl="1" marL="457200" marR="0" rtl="0" algn="l">
              <a:spcBef>
                <a:spcPts val="370"/>
              </a:spcBef>
              <a:spcAft>
                <a:spcPts val="0"/>
              </a:spcAft>
              <a:buClr>
                <a:schemeClr val="dk1"/>
              </a:buClr>
              <a:buSzPct val="100000"/>
              <a:buFont typeface="Arial"/>
              <a:buNone/>
            </a:pPr>
            <a:r>
              <a:rPr b="1" i="0" lang="en-US" sz="2000" u="none" cap="none" strike="noStrike">
                <a:solidFill>
                  <a:schemeClr val="dk1"/>
                </a:solidFill>
                <a:latin typeface="Arial"/>
                <a:ea typeface="Arial"/>
                <a:cs typeface="Arial"/>
                <a:sym typeface="Arial"/>
              </a:rPr>
              <a:t>Humans:</a:t>
            </a:r>
            <a:endParaRPr/>
          </a:p>
          <a:p>
            <a:pPr indent="-457200" lvl="1" marL="914400" marR="0" rtl="0" algn="l">
              <a:spcBef>
                <a:spcPts val="370"/>
              </a:spcBef>
              <a:spcAft>
                <a:spcPts val="0"/>
              </a:spcAft>
              <a:buClr>
                <a:schemeClr val="dk1"/>
              </a:buClr>
              <a:buSzPct val="100000"/>
              <a:buFont typeface="Calibri"/>
              <a:buAutoNum type="arabicPeriod"/>
            </a:pPr>
            <a:r>
              <a:rPr b="0" i="0" lang="en-US" sz="2000" u="none" cap="none" strike="noStrike">
                <a:solidFill>
                  <a:schemeClr val="dk1"/>
                </a:solidFill>
                <a:latin typeface="Arial"/>
                <a:ea typeface="Arial"/>
                <a:cs typeface="Arial"/>
                <a:sym typeface="Arial"/>
              </a:rPr>
              <a:t>Emotions and sympathy</a:t>
            </a:r>
            <a:endParaRPr/>
          </a:p>
          <a:p>
            <a:pPr indent="-457200" lvl="1" marL="914400" marR="0" rtl="0" algn="l">
              <a:spcBef>
                <a:spcPts val="370"/>
              </a:spcBef>
              <a:spcAft>
                <a:spcPts val="0"/>
              </a:spcAft>
              <a:buClr>
                <a:schemeClr val="dk1"/>
              </a:buClr>
              <a:buSzPct val="100000"/>
              <a:buFont typeface="Calibri"/>
              <a:buAutoNum type="arabicPeriod"/>
            </a:pPr>
            <a:r>
              <a:rPr b="0" i="0" lang="en-US" sz="2000" u="none" cap="none" strike="noStrike">
                <a:solidFill>
                  <a:schemeClr val="dk1"/>
                </a:solidFill>
                <a:latin typeface="Arial"/>
                <a:ea typeface="Arial"/>
                <a:cs typeface="Arial"/>
                <a:sym typeface="Arial"/>
              </a:rPr>
              <a:t>Imagination and creativity </a:t>
            </a:r>
            <a:endParaRPr/>
          </a:p>
          <a:p>
            <a:pPr indent="-457200" lvl="1" marL="914400" marR="0" rtl="0" algn="l">
              <a:spcBef>
                <a:spcPts val="370"/>
              </a:spcBef>
              <a:spcAft>
                <a:spcPts val="0"/>
              </a:spcAft>
              <a:buClr>
                <a:schemeClr val="dk1"/>
              </a:buClr>
              <a:buSzPct val="100000"/>
              <a:buFont typeface="Calibri"/>
              <a:buAutoNum type="arabicPeriod"/>
            </a:pPr>
            <a:r>
              <a:rPr b="0" i="0" lang="en-US" sz="2000" u="none" cap="none" strike="noStrike">
                <a:solidFill>
                  <a:schemeClr val="dk1"/>
                </a:solidFill>
                <a:latin typeface="Arial"/>
                <a:ea typeface="Arial"/>
                <a:cs typeface="Arial"/>
                <a:sym typeface="Arial"/>
              </a:rPr>
              <a:t>Control and will powers</a:t>
            </a:r>
            <a:endParaRPr/>
          </a:p>
          <a:p>
            <a:pPr indent="-457200" lvl="1" marL="914400" marR="0" rtl="0" algn="l">
              <a:spcBef>
                <a:spcPts val="370"/>
              </a:spcBef>
              <a:spcAft>
                <a:spcPts val="0"/>
              </a:spcAft>
              <a:buClr>
                <a:schemeClr val="dk1"/>
              </a:buClr>
              <a:buSzPct val="100000"/>
              <a:buFont typeface="Calibri"/>
              <a:buAutoNum type="arabicPeriod"/>
            </a:pPr>
            <a:r>
              <a:rPr b="0" i="0" lang="en-US" sz="2000" u="none" cap="none" strike="noStrike">
                <a:solidFill>
                  <a:schemeClr val="dk1"/>
                </a:solidFill>
                <a:latin typeface="Arial"/>
                <a:ea typeface="Arial"/>
                <a:cs typeface="Arial"/>
                <a:sym typeface="Arial"/>
              </a:rPr>
              <a:t>Unique characteristic and personality  </a:t>
            </a:r>
            <a:endParaRPr/>
          </a:p>
          <a:p>
            <a:pPr indent="0" lvl="1" marL="457200" marR="0" rtl="0" algn="l">
              <a:spcBef>
                <a:spcPts val="444"/>
              </a:spcBef>
              <a:spcAft>
                <a:spcPts val="0"/>
              </a:spcAft>
              <a:buClr>
                <a:schemeClr val="dk1"/>
              </a:buClr>
              <a:buSzPct val="100000"/>
              <a:buFont typeface="Arial"/>
              <a:buNone/>
            </a:pPr>
            <a:r>
              <a:t/>
            </a:r>
            <a:endParaRPr b="0" i="0" sz="2400" u="none" cap="none" strike="noStrike">
              <a:solidFill>
                <a:schemeClr val="dk1"/>
              </a:solidFill>
              <a:latin typeface="Arial"/>
              <a:ea typeface="Arial"/>
              <a:cs typeface="Arial"/>
              <a:sym typeface="Arial"/>
            </a:endParaRPr>
          </a:p>
          <a:p>
            <a:pPr indent="0" lvl="1" marL="457200" marR="0" rtl="0" algn="l">
              <a:spcBef>
                <a:spcPts val="388"/>
              </a:spcBef>
              <a:spcAft>
                <a:spcPts val="0"/>
              </a:spcAft>
              <a:buClr>
                <a:schemeClr val="dk1"/>
              </a:buClr>
              <a:buSzPct val="100000"/>
              <a:buFont typeface="Arial"/>
              <a:buNone/>
            </a:pPr>
            <a:r>
              <a:rPr b="0" i="0" lang="en-US" sz="2100" u="none" cap="none" strike="noStrike">
                <a:solidFill>
                  <a:schemeClr val="dk1"/>
                </a:solidFill>
                <a:latin typeface="Arial"/>
                <a:ea typeface="Arial"/>
                <a:cs typeface="Arial"/>
                <a:sym typeface="Arial"/>
              </a:rPr>
              <a:t>Therefore, we can’t compare a machine to human. Can we create an Artificial Intelligence? or intelligence is biological?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2013-11-24T06:45:02Z</dcterms:created>
  <dc:creator>Dania Abed Rabbou</dc:creator>
</cp:coreProperties>
</file>