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1" r:id="rId6"/>
    <p:sldId id="279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iPYSyzfhe0RiPwNgrAa3DZTvq5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Many new database developers suffer from the ‘spreadsheet syndrome’, creating as few tables as possible, often just a single table. They place dozens of columns in their table, to try and cover every possible piece of data, even though they often leave most columns unfilled for a given row.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 contrast database normalization aims to store the smallest amount of info possible in each table, leaving no columns that are filled for just a few of the rows. In fact, in a properly normalized table there should be very few empty(NULL) fields.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is accomplished by restructuring the data into multiple tables, with each table containing a subset of the information.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Database normalization is the process of modifying your schema so that its tables conform to a progressive series of normal forms.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Many new database developers suffer from the ‘spreadsheet syndrome’, creating as few tables as possible, often just a single table. They place dozens of columns in their table, to try and cover every possible piece of data, even though they often leave most columns unfilled for a given row.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By contrast database normalization aims to store the smallest amount of info possible in each table, leaving no columns that are filled for just a few of the rows. In fact, in a properly normalized table there should be very few empty(NULL) fields.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is accomplished by restructuring the data into multiple tables, with each table containing a subset of the information.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Database normalization is the process of modifying your schema so that its tables conform to a progressive series of normal forms.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32" name="Google Shape;13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3" name="Google Shape;13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And hey, odds are you can change more than one column, and you may have more than a million rows.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39" name="Google Shape;13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0" name="Google Shape;14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And hey, odds are you can change more than one column, and you may have more than a million rows.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45" name="Google Shape;14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6" name="Google Shape;14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And hey, odds are you can change more than one column, and you may have more than a million rows.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4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5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 and Content" type="txAndObj">
  <p:cSld name="TEXT_AND_OBJEC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6"/>
          <p:cNvSpPr txBox="1">
            <a:spLocks noGrp="1"/>
          </p:cNvSpPr>
          <p:nvPr>
            <p:ph type="title"/>
          </p:nvPr>
        </p:nvSpPr>
        <p:spPr>
          <a:xfrm>
            <a:off x="685800" y="838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6"/>
          <p:cNvSpPr txBox="1">
            <a:spLocks noGrp="1"/>
          </p:cNvSpPr>
          <p:nvPr>
            <p:ph type="body" idx="1"/>
          </p:nvPr>
        </p:nvSpPr>
        <p:spPr>
          <a:xfrm>
            <a:off x="685800" y="21336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36"/>
          <p:cNvSpPr txBox="1">
            <a:spLocks noGrp="1"/>
          </p:cNvSpPr>
          <p:nvPr>
            <p:ph type="body" idx="2"/>
          </p:nvPr>
        </p:nvSpPr>
        <p:spPr>
          <a:xfrm>
            <a:off x="4648200" y="21336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 type="tbl">
  <p:cSld name="TABL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7"/>
          <p:cNvSpPr txBox="1">
            <a:spLocks noGrp="1"/>
          </p:cNvSpPr>
          <p:nvPr>
            <p:ph type="title"/>
          </p:nvPr>
        </p:nvSpPr>
        <p:spPr>
          <a:xfrm>
            <a:off x="685800" y="838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futurism.com/kardashev-scale-this-is-what-life-will-look-like-when-we-harness-the-energy-of-the-entire-universe" TargetMode="External"/><Relationship Id="rId3" Type="http://schemas.openxmlformats.org/officeDocument/2006/relationships/hyperlink" Target="https://www.space.com/kardashev-scale" TargetMode="External"/><Relationship Id="rId7" Type="http://schemas.openxmlformats.org/officeDocument/2006/relationships/hyperlink" Target="https://www.supercluster.com/editorial/rethinking-the-kardashev-scale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pulse/keeping-up-kardashev-scale-marcello-majonchi/?trk=pulse-article" TargetMode="External"/><Relationship Id="rId5" Type="http://schemas.openxmlformats.org/officeDocument/2006/relationships/hyperlink" Target="https://www.findlight.net/blog/kardashev-scale-of-civilization-where-is-humanity/" TargetMode="External"/><Relationship Id="rId4" Type="http://schemas.openxmlformats.org/officeDocument/2006/relationships/hyperlink" Target="https://www.sciencefocus.com/futuretechnology/kardashevs-scal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628291" y="1268083"/>
            <a:ext cx="77724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Calibri"/>
              <a:buNone/>
            </a:pPr>
            <a:br>
              <a:rPr lang="en-US" sz="5300">
                <a:solidFill>
                  <a:srgbClr val="0070C0"/>
                </a:solidFill>
              </a:rPr>
            </a:br>
            <a:r>
              <a:rPr lang="en-US" sz="3200">
                <a:solidFill>
                  <a:srgbClr val="0070C0"/>
                </a:solidFill>
              </a:rPr>
              <a:t>ICT406 IT Professional Environment: Law, Ethics and  Privacy</a:t>
            </a:r>
            <a:r>
              <a:rPr lang="en-US" sz="4800">
                <a:solidFill>
                  <a:srgbClr val="0070C0"/>
                </a:solidFill>
              </a:rPr>
              <a:t> </a:t>
            </a:r>
            <a:br>
              <a:rPr lang="en-US" sz="4800">
                <a:solidFill>
                  <a:srgbClr val="0070C0"/>
                </a:solidFill>
              </a:rPr>
            </a:br>
            <a:br>
              <a:rPr lang="en-US" sz="4800"/>
            </a:br>
            <a:r>
              <a:rPr lang="en-US" sz="4800"/>
              <a:t>Future Technologies  </a:t>
            </a:r>
            <a:endParaRPr sz="4200"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1486619" y="4804913"/>
            <a:ext cx="64008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solidFill>
                  <a:schemeClr val="dk1"/>
                </a:solidFill>
              </a:rPr>
              <a:t>Dr. Abbass Ghanbary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solidFill>
                  <a:schemeClr val="dk1"/>
                </a:solidFill>
              </a:rPr>
              <a:t>a.ghanbary@aapoly.edu.au</a:t>
            </a:r>
            <a:endParaRPr/>
          </a:p>
        </p:txBody>
      </p:sp>
      <p:pic>
        <p:nvPicPr>
          <p:cNvPr id="98" name="Google Shape;98;p1" descr="A blue and black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29796" y="893517"/>
            <a:ext cx="2743200" cy="1131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"/>
          <p:cNvSpPr txBox="1">
            <a:spLocks noGrp="1"/>
          </p:cNvSpPr>
          <p:nvPr>
            <p:ph type="title"/>
          </p:nvPr>
        </p:nvSpPr>
        <p:spPr>
          <a:xfrm>
            <a:off x="0" y="11784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Type 1 Civilisation </a:t>
            </a:r>
            <a:endParaRPr/>
          </a:p>
        </p:txBody>
      </p:sp>
      <p:sp>
        <p:nvSpPr>
          <p:cNvPr id="149" name="Google Shape;149;p9"/>
          <p:cNvSpPr txBox="1"/>
          <p:nvPr/>
        </p:nvSpPr>
        <p:spPr>
          <a:xfrm>
            <a:off x="169653" y="1066800"/>
            <a:ext cx="8804693" cy="5574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47500" lnSpcReduction="2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Arial"/>
              <a:buNone/>
            </a:pPr>
            <a:r>
              <a:rPr lang="en-US" sz="51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Type 1 Civilisation  (A Planetary Civilisation) </a:t>
            </a:r>
            <a:endParaRPr/>
          </a:p>
          <a:p>
            <a:pPr marL="742950" marR="0" lvl="1" indent="-285781" algn="l" rtl="0">
              <a:spcBef>
                <a:spcPts val="484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Arial"/>
              <a:buChar char="•"/>
            </a:pPr>
            <a:r>
              <a:rPr lang="en-US" sz="51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Produces energy at least 10</a:t>
            </a:r>
            <a:r>
              <a:rPr lang="en-US" sz="5100" b="0" i="0" u="none" strike="noStrike" cap="none" baseline="30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r>
              <a:rPr lang="en-US" sz="51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power watts of energy per second.</a:t>
            </a:r>
            <a:endParaRPr sz="5100" b="0" i="0" u="none" strike="noStrike" cap="none" baseline="300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81" algn="l" rtl="0">
              <a:spcBef>
                <a:spcPts val="484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Arial"/>
              <a:buChar char="•"/>
            </a:pPr>
            <a:r>
              <a:rPr lang="en-US" sz="51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The main source of power is nuclear fusion energy with no risk of nuclear accidents. </a:t>
            </a:r>
            <a:endParaRPr/>
          </a:p>
          <a:p>
            <a:pPr marL="742950" marR="0" lvl="1" indent="-285781" algn="l" rtl="0">
              <a:spcBef>
                <a:spcPts val="484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Arial"/>
              <a:buChar char="•"/>
            </a:pPr>
            <a:r>
              <a:rPr lang="en-US" sz="51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At this point, man can travel to any solar system.</a:t>
            </a:r>
            <a:endParaRPr/>
          </a:p>
          <a:p>
            <a:pPr marL="742950" marR="0" lvl="1" indent="-285781" algn="l" rtl="0">
              <a:spcBef>
                <a:spcPts val="484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Arial"/>
              <a:buChar char="•"/>
            </a:pPr>
            <a:r>
              <a:rPr lang="en-US" sz="51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Elimination of incurable diseases and regenerate any organ increasing human life span.</a:t>
            </a:r>
            <a:endParaRPr/>
          </a:p>
          <a:p>
            <a:pPr marL="742950" marR="0" lvl="1" indent="-285781" algn="l" rtl="0">
              <a:spcBef>
                <a:spcPts val="484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Arial"/>
              <a:buChar char="•"/>
            </a:pPr>
            <a:r>
              <a:rPr lang="en-US" sz="51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Live in any environment like sea, cloud,..</a:t>
            </a:r>
            <a:endParaRPr/>
          </a:p>
          <a:p>
            <a:pPr marL="742950" marR="0" lvl="1" indent="-285781" algn="l" rtl="0">
              <a:spcBef>
                <a:spcPts val="484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Arial"/>
              <a:buChar char="•"/>
            </a:pPr>
            <a:r>
              <a:rPr lang="en-US" sz="51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Control volcanos, weather and even earthquakes.</a:t>
            </a:r>
            <a:endParaRPr/>
          </a:p>
          <a:p>
            <a:pPr marL="742950" marR="0" lvl="1" indent="-285781" algn="l" rtl="0">
              <a:spcBef>
                <a:spcPts val="484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Arial"/>
              <a:buChar char="•"/>
            </a:pPr>
            <a:r>
              <a:rPr lang="en-US" sz="51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It will take 100 to 200 years for us to reach from civilisation 0.72 to an early type civilisation 1.0 producing 10 times more energy.</a:t>
            </a:r>
            <a:endParaRPr/>
          </a:p>
          <a:p>
            <a:pPr marL="742950" marR="0" lvl="1" indent="-285781" algn="l" rtl="0">
              <a:spcBef>
                <a:spcPts val="484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Arial"/>
              <a:buChar char="•"/>
            </a:pPr>
            <a:r>
              <a:rPr lang="en-US" sz="51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It would take around 3000 years to reach advanced civilisation type 1. </a:t>
            </a:r>
            <a:endParaRPr/>
          </a:p>
          <a:p>
            <a:pPr marL="457200" marR="0" lvl="1" indent="0" algn="l" rtl="0">
              <a:spcBef>
                <a:spcPts val="342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Arial"/>
              <a:buNone/>
            </a:pPr>
            <a:br>
              <a:rPr lang="en-US" sz="36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6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457200" marR="0" lvl="1" indent="0" algn="l" rtl="0">
              <a:spcBef>
                <a:spcPts val="9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000" b="1" i="0" u="none" strike="noStrike" cap="none">
              <a:solidFill>
                <a:schemeClr val="lt1"/>
              </a:solidFill>
              <a:highlight>
                <a:srgbClr val="FF00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133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400" b="0" i="0" u="none" strike="noStrike" cap="none">
              <a:solidFill>
                <a:srgbClr val="3C40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0" descr="Type II Civilizations | WikiSciFi | Fando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"/>
          <p:cNvSpPr txBox="1"/>
          <p:nvPr/>
        </p:nvSpPr>
        <p:spPr>
          <a:xfrm>
            <a:off x="169653" y="1166018"/>
            <a:ext cx="8804693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Arial"/>
              <a:buNone/>
            </a:pPr>
            <a:r>
              <a:rPr lang="en-US" sz="3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Type 2 Civilisation  (A Stellar Civilisation) </a:t>
            </a:r>
            <a:endParaRPr/>
          </a:p>
          <a:p>
            <a:pPr marL="742950" marR="0" lvl="1" indent="-285750" algn="l" rtl="0">
              <a:spcBef>
                <a:spcPts val="448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Harness the energy from neighbouring stars because nuclear fusion is not sufficient enough for advances in technology and science. </a:t>
            </a:r>
            <a:endParaRPr/>
          </a:p>
          <a:p>
            <a:pPr marL="742950" marR="0" lvl="1" indent="-285750" algn="l" rtl="0">
              <a:spcBef>
                <a:spcPts val="448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Gather and sort the required energy demands for growing population. We need to boost our energy production by 100,000 times.</a:t>
            </a:r>
            <a:endParaRPr/>
          </a:p>
          <a:p>
            <a:pPr marL="742950" marR="0" lvl="1" indent="-285750" algn="l" rtl="0">
              <a:spcBef>
                <a:spcPts val="448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Elimination of poverty.</a:t>
            </a:r>
            <a:endParaRPr/>
          </a:p>
          <a:p>
            <a:pPr marL="742950" marR="0" lvl="1" indent="-285750" algn="l" rtl="0">
              <a:spcBef>
                <a:spcPts val="448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Freely travel across planets in milky way galaxy.</a:t>
            </a:r>
            <a:endParaRPr/>
          </a:p>
          <a:p>
            <a:pPr marL="742950" marR="0" lvl="1" indent="-285750" algn="l" rtl="0">
              <a:spcBef>
                <a:spcPts val="448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Colonising space.</a:t>
            </a:r>
            <a:endParaRPr/>
          </a:p>
          <a:p>
            <a:pPr marL="742950" marR="0" lvl="1" indent="-285750" algn="l" rtl="0">
              <a:spcBef>
                <a:spcPts val="448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Regenerating any part of human body</a:t>
            </a:r>
            <a:endParaRPr/>
          </a:p>
          <a:p>
            <a:pPr marL="742950" marR="0" lvl="1" indent="-285750" algn="l" rtl="0">
              <a:spcBef>
                <a:spcPts val="448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It will take 100000 to 1000000 years for us to reach from civilisation 1 to civilisation 2.0.</a:t>
            </a:r>
            <a:endParaRPr/>
          </a:p>
          <a:p>
            <a:pPr marL="457200" marR="0" lvl="1" indent="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1"/>
          <p:cNvSpPr txBox="1">
            <a:spLocks noGrp="1"/>
          </p:cNvSpPr>
          <p:nvPr>
            <p:ph type="title"/>
          </p:nvPr>
        </p:nvSpPr>
        <p:spPr>
          <a:xfrm>
            <a:off x="0" y="11784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Type 2 Civilisation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2" descr="Kardashev's Civilization Scale Analysis: The Type of Civilization We Really  Are | by ShutUp JustFocus | The Startup | Mediu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"/>
          <p:cNvSpPr txBox="1">
            <a:spLocks noGrp="1"/>
          </p:cNvSpPr>
          <p:nvPr>
            <p:ph type="body" idx="1"/>
          </p:nvPr>
        </p:nvSpPr>
        <p:spPr>
          <a:xfrm>
            <a:off x="-2875" y="1269521"/>
            <a:ext cx="8994475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None/>
            </a:pPr>
            <a:r>
              <a:rPr lang="en-US" sz="3600">
                <a:solidFill>
                  <a:srgbClr val="404040"/>
                </a:solidFill>
              </a:rPr>
              <a:t>Type 3 Civilisation  (A galactic Civilisation) </a:t>
            </a:r>
            <a:endParaRPr/>
          </a:p>
          <a:p>
            <a:pPr marL="742950" lvl="1" indent="-285750" algn="l" rtl="0">
              <a:spcBef>
                <a:spcPts val="504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Arial"/>
              <a:buChar char="•"/>
            </a:pPr>
            <a:r>
              <a:rPr lang="en-US" sz="3600">
                <a:solidFill>
                  <a:srgbClr val="404040"/>
                </a:solidFill>
              </a:rPr>
              <a:t>Obtain energy similar to type 2 but from different galaxies.</a:t>
            </a:r>
            <a:endParaRPr/>
          </a:p>
          <a:p>
            <a:pPr marL="742950" lvl="1" indent="-285750" algn="l" rtl="0">
              <a:spcBef>
                <a:spcPts val="504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Arial"/>
              <a:buChar char="•"/>
            </a:pPr>
            <a:r>
              <a:rPr lang="en-US" sz="3600">
                <a:solidFill>
                  <a:srgbClr val="404040"/>
                </a:solidFill>
              </a:rPr>
              <a:t>Use of anti gravity devices for vehicles on astronomical scale.</a:t>
            </a:r>
            <a:endParaRPr/>
          </a:p>
          <a:p>
            <a:pPr marL="742950" lvl="1" indent="-285750" algn="l" rtl="0">
              <a:spcBef>
                <a:spcPts val="504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Arial"/>
              <a:buChar char="•"/>
            </a:pPr>
            <a:r>
              <a:rPr lang="en-US" sz="3600">
                <a:solidFill>
                  <a:srgbClr val="404040"/>
                </a:solidFill>
              </a:rPr>
              <a:t>Could use wormholes to travel through galaxies but not creating wormholes yet.</a:t>
            </a:r>
            <a:endParaRPr/>
          </a:p>
          <a:p>
            <a:pPr marL="742950" lvl="1" indent="-285750" algn="l" rtl="0">
              <a:spcBef>
                <a:spcPts val="504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Arial"/>
              <a:buChar char="•"/>
            </a:pPr>
            <a:r>
              <a:rPr lang="en-US" sz="3600">
                <a:solidFill>
                  <a:srgbClr val="404040"/>
                </a:solidFill>
              </a:rPr>
              <a:t>Maximum possible life span for any species. Science is at its end point.</a:t>
            </a:r>
            <a:endParaRPr/>
          </a:p>
          <a:p>
            <a:pPr marL="742950" lvl="1" indent="-285750" algn="l" rtl="0">
              <a:spcBef>
                <a:spcPts val="504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Arial"/>
              <a:buChar char="•"/>
            </a:pPr>
            <a:r>
              <a:rPr lang="en-US" sz="3600">
                <a:solidFill>
                  <a:srgbClr val="404040"/>
                </a:solidFill>
              </a:rPr>
              <a:t>The next step would be extracting consciousness from flesh and achieving immortality but not possible for type 3 civilisation.</a:t>
            </a:r>
            <a:endParaRPr/>
          </a:p>
          <a:p>
            <a:pPr marL="742950" lvl="1" indent="-125730" algn="l" rtl="0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600">
              <a:solidFill>
                <a:srgbClr val="404040"/>
              </a:solidFill>
            </a:endParaRPr>
          </a:p>
          <a:p>
            <a:pPr marL="742950" lvl="1" indent="-125730" algn="l" rtl="0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600">
              <a:solidFill>
                <a:srgbClr val="404040"/>
              </a:solidFill>
            </a:endParaRPr>
          </a:p>
          <a:p>
            <a:pPr marL="742950" lvl="1" indent="-125730" algn="l" rtl="0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600">
              <a:solidFill>
                <a:srgbClr val="404040"/>
              </a:solidFill>
            </a:endParaRPr>
          </a:p>
          <a:p>
            <a:pPr marL="742950" lvl="1" indent="-125730" algn="l" rtl="0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600">
              <a:solidFill>
                <a:srgbClr val="404040"/>
              </a:solidFill>
            </a:endParaRPr>
          </a:p>
          <a:p>
            <a:pPr marL="0" lvl="0" indent="0" algn="l" rtl="0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800"/>
          </a:p>
        </p:txBody>
      </p:sp>
      <p:sp>
        <p:nvSpPr>
          <p:cNvPr id="171" name="Google Shape;171;p13"/>
          <p:cNvSpPr txBox="1">
            <a:spLocks noGrp="1"/>
          </p:cNvSpPr>
          <p:nvPr>
            <p:ph type="title"/>
          </p:nvPr>
        </p:nvSpPr>
        <p:spPr>
          <a:xfrm>
            <a:off x="0" y="11784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Type 3 Civilisation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"/>
          <p:cNvSpPr txBox="1"/>
          <p:nvPr/>
        </p:nvSpPr>
        <p:spPr>
          <a:xfrm>
            <a:off x="2514600" y="1981200"/>
            <a:ext cx="472282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Is he going to work?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4"/>
          <p:cNvSpPr txBox="1"/>
          <p:nvPr/>
        </p:nvSpPr>
        <p:spPr>
          <a:xfrm>
            <a:off x="3352800" y="-76200"/>
            <a:ext cx="56388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Is this person going to office?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"/>
          <p:cNvSpPr txBox="1">
            <a:spLocks noGrp="1"/>
          </p:cNvSpPr>
          <p:nvPr>
            <p:ph type="title"/>
          </p:nvPr>
        </p:nvSpPr>
        <p:spPr>
          <a:xfrm>
            <a:off x="0" y="11784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Type 4 Civilisation </a:t>
            </a:r>
            <a:endParaRPr/>
          </a:p>
        </p:txBody>
      </p:sp>
      <p:sp>
        <p:nvSpPr>
          <p:cNvPr id="184" name="Google Shape;184;p15"/>
          <p:cNvSpPr txBox="1">
            <a:spLocks noGrp="1"/>
          </p:cNvSpPr>
          <p:nvPr>
            <p:ph type="body" idx="1"/>
          </p:nvPr>
        </p:nvSpPr>
        <p:spPr>
          <a:xfrm>
            <a:off x="-76200" y="990600"/>
            <a:ext cx="8994475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None/>
            </a:pPr>
            <a:r>
              <a:rPr lang="en-US" sz="3600">
                <a:solidFill>
                  <a:srgbClr val="404040"/>
                </a:solidFill>
              </a:rPr>
              <a:t>Type 4 Civilisation  (A Universal Civilisation) </a:t>
            </a:r>
            <a:endParaRPr/>
          </a:p>
          <a:p>
            <a:pPr marL="742950" lvl="1" indent="-285750" algn="l" rtl="0">
              <a:spcBef>
                <a:spcPts val="612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Arial"/>
              <a:buChar char="•"/>
            </a:pPr>
            <a:r>
              <a:rPr lang="en-US" sz="3600">
                <a:solidFill>
                  <a:srgbClr val="404040"/>
                </a:solidFill>
              </a:rPr>
              <a:t>The main source of energy would be supernovas (Extracting energy from explosions caused by final stage of star’s life.</a:t>
            </a:r>
            <a:endParaRPr/>
          </a:p>
          <a:p>
            <a:pPr marL="742950" lvl="1" indent="-285750" algn="l" rtl="0">
              <a:spcBef>
                <a:spcPts val="612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Arial"/>
              <a:buChar char="•"/>
            </a:pPr>
            <a:r>
              <a:rPr lang="en-US" sz="3600">
                <a:solidFill>
                  <a:srgbClr val="404040"/>
                </a:solidFill>
              </a:rPr>
              <a:t>Finaly can extract consciousness from flesh achieving immortality.</a:t>
            </a:r>
            <a:endParaRPr/>
          </a:p>
          <a:p>
            <a:pPr marL="742950" lvl="1" indent="-285750" algn="l" rtl="0">
              <a:spcBef>
                <a:spcPts val="612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Arial"/>
              <a:buChar char="•"/>
            </a:pPr>
            <a:r>
              <a:rPr lang="en-US" sz="3600">
                <a:solidFill>
                  <a:srgbClr val="404040"/>
                </a:solidFill>
              </a:rPr>
              <a:t>Can create life. </a:t>
            </a:r>
            <a:endParaRPr/>
          </a:p>
          <a:p>
            <a:pPr marL="742950" lvl="1" indent="-285750" algn="l" rtl="0">
              <a:spcBef>
                <a:spcPts val="612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Arial"/>
              <a:buChar char="•"/>
            </a:pPr>
            <a:r>
              <a:rPr lang="en-US" sz="3600">
                <a:solidFill>
                  <a:srgbClr val="404040"/>
                </a:solidFill>
              </a:rPr>
              <a:t>Are they God? Are we created by them?</a:t>
            </a:r>
            <a:endParaRPr/>
          </a:p>
          <a:p>
            <a:pPr marL="742950" lvl="1" indent="-285750" algn="l" rtl="0">
              <a:spcBef>
                <a:spcPts val="612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Arial"/>
              <a:buChar char="•"/>
            </a:pPr>
            <a:r>
              <a:rPr lang="en-US" sz="3600">
                <a:solidFill>
                  <a:srgbClr val="404040"/>
                </a:solidFill>
              </a:rPr>
              <a:t> Would the concept of multiple universes true? If yes, then we are talking about Multiverse. </a:t>
            </a:r>
            <a:endParaRPr/>
          </a:p>
          <a:p>
            <a:pPr marL="742950" lvl="1" indent="-91440" algn="l" rtl="0">
              <a:spcBef>
                <a:spcPts val="61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3600">
              <a:solidFill>
                <a:srgbClr val="404040"/>
              </a:solidFill>
            </a:endParaRPr>
          </a:p>
          <a:p>
            <a:pPr marL="742950" lvl="1" indent="-91440" algn="l" rtl="0">
              <a:spcBef>
                <a:spcPts val="61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600">
              <a:solidFill>
                <a:srgbClr val="404040"/>
              </a:solidFill>
            </a:endParaRPr>
          </a:p>
          <a:p>
            <a:pPr marL="742950" lvl="1" indent="-91440" algn="l" rtl="0">
              <a:spcBef>
                <a:spcPts val="61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600">
              <a:solidFill>
                <a:srgbClr val="404040"/>
              </a:solidFill>
            </a:endParaRPr>
          </a:p>
          <a:p>
            <a:pPr marL="742950" lvl="1" indent="-91440" algn="l" rtl="0">
              <a:spcBef>
                <a:spcPts val="61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600">
              <a:solidFill>
                <a:srgbClr val="404040"/>
              </a:solidFill>
            </a:endParaRPr>
          </a:p>
          <a:p>
            <a:pPr marL="742950" lvl="1" indent="-91440" algn="l" rtl="0">
              <a:spcBef>
                <a:spcPts val="61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600">
              <a:solidFill>
                <a:srgbClr val="404040"/>
              </a:solidFill>
            </a:endParaRPr>
          </a:p>
          <a:p>
            <a:pPr marL="742950" lvl="1" indent="-91440" algn="l" rtl="0">
              <a:spcBef>
                <a:spcPts val="61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600">
              <a:solidFill>
                <a:srgbClr val="404040"/>
              </a:solidFill>
            </a:endParaRPr>
          </a:p>
          <a:p>
            <a:pPr marL="742950" lvl="1" indent="-91440" algn="l" rtl="0">
              <a:spcBef>
                <a:spcPts val="61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600">
              <a:solidFill>
                <a:srgbClr val="404040"/>
              </a:solidFill>
            </a:endParaRPr>
          </a:p>
          <a:p>
            <a:pPr marL="0" lvl="0" indent="0" algn="l" rtl="0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16" descr="What If Earth Became Type V Civilization? - YouTub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 txBox="1">
            <a:spLocks noGrp="1"/>
          </p:cNvSpPr>
          <p:nvPr>
            <p:ph type="title"/>
          </p:nvPr>
        </p:nvSpPr>
        <p:spPr>
          <a:xfrm>
            <a:off x="0" y="11784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Type 5 Civilisation </a:t>
            </a:r>
            <a:endParaRPr/>
          </a:p>
        </p:txBody>
      </p:sp>
      <p:sp>
        <p:nvSpPr>
          <p:cNvPr id="195" name="Google Shape;195;p17"/>
          <p:cNvSpPr txBox="1">
            <a:spLocks noGrp="1"/>
          </p:cNvSpPr>
          <p:nvPr>
            <p:ph type="body" idx="1"/>
          </p:nvPr>
        </p:nvSpPr>
        <p:spPr>
          <a:xfrm>
            <a:off x="-304800" y="990600"/>
            <a:ext cx="9372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None/>
            </a:pPr>
            <a:r>
              <a:rPr lang="en-US" sz="3600">
                <a:solidFill>
                  <a:srgbClr val="404040"/>
                </a:solidFill>
              </a:rPr>
              <a:t>Type 5 Civilisation  (A Multiversal Civilisation) </a:t>
            </a:r>
            <a:endParaRPr/>
          </a:p>
          <a:p>
            <a:pPr marL="742950" lvl="1" indent="-285750" algn="l" rtl="0">
              <a:spcBef>
                <a:spcPts val="666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Arial"/>
              <a:buChar char="•"/>
            </a:pPr>
            <a:r>
              <a:rPr lang="en-US" sz="3600">
                <a:solidFill>
                  <a:srgbClr val="404040"/>
                </a:solidFill>
              </a:rPr>
              <a:t>Looking to white holes (releasing mass and energy, opposite of the black hole opening door from a universe to another universe) for energy.</a:t>
            </a:r>
            <a:endParaRPr/>
          </a:p>
          <a:p>
            <a:pPr marL="742950" lvl="1" indent="-285750" algn="l" rtl="0">
              <a:spcBef>
                <a:spcPts val="666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Arial"/>
              <a:buChar char="•"/>
            </a:pPr>
            <a:r>
              <a:rPr lang="en-US" sz="3600">
                <a:solidFill>
                  <a:srgbClr val="404040"/>
                </a:solidFill>
              </a:rPr>
              <a:t>It is believed that white hole releases energy 14 million times that a galaxy.</a:t>
            </a:r>
            <a:endParaRPr/>
          </a:p>
          <a:p>
            <a:pPr marL="742950" lvl="1" indent="-285750" algn="l" rtl="0">
              <a:spcBef>
                <a:spcPts val="666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Arial"/>
              <a:buChar char="•"/>
            </a:pPr>
            <a:r>
              <a:rPr lang="en-US" sz="3600">
                <a:solidFill>
                  <a:srgbClr val="404040"/>
                </a:solidFill>
              </a:rPr>
              <a:t>Understanding that the life could exist in higher dimensions than 3 dimensions.</a:t>
            </a:r>
            <a:endParaRPr/>
          </a:p>
          <a:p>
            <a:pPr marL="742950" lvl="1" indent="-74294" algn="l" rtl="0">
              <a:spcBef>
                <a:spcPts val="66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600">
              <a:solidFill>
                <a:srgbClr val="404040"/>
              </a:solidFill>
            </a:endParaRPr>
          </a:p>
          <a:p>
            <a:pPr marL="457200" lvl="1" indent="0" algn="l" rtl="0">
              <a:spcBef>
                <a:spcPts val="66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3600">
              <a:solidFill>
                <a:srgbClr val="404040"/>
              </a:solidFill>
            </a:endParaRPr>
          </a:p>
          <a:p>
            <a:pPr marL="742950" lvl="1" indent="-74294" algn="l" rtl="0">
              <a:spcBef>
                <a:spcPts val="66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3600">
              <a:solidFill>
                <a:srgbClr val="404040"/>
              </a:solidFill>
            </a:endParaRPr>
          </a:p>
          <a:p>
            <a:pPr marL="742950" lvl="1" indent="-74294" algn="l" rtl="0">
              <a:spcBef>
                <a:spcPts val="66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600">
              <a:solidFill>
                <a:srgbClr val="404040"/>
              </a:solidFill>
            </a:endParaRPr>
          </a:p>
          <a:p>
            <a:pPr marL="742950" lvl="1" indent="-74294" algn="l" rtl="0">
              <a:spcBef>
                <a:spcPts val="66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600">
              <a:solidFill>
                <a:srgbClr val="404040"/>
              </a:solidFill>
            </a:endParaRPr>
          </a:p>
          <a:p>
            <a:pPr marL="742950" lvl="1" indent="-74294" algn="l" rtl="0">
              <a:spcBef>
                <a:spcPts val="66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600">
              <a:solidFill>
                <a:srgbClr val="404040"/>
              </a:solidFill>
            </a:endParaRPr>
          </a:p>
          <a:p>
            <a:pPr marL="742950" lvl="1" indent="-74294" algn="l" rtl="0">
              <a:spcBef>
                <a:spcPts val="66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600">
              <a:solidFill>
                <a:srgbClr val="404040"/>
              </a:solidFill>
            </a:endParaRPr>
          </a:p>
          <a:p>
            <a:pPr marL="742950" lvl="1" indent="-74294" algn="l" rtl="0">
              <a:spcBef>
                <a:spcPts val="66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600">
              <a:solidFill>
                <a:srgbClr val="404040"/>
              </a:solidFill>
            </a:endParaRPr>
          </a:p>
          <a:p>
            <a:pPr marL="742950" lvl="1" indent="-74294" algn="l" rtl="0">
              <a:spcBef>
                <a:spcPts val="66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600">
              <a:solidFill>
                <a:srgbClr val="404040"/>
              </a:solidFill>
            </a:endParaRPr>
          </a:p>
          <a:p>
            <a:pPr marL="0" lvl="0" indent="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18" descr="Type VI civilization🔥 If you love physics, you must follow us. If you  don't love physics, follow us @universe.mania and you'll start ... |  Instagra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" descr="Future Technologies: 22 Ideas About To Change Our World!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"/>
          <p:cNvSpPr txBox="1">
            <a:spLocks noGrp="1"/>
          </p:cNvSpPr>
          <p:nvPr>
            <p:ph type="title"/>
          </p:nvPr>
        </p:nvSpPr>
        <p:spPr>
          <a:xfrm>
            <a:off x="0" y="11784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Type 6 Civilisation </a:t>
            </a:r>
            <a:endParaRPr/>
          </a:p>
        </p:txBody>
      </p:sp>
      <p:sp>
        <p:nvSpPr>
          <p:cNvPr id="206" name="Google Shape;206;p19"/>
          <p:cNvSpPr txBox="1">
            <a:spLocks noGrp="1"/>
          </p:cNvSpPr>
          <p:nvPr>
            <p:ph type="body" idx="1"/>
          </p:nvPr>
        </p:nvSpPr>
        <p:spPr>
          <a:xfrm>
            <a:off x="-304800" y="990600"/>
            <a:ext cx="9372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31200"/>
              <a:buNone/>
            </a:pPr>
            <a:r>
              <a:rPr lang="en-US" sz="9615">
                <a:solidFill>
                  <a:srgbClr val="404040"/>
                </a:solidFill>
              </a:rPr>
              <a:t>Type 6 Civilisation  (A Multidimensional  Civilisation) </a:t>
            </a:r>
            <a:endParaRPr sz="9415"/>
          </a:p>
          <a:p>
            <a:pPr marL="742950" lvl="1" indent="-262181" algn="l" rtl="0">
              <a:spcBef>
                <a:spcPts val="555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Arial"/>
              <a:buChar char="•"/>
            </a:pPr>
            <a:r>
              <a:rPr lang="en-US" sz="9615">
                <a:solidFill>
                  <a:srgbClr val="404040"/>
                </a:solidFill>
              </a:rPr>
              <a:t>Requirement of massive energy to enter higher dimensions.</a:t>
            </a:r>
            <a:endParaRPr sz="9415"/>
          </a:p>
          <a:p>
            <a:pPr marL="742950" lvl="1" indent="-262181" algn="l" rtl="0">
              <a:spcBef>
                <a:spcPts val="555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Arial"/>
              <a:buChar char="•"/>
            </a:pPr>
            <a:r>
              <a:rPr lang="en-US" sz="9615">
                <a:solidFill>
                  <a:srgbClr val="404040"/>
                </a:solidFill>
              </a:rPr>
              <a:t>However, they have access to energy from white hole from various universes.</a:t>
            </a:r>
            <a:endParaRPr sz="9415"/>
          </a:p>
          <a:p>
            <a:pPr marL="742950" lvl="1" indent="-262181" algn="l" rtl="0">
              <a:spcBef>
                <a:spcPts val="555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Arial"/>
              <a:buChar char="•"/>
            </a:pPr>
            <a:r>
              <a:rPr lang="en-US" sz="9615">
                <a:solidFill>
                  <a:srgbClr val="404040"/>
                </a:solidFill>
              </a:rPr>
              <a:t>Dimensions are not places or locations.</a:t>
            </a:r>
            <a:endParaRPr sz="9615">
              <a:solidFill>
                <a:srgbClr val="404040"/>
              </a:solidFill>
            </a:endParaRPr>
          </a:p>
          <a:p>
            <a:pPr marL="742950" lvl="1" indent="-262181" algn="l" rtl="0">
              <a:spcBef>
                <a:spcPts val="555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Arial"/>
              <a:buChar char="•"/>
            </a:pPr>
            <a:r>
              <a:rPr lang="en-US" sz="9615">
                <a:solidFill>
                  <a:srgbClr val="404040"/>
                </a:solidFill>
              </a:rPr>
              <a:t>There are level of consciousness. </a:t>
            </a:r>
            <a:endParaRPr sz="9615">
              <a:solidFill>
                <a:srgbClr val="404040"/>
              </a:solidFill>
            </a:endParaRPr>
          </a:p>
          <a:p>
            <a:pPr marL="742950" lvl="1" indent="-262181" algn="l" rtl="0">
              <a:spcBef>
                <a:spcPts val="555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Arial"/>
              <a:buChar char="•"/>
            </a:pPr>
            <a:r>
              <a:rPr lang="en-US" sz="9615">
                <a:solidFill>
                  <a:srgbClr val="404040"/>
                </a:solidFill>
              </a:rPr>
              <a:t>Do they provide clear and wider perspective in every stage?</a:t>
            </a:r>
            <a:endParaRPr sz="9615">
              <a:solidFill>
                <a:srgbClr val="404040"/>
              </a:solidFill>
            </a:endParaRPr>
          </a:p>
          <a:p>
            <a:pPr marL="742950" lvl="1" indent="-262181" algn="l" rtl="0">
              <a:spcBef>
                <a:spcPts val="555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Arial"/>
              <a:buChar char="•"/>
            </a:pPr>
            <a:r>
              <a:rPr lang="en-US" sz="9615">
                <a:solidFill>
                  <a:srgbClr val="404040"/>
                </a:solidFill>
              </a:rPr>
              <a:t>May be travelling backward and forward through time.</a:t>
            </a:r>
            <a:endParaRPr sz="9615">
              <a:solidFill>
                <a:srgbClr val="404040"/>
              </a:solidFill>
            </a:endParaRPr>
          </a:p>
          <a:p>
            <a:pPr marL="742950" lvl="1" indent="-262181" algn="l" rtl="0">
              <a:spcBef>
                <a:spcPts val="555"/>
              </a:spcBef>
              <a:spcAft>
                <a:spcPts val="0"/>
              </a:spcAft>
              <a:buClr>
                <a:srgbClr val="404040"/>
              </a:buClr>
              <a:buSzPct val="100000"/>
              <a:buChar char="•"/>
            </a:pPr>
            <a:r>
              <a:rPr lang="en-US" sz="9615">
                <a:solidFill>
                  <a:srgbClr val="404040"/>
                </a:solidFill>
              </a:rPr>
              <a:t>Do we experience freedom, clearer mind and closer to understand the truth?</a:t>
            </a:r>
            <a:endParaRPr sz="9615">
              <a:solidFill>
                <a:srgbClr val="404040"/>
              </a:solidFill>
            </a:endParaRPr>
          </a:p>
          <a:p>
            <a:pPr marL="742950" lvl="1" indent="-262181" algn="l" rtl="0">
              <a:spcBef>
                <a:spcPts val="555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Arial"/>
              <a:buChar char="•"/>
            </a:pPr>
            <a:r>
              <a:rPr lang="en-US" sz="9615">
                <a:solidFill>
                  <a:srgbClr val="404040"/>
                </a:solidFill>
              </a:rPr>
              <a:t>This will be the end of civilisation advances.</a:t>
            </a:r>
            <a:endParaRPr sz="9415"/>
          </a:p>
          <a:p>
            <a:pPr marL="457200" lvl="1" indent="0" algn="l" rtl="0">
              <a:spcBef>
                <a:spcPts val="555"/>
              </a:spcBef>
              <a:spcAft>
                <a:spcPts val="0"/>
              </a:spcAft>
              <a:buClr>
                <a:schemeClr val="dk1"/>
              </a:buClr>
              <a:buSzPct val="31200"/>
              <a:buNone/>
            </a:pPr>
            <a:endParaRPr sz="9615">
              <a:solidFill>
                <a:srgbClr val="404040"/>
              </a:solidFill>
            </a:endParaRPr>
          </a:p>
          <a:p>
            <a:pPr marL="457200" lvl="1" indent="0" algn="l" rtl="0">
              <a:spcBef>
                <a:spcPts val="555"/>
              </a:spcBef>
              <a:spcAft>
                <a:spcPts val="0"/>
              </a:spcAft>
              <a:buClr>
                <a:schemeClr val="dk1"/>
              </a:buClr>
              <a:buSzPct val="31200"/>
              <a:buNone/>
            </a:pPr>
            <a:endParaRPr sz="9615">
              <a:solidFill>
                <a:srgbClr val="404040"/>
              </a:solidFill>
            </a:endParaRPr>
          </a:p>
          <a:p>
            <a:pPr marL="457200" lvl="1" indent="0" algn="l" rtl="0">
              <a:spcBef>
                <a:spcPts val="555"/>
              </a:spcBef>
              <a:spcAft>
                <a:spcPts val="0"/>
              </a:spcAft>
              <a:buClr>
                <a:srgbClr val="FF0000"/>
              </a:buClr>
              <a:buSzPct val="31200"/>
              <a:buNone/>
            </a:pPr>
            <a:r>
              <a:rPr lang="en-US" sz="9615" b="1">
                <a:solidFill>
                  <a:srgbClr val="FF0000"/>
                </a:solidFill>
              </a:rPr>
              <a:t>Only one question remains:</a:t>
            </a:r>
            <a:endParaRPr sz="9415"/>
          </a:p>
          <a:p>
            <a:pPr marL="457200" lvl="1" indent="0" algn="ctr" rtl="0">
              <a:spcBef>
                <a:spcPts val="555"/>
              </a:spcBef>
              <a:spcAft>
                <a:spcPts val="0"/>
              </a:spcAft>
              <a:buClr>
                <a:srgbClr val="FF0000"/>
              </a:buClr>
              <a:buSzPct val="31200"/>
              <a:buNone/>
            </a:pPr>
            <a:r>
              <a:rPr lang="en-US" sz="9615" b="1">
                <a:solidFill>
                  <a:srgbClr val="FF0000"/>
                </a:solidFill>
              </a:rPr>
              <a:t>Who created us and our world?</a:t>
            </a:r>
            <a:endParaRPr sz="9415"/>
          </a:p>
          <a:p>
            <a:pPr marL="742950" lvl="1" indent="-109537" algn="l" rtl="0">
              <a:spcBef>
                <a:spcPts val="555"/>
              </a:spcBef>
              <a:spcAft>
                <a:spcPts val="0"/>
              </a:spcAft>
              <a:buClr>
                <a:schemeClr val="dk1"/>
              </a:buClr>
              <a:buSzPct val="31200"/>
              <a:buFont typeface="Arial"/>
              <a:buNone/>
            </a:pPr>
            <a:endParaRPr sz="9615" b="1">
              <a:solidFill>
                <a:srgbClr val="FF0000"/>
              </a:solidFill>
            </a:endParaRPr>
          </a:p>
          <a:p>
            <a:pPr marL="742950" lvl="1" indent="-109537" algn="l" rtl="0">
              <a:spcBef>
                <a:spcPts val="555"/>
              </a:spcBef>
              <a:spcAft>
                <a:spcPts val="0"/>
              </a:spcAft>
              <a:buClr>
                <a:schemeClr val="dk1"/>
              </a:buClr>
              <a:buSzPct val="31200"/>
              <a:buFont typeface="Arial"/>
              <a:buNone/>
            </a:pPr>
            <a:endParaRPr sz="9615" b="1">
              <a:solidFill>
                <a:srgbClr val="FF0000"/>
              </a:solidFill>
            </a:endParaRPr>
          </a:p>
          <a:p>
            <a:pPr marL="742950" lvl="1" indent="-109537" algn="l" rtl="0">
              <a:spcBef>
                <a:spcPts val="555"/>
              </a:spcBef>
              <a:spcAft>
                <a:spcPts val="0"/>
              </a:spcAft>
              <a:buClr>
                <a:schemeClr val="dk1"/>
              </a:buClr>
              <a:buSzPct val="31200"/>
              <a:buFont typeface="Arial"/>
              <a:buNone/>
            </a:pPr>
            <a:endParaRPr sz="9615">
              <a:solidFill>
                <a:srgbClr val="404040"/>
              </a:solidFill>
            </a:endParaRPr>
          </a:p>
          <a:p>
            <a:pPr marL="457200" lvl="1" indent="0" algn="l" rtl="0">
              <a:spcBef>
                <a:spcPts val="555"/>
              </a:spcBef>
              <a:spcAft>
                <a:spcPts val="0"/>
              </a:spcAft>
              <a:buClr>
                <a:schemeClr val="dk1"/>
              </a:buClr>
              <a:buSzPct val="31200"/>
              <a:buNone/>
            </a:pPr>
            <a:endParaRPr sz="9615">
              <a:solidFill>
                <a:srgbClr val="404040"/>
              </a:solidFill>
            </a:endParaRPr>
          </a:p>
          <a:p>
            <a:pPr marL="742950" lvl="1" indent="-74294" algn="l" rtl="0">
              <a:spcBef>
                <a:spcPts val="66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3600">
              <a:solidFill>
                <a:srgbClr val="404040"/>
              </a:solidFill>
            </a:endParaRPr>
          </a:p>
          <a:p>
            <a:pPr marL="742950" lvl="1" indent="-74294" algn="l" rtl="0">
              <a:spcBef>
                <a:spcPts val="66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600">
              <a:solidFill>
                <a:srgbClr val="404040"/>
              </a:solidFill>
            </a:endParaRPr>
          </a:p>
          <a:p>
            <a:pPr marL="742950" lvl="1" indent="-74294" algn="l" rtl="0">
              <a:spcBef>
                <a:spcPts val="66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600">
              <a:solidFill>
                <a:srgbClr val="404040"/>
              </a:solidFill>
            </a:endParaRPr>
          </a:p>
          <a:p>
            <a:pPr marL="742950" lvl="1" indent="-74294" algn="l" rtl="0">
              <a:spcBef>
                <a:spcPts val="66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600">
              <a:solidFill>
                <a:srgbClr val="404040"/>
              </a:solidFill>
            </a:endParaRPr>
          </a:p>
          <a:p>
            <a:pPr marL="742950" lvl="1" indent="-74294" algn="l" rtl="0">
              <a:spcBef>
                <a:spcPts val="66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600">
              <a:solidFill>
                <a:srgbClr val="404040"/>
              </a:solidFill>
            </a:endParaRPr>
          </a:p>
          <a:p>
            <a:pPr marL="742950" lvl="1" indent="-74294" algn="l" rtl="0">
              <a:spcBef>
                <a:spcPts val="66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600">
              <a:solidFill>
                <a:srgbClr val="404040"/>
              </a:solidFill>
            </a:endParaRPr>
          </a:p>
          <a:p>
            <a:pPr marL="742950" lvl="1" indent="-74294" algn="l" rtl="0">
              <a:spcBef>
                <a:spcPts val="66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600">
              <a:solidFill>
                <a:srgbClr val="404040"/>
              </a:solidFill>
            </a:endParaRPr>
          </a:p>
          <a:p>
            <a:pPr marL="0" lvl="0" indent="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20" descr="Future shocks: 17 technology predictions for 2025 | World Economic Foru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"/>
          <p:cNvSpPr txBox="1">
            <a:spLocks noGrp="1"/>
          </p:cNvSpPr>
          <p:nvPr>
            <p:ph type="title"/>
          </p:nvPr>
        </p:nvSpPr>
        <p:spPr>
          <a:xfrm>
            <a:off x="0" y="11784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Type 7 Civilisation </a:t>
            </a:r>
            <a:endParaRPr/>
          </a:p>
        </p:txBody>
      </p:sp>
      <p:sp>
        <p:nvSpPr>
          <p:cNvPr id="217" name="Google Shape;217;p21"/>
          <p:cNvSpPr txBox="1">
            <a:spLocks noGrp="1"/>
          </p:cNvSpPr>
          <p:nvPr>
            <p:ph type="body" idx="1"/>
          </p:nvPr>
        </p:nvSpPr>
        <p:spPr>
          <a:xfrm>
            <a:off x="-304800" y="990600"/>
            <a:ext cx="9372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1" indent="0" algn="l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000"/>
              <a:buNone/>
            </a:pPr>
            <a:r>
              <a:rPr lang="en-US" sz="3000">
                <a:solidFill>
                  <a:srgbClr val="404040"/>
                </a:solidFill>
              </a:rPr>
              <a:t>Type 7 Civilisation  (A Creator Civilisation) </a:t>
            </a:r>
            <a:endParaRPr/>
          </a:p>
          <a:p>
            <a:pPr marL="742950" lvl="1" indent="-285750" algn="l" rtl="0"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rgbClr val="404040"/>
                </a:solidFill>
              </a:rPr>
              <a:t>It is not really a civilisation but existence itself.</a:t>
            </a:r>
            <a:endParaRPr/>
          </a:p>
          <a:p>
            <a:pPr marL="742950" lvl="1" indent="-285750" algn="l" rtl="0"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rgbClr val="404040"/>
                </a:solidFill>
              </a:rPr>
              <a:t>Creator of all matter, energy, natural laws, space, time and dimensions.</a:t>
            </a:r>
            <a:endParaRPr/>
          </a:p>
          <a:p>
            <a:pPr marL="742950" lvl="1" indent="-285750" algn="l" rtl="0"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rgbClr val="404040"/>
                </a:solidFill>
              </a:rPr>
              <a:t>This is God of gods.</a:t>
            </a:r>
            <a:endParaRPr/>
          </a:p>
          <a:p>
            <a:pPr marL="742950" lvl="1" indent="-285750" algn="l" rtl="0"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rgbClr val="404040"/>
                </a:solidFill>
              </a:rPr>
              <a:t>It is hard to understand what is this level for us in level of 0.72.</a:t>
            </a:r>
            <a:endParaRPr/>
          </a:p>
          <a:p>
            <a:pPr marL="742950" lvl="1" indent="-952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endParaRPr sz="3000">
              <a:solidFill>
                <a:srgbClr val="404040"/>
              </a:solidFill>
            </a:endParaRPr>
          </a:p>
          <a:p>
            <a:pPr marL="457200" lvl="1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endParaRPr sz="3000">
              <a:solidFill>
                <a:srgbClr val="404040"/>
              </a:solidFill>
            </a:endParaRPr>
          </a:p>
          <a:p>
            <a:pPr marL="457200" lvl="1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endParaRPr sz="3000">
              <a:solidFill>
                <a:srgbClr val="404040"/>
              </a:solidFill>
            </a:endParaRPr>
          </a:p>
          <a:p>
            <a:pPr marL="742950" lvl="1" indent="-5715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>
              <a:solidFill>
                <a:srgbClr val="404040"/>
              </a:solidFill>
            </a:endParaRPr>
          </a:p>
          <a:p>
            <a:pPr marL="742950" lvl="1" indent="-5715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>
              <a:solidFill>
                <a:srgbClr val="404040"/>
              </a:solidFill>
            </a:endParaRPr>
          </a:p>
          <a:p>
            <a:pPr marL="742950" lvl="1" indent="-5715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>
              <a:solidFill>
                <a:srgbClr val="404040"/>
              </a:solidFill>
            </a:endParaRPr>
          </a:p>
          <a:p>
            <a:pPr marL="742950" lvl="1" indent="-5715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>
              <a:solidFill>
                <a:srgbClr val="404040"/>
              </a:solidFill>
            </a:endParaRPr>
          </a:p>
          <a:p>
            <a:pPr marL="742950" lvl="1" indent="-5715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>
              <a:solidFill>
                <a:srgbClr val="404040"/>
              </a:solidFill>
            </a:endParaRPr>
          </a:p>
          <a:p>
            <a:pPr marL="742950" lvl="1" indent="-5715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>
              <a:solidFill>
                <a:srgbClr val="404040"/>
              </a:solidFill>
            </a:endParaRPr>
          </a:p>
          <a:p>
            <a:pPr marL="742950" lvl="1" indent="-5715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>
              <a:solidFill>
                <a:srgbClr val="404040"/>
              </a:solidFill>
            </a:endParaRPr>
          </a:p>
          <a:p>
            <a:pPr marL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2"/>
          <p:cNvSpPr txBox="1">
            <a:spLocks noGrp="1"/>
          </p:cNvSpPr>
          <p:nvPr>
            <p:ph type="title"/>
          </p:nvPr>
        </p:nvSpPr>
        <p:spPr>
          <a:xfrm>
            <a:off x="304800" y="235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Ethical and Legal Factors</a:t>
            </a:r>
            <a:endParaRPr/>
          </a:p>
        </p:txBody>
      </p:sp>
      <p:sp>
        <p:nvSpPr>
          <p:cNvPr id="223" name="Google Shape;223;p22"/>
          <p:cNvSpPr txBox="1">
            <a:spLocks noGrp="1"/>
          </p:cNvSpPr>
          <p:nvPr>
            <p:ph type="body" idx="1"/>
          </p:nvPr>
        </p:nvSpPr>
        <p:spPr>
          <a:xfrm>
            <a:off x="190500" y="1166018"/>
            <a:ext cx="84582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2800"/>
              <a:t>Change of global economy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2800"/>
              <a:t>Change in environment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2800"/>
              <a:t>Change in political views.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2800"/>
              <a:t>Change in Safety, privacy and security.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2800"/>
              <a:t>Change in transportations.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2800"/>
              <a:t>Change in human interaction with each other.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2800"/>
              <a:t>Change in Law.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2800"/>
              <a:t>Change in geographical boundaries.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2800"/>
              <a:t>Change of governments.</a:t>
            </a:r>
            <a:endParaRPr/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Clr>
                <a:srgbClr val="00B050"/>
              </a:buClr>
              <a:buSzPct val="100000"/>
              <a:buNone/>
            </a:pPr>
            <a:r>
              <a:rPr lang="en-US" sz="16000" b="1">
                <a:solidFill>
                  <a:srgbClr val="00B050"/>
                </a:solidFill>
              </a:rPr>
              <a:t>Understanding the Nature of Life </a:t>
            </a:r>
            <a:endParaRPr/>
          </a:p>
          <a:p>
            <a:pPr marL="0" lvl="0" indent="0" algn="l" rtl="0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</a:t>
            </a:r>
            <a:endParaRPr/>
          </a:p>
          <a:p>
            <a:pPr marL="342900" lvl="0" indent="-292100" algn="l" rtl="0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Sources for this lecture</a:t>
            </a:r>
            <a:endParaRPr/>
          </a:p>
        </p:txBody>
      </p:sp>
      <p:sp>
        <p:nvSpPr>
          <p:cNvPr id="229" name="Google Shape;229;p23"/>
          <p:cNvSpPr txBox="1">
            <a:spLocks noGrp="1"/>
          </p:cNvSpPr>
          <p:nvPr>
            <p:ph type="body" idx="1"/>
          </p:nvPr>
        </p:nvSpPr>
        <p:spPr>
          <a:xfrm>
            <a:off x="152400" y="1166018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Char char="•"/>
            </a:pPr>
            <a:r>
              <a:rPr lang="en-US" sz="2400" u="sng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https://www.space.com/kardashev-scale</a:t>
            </a:r>
            <a:endParaRPr sz="24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Char char="•"/>
            </a:pPr>
            <a:r>
              <a:rPr lang="en-US" sz="2400" u="sng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https://www.sciencefocus.com/futuretechnology/kardashevs-scale</a:t>
            </a:r>
            <a:endParaRPr sz="24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Char char="•"/>
            </a:pPr>
            <a:r>
              <a:rPr lang="en-US" sz="2400" u="sng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https://www.findlight.net/blog/kardashev-scale-of-civilization-where-is-humanity/</a:t>
            </a:r>
            <a:endParaRPr sz="24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Char char="•"/>
            </a:pPr>
            <a:r>
              <a:rPr lang="en-US" sz="2400" u="sng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https://www.linkedin.com/pulse/keeping-up-kardashev-scale-marcello-majonchi/?trk=pulse-article</a:t>
            </a:r>
            <a:endParaRPr sz="24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Char char="•"/>
            </a:pPr>
            <a:r>
              <a:rPr lang="en-US" sz="2400" u="sng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https://www.supercluster.com/editorial/rethinking-the-kardashev-scale</a:t>
            </a:r>
            <a:endParaRPr sz="24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222222"/>
              </a:buClr>
              <a:buSzPts val="2400"/>
              <a:buChar char="•"/>
            </a:pPr>
            <a:r>
              <a:rPr lang="en-US" sz="2400" u="sng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https://futurism.com/kardashev-scale-this-is-what-life-will-look-like-when-we-harness-the-energy-of-the-entire-universe</a:t>
            </a:r>
            <a:endParaRPr sz="24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Lecture Outline</a:t>
            </a:r>
            <a:endParaRPr/>
          </a:p>
        </p:txBody>
      </p:sp>
      <p:sp>
        <p:nvSpPr>
          <p:cNvPr id="109" name="Google Shape;109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110" name="Google Shape;110;p3"/>
          <p:cNvSpPr txBox="1"/>
          <p:nvPr/>
        </p:nvSpPr>
        <p:spPr>
          <a:xfrm>
            <a:off x="228600" y="1131217"/>
            <a:ext cx="8804693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3C4043"/>
                </a:solidFill>
                <a:latin typeface="Calibri"/>
                <a:ea typeface="Calibri"/>
                <a:cs typeface="Calibri"/>
                <a:sym typeface="Calibri"/>
              </a:rPr>
              <a:t>Future technologies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rgbClr val="3C4043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3C4043"/>
                </a:solidFill>
                <a:latin typeface="Calibri"/>
                <a:ea typeface="Calibri"/>
                <a:cs typeface="Calibri"/>
                <a:sym typeface="Calibri"/>
              </a:rPr>
              <a:t>Kardashev Scale </a:t>
            </a:r>
            <a:endParaRPr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rgbClr val="3C4043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rgbClr val="3C4043"/>
                </a:solidFill>
                <a:latin typeface="Calibri"/>
                <a:ea typeface="Calibri"/>
                <a:cs typeface="Calibri"/>
                <a:sym typeface="Calibri"/>
              </a:rPr>
              <a:t>Ethical and legal factors</a:t>
            </a:r>
            <a:endParaRPr/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3C40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3C40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3C40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3C40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3C40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title"/>
          </p:nvPr>
        </p:nvSpPr>
        <p:spPr>
          <a:xfrm>
            <a:off x="370936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dirty="0"/>
              <a:t>Future Technologies</a:t>
            </a:r>
            <a:br>
              <a:rPr lang="en-US" dirty="0"/>
            </a:br>
            <a:r>
              <a:rPr lang="en-US" sz="3100" dirty="0"/>
              <a:t>Believed by 2050  </a:t>
            </a:r>
            <a:endParaRPr dirty="0"/>
          </a:p>
        </p:txBody>
      </p:sp>
      <p:sp>
        <p:nvSpPr>
          <p:cNvPr id="117" name="Google Shape;117;p4"/>
          <p:cNvSpPr txBox="1">
            <a:spLocks noGrp="1"/>
          </p:cNvSpPr>
          <p:nvPr>
            <p:ph type="body" idx="1"/>
          </p:nvPr>
        </p:nvSpPr>
        <p:spPr>
          <a:xfrm>
            <a:off x="169653" y="1600200"/>
            <a:ext cx="8804693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ct val="100000"/>
              <a:buChar char="•"/>
            </a:pPr>
            <a:r>
              <a:rPr lang="en-US" sz="3000" b="1">
                <a:solidFill>
                  <a:srgbClr val="3C4043"/>
                </a:solidFill>
              </a:rPr>
              <a:t>Artificial Intelligence: </a:t>
            </a:r>
            <a:r>
              <a:rPr lang="en-US" sz="3000">
                <a:solidFill>
                  <a:srgbClr val="3C4043"/>
                </a:solidFill>
              </a:rPr>
              <a:t>Ability of a machine to think.</a:t>
            </a:r>
            <a:endParaRPr/>
          </a:p>
          <a:p>
            <a:pPr marL="342900" lvl="0" indent="-342900" algn="l" rtl="0">
              <a:spcBef>
                <a:spcPts val="465"/>
              </a:spcBef>
              <a:spcAft>
                <a:spcPts val="0"/>
              </a:spcAft>
              <a:buClr>
                <a:srgbClr val="3C4043"/>
              </a:buClr>
              <a:buSzPct val="100000"/>
              <a:buChar char="•"/>
            </a:pPr>
            <a:r>
              <a:rPr lang="en-US" sz="3000" b="1">
                <a:solidFill>
                  <a:srgbClr val="3C4043"/>
                </a:solidFill>
              </a:rPr>
              <a:t>Extended Reality: </a:t>
            </a:r>
            <a:r>
              <a:rPr lang="en-US" sz="3000">
                <a:solidFill>
                  <a:srgbClr val="3C4043"/>
                </a:solidFill>
              </a:rPr>
              <a:t>Experiencing the world around us.</a:t>
            </a:r>
            <a:endParaRPr/>
          </a:p>
          <a:p>
            <a:pPr marL="342900" lvl="0" indent="-342900" algn="l" rtl="0">
              <a:spcBef>
                <a:spcPts val="465"/>
              </a:spcBef>
              <a:spcAft>
                <a:spcPts val="0"/>
              </a:spcAft>
              <a:buClr>
                <a:srgbClr val="3C4043"/>
              </a:buClr>
              <a:buSzPct val="100000"/>
              <a:buChar char="•"/>
            </a:pPr>
            <a:r>
              <a:rPr lang="en-US" sz="3000" b="1">
                <a:solidFill>
                  <a:srgbClr val="3C4043"/>
                </a:solidFill>
              </a:rPr>
              <a:t>Human and Machine Interface: </a:t>
            </a:r>
            <a:r>
              <a:rPr lang="en-US" sz="3000">
                <a:solidFill>
                  <a:srgbClr val="3C4043"/>
                </a:solidFill>
              </a:rPr>
              <a:t>Changing the way we interact with machines. Would they become part of us?</a:t>
            </a:r>
            <a:endParaRPr/>
          </a:p>
          <a:p>
            <a:pPr marL="342900" lvl="0" indent="-342900" algn="l" rtl="0">
              <a:spcBef>
                <a:spcPts val="465"/>
              </a:spcBef>
              <a:spcAft>
                <a:spcPts val="0"/>
              </a:spcAft>
              <a:buClr>
                <a:srgbClr val="3C4043"/>
              </a:buClr>
              <a:buSzPct val="100000"/>
              <a:buChar char="•"/>
            </a:pPr>
            <a:r>
              <a:rPr lang="en-US" sz="3000" b="1">
                <a:solidFill>
                  <a:srgbClr val="3C4043"/>
                </a:solidFill>
              </a:rPr>
              <a:t>Gene Technology: </a:t>
            </a:r>
            <a:r>
              <a:rPr lang="en-US" sz="3000">
                <a:solidFill>
                  <a:srgbClr val="3C4043"/>
                </a:solidFill>
              </a:rPr>
              <a:t>Managing and manipulation of human cells potential collaboration with biotechnology (human and computer interaction).</a:t>
            </a:r>
            <a:endParaRPr/>
          </a:p>
          <a:p>
            <a:pPr marL="342900" lvl="0" indent="-342900" algn="l" rtl="0">
              <a:spcBef>
                <a:spcPts val="465"/>
              </a:spcBef>
              <a:spcAft>
                <a:spcPts val="0"/>
              </a:spcAft>
              <a:buClr>
                <a:srgbClr val="3C4043"/>
              </a:buClr>
              <a:buSzPct val="100000"/>
              <a:buChar char="•"/>
            </a:pPr>
            <a:r>
              <a:rPr lang="en-US" sz="3000" b="1">
                <a:solidFill>
                  <a:srgbClr val="3C4043"/>
                </a:solidFill>
              </a:rPr>
              <a:t>3D Printing: </a:t>
            </a:r>
            <a:r>
              <a:rPr lang="en-US" sz="3000">
                <a:solidFill>
                  <a:srgbClr val="3C4043"/>
                </a:solidFill>
              </a:rPr>
              <a:t>Building 3D house.</a:t>
            </a:r>
            <a:endParaRPr/>
          </a:p>
          <a:p>
            <a:pPr marL="342900" lvl="0" indent="-342900" algn="l" rtl="0">
              <a:spcBef>
                <a:spcPts val="465"/>
              </a:spcBef>
              <a:spcAft>
                <a:spcPts val="0"/>
              </a:spcAft>
              <a:buClr>
                <a:srgbClr val="3C4043"/>
              </a:buClr>
              <a:buSzPct val="100000"/>
              <a:buChar char="•"/>
            </a:pPr>
            <a:r>
              <a:rPr lang="en-US" sz="3000" b="1">
                <a:solidFill>
                  <a:srgbClr val="3C4043"/>
                </a:solidFill>
              </a:rPr>
              <a:t>Quantum Computing: </a:t>
            </a:r>
            <a:r>
              <a:rPr lang="en-US" sz="3000">
                <a:solidFill>
                  <a:srgbClr val="3C4043"/>
                </a:solidFill>
              </a:rPr>
              <a:t>Taking advantage of quantum mechanics to solve complex problems like cryptology, financial modelling,..</a:t>
            </a:r>
            <a:endParaRPr/>
          </a:p>
          <a:p>
            <a:pPr marL="342900" lvl="0" indent="-342900" algn="l" rtl="0">
              <a:spcBef>
                <a:spcPts val="465"/>
              </a:spcBef>
              <a:spcAft>
                <a:spcPts val="0"/>
              </a:spcAft>
              <a:buClr>
                <a:srgbClr val="3C4043"/>
              </a:buClr>
              <a:buSzPct val="100000"/>
              <a:buChar char="•"/>
            </a:pPr>
            <a:r>
              <a:rPr lang="en-US" sz="3000" b="1">
                <a:solidFill>
                  <a:srgbClr val="3C4043"/>
                </a:solidFill>
              </a:rPr>
              <a:t>Nanotechnologies:</a:t>
            </a:r>
            <a:r>
              <a:rPr lang="en-US" sz="3000">
                <a:solidFill>
                  <a:srgbClr val="3C4043"/>
                </a:solidFill>
              </a:rPr>
              <a:t> Manipulating matter at the molecular level leading to computes allowing a fully functional system even part is broken.  </a:t>
            </a:r>
            <a:endParaRPr/>
          </a:p>
          <a:p>
            <a:pPr marL="342900" lvl="0" indent="-342900" algn="l" rtl="0">
              <a:spcBef>
                <a:spcPts val="465"/>
              </a:spcBef>
              <a:spcAft>
                <a:spcPts val="0"/>
              </a:spcAft>
              <a:buClr>
                <a:srgbClr val="3C4043"/>
              </a:buClr>
              <a:buSzPct val="100000"/>
              <a:buChar char="•"/>
            </a:pPr>
            <a:r>
              <a:rPr lang="en-US" sz="3000" b="1">
                <a:solidFill>
                  <a:srgbClr val="3C4043"/>
                </a:solidFill>
              </a:rPr>
              <a:t>Driverless Flying Vehicles</a:t>
            </a:r>
            <a:endParaRPr/>
          </a:p>
          <a:p>
            <a:pPr marL="342900" lvl="0" indent="-195262" algn="l" rtl="0">
              <a:spcBef>
                <a:spcPts val="465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3000">
              <a:solidFill>
                <a:srgbClr val="3C4043"/>
              </a:solidFill>
            </a:endParaRPr>
          </a:p>
          <a:p>
            <a:pPr marL="342900" lvl="0" indent="-195262" algn="l" rtl="0">
              <a:spcBef>
                <a:spcPts val="465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3000">
              <a:solidFill>
                <a:srgbClr val="3C4043"/>
              </a:solidFill>
            </a:endParaRPr>
          </a:p>
          <a:p>
            <a:pPr marL="0" lvl="0" indent="0" algn="l" rtl="0"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400">
              <a:solidFill>
                <a:srgbClr val="3C4043"/>
              </a:solidFill>
            </a:endParaRPr>
          </a:p>
          <a:p>
            <a:pPr marL="342900" lvl="0" indent="-224790" algn="l" rtl="0"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400">
              <a:solidFill>
                <a:srgbClr val="3C4043"/>
              </a:solidFill>
            </a:endParaRPr>
          </a:p>
          <a:p>
            <a:pPr marL="342900" lvl="0" indent="-342900" algn="l" rtl="0"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400">
              <a:solidFill>
                <a:srgbClr val="3C4043"/>
              </a:solidFill>
            </a:endParaRPr>
          </a:p>
          <a:p>
            <a:pPr marL="0" lvl="0" indent="0" algn="r" rtl="0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6" descr="Type Zero Civilizat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52400" y="0"/>
            <a:ext cx="92964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6;p4">
            <a:extLst>
              <a:ext uri="{FF2B5EF4-FFF2-40B4-BE49-F238E27FC236}">
                <a16:creationId xmlns:a16="http://schemas.microsoft.com/office/drawing/2014/main" id="{E854D3D4-E1A2-2274-2F02-64D0ED5B21F7}"/>
              </a:ext>
            </a:extLst>
          </p:cNvPr>
          <p:cNvSpPr txBox="1">
            <a:spLocks/>
          </p:cNvSpPr>
          <p:nvPr/>
        </p:nvSpPr>
        <p:spPr>
          <a:xfrm>
            <a:off x="370936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ct val="100000"/>
              <a:buFont typeface="Calibri"/>
              <a:buNone/>
            </a:pPr>
            <a:br>
              <a:rPr lang="en-US" dirty="0"/>
            </a:br>
            <a:r>
              <a:rPr lang="en-US" sz="3100" dirty="0"/>
              <a:t>1% of Separation</a:t>
            </a:r>
          </a:p>
          <a:p>
            <a:pPr algn="ctr"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100" dirty="0"/>
              <a:t>By Neil de Grasse Tyson 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1F0A0F-57B8-64DB-566F-173B686EFBCC}"/>
              </a:ext>
            </a:extLst>
          </p:cNvPr>
          <p:cNvSpPr txBox="1"/>
          <p:nvPr/>
        </p:nvSpPr>
        <p:spPr>
          <a:xfrm>
            <a:off x="4652842" y="376568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https://www.youtube.com/watch?v=F200wpEpJ4w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585CD1-3380-C520-8B27-165A03EE5CFF}"/>
              </a:ext>
            </a:extLst>
          </p:cNvPr>
          <p:cNvSpPr txBox="1"/>
          <p:nvPr/>
        </p:nvSpPr>
        <p:spPr>
          <a:xfrm>
            <a:off x="262132" y="1602558"/>
            <a:ext cx="8962710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4D515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Only 1% Separation between our DNA to </a:t>
            </a:r>
            <a:r>
              <a:rPr lang="en-US" sz="2400" b="1" i="0" dirty="0">
                <a:solidFill>
                  <a:srgbClr val="4D515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Chimps</a:t>
            </a:r>
            <a:r>
              <a:rPr lang="en-US" sz="2400" b="0" i="0" dirty="0">
                <a:solidFill>
                  <a:srgbClr val="4D5156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</a:t>
            </a:r>
          </a:p>
          <a:p>
            <a:pPr lvl="3"/>
            <a:r>
              <a:rPr lang="en-US" sz="2400" dirty="0">
                <a:solidFill>
                  <a:srgbClr val="4D5156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         Their best achievement is building blacks to reach banana</a:t>
            </a:r>
          </a:p>
          <a:p>
            <a:pPr lvl="3"/>
            <a:r>
              <a:rPr lang="en-US" sz="2400" dirty="0">
                <a:solidFill>
                  <a:srgbClr val="4D5156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We have managed to walk on the moon and …………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D5156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4D5156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lvl="3"/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What If there are other species only 1% more advanced than us?</a:t>
            </a:r>
            <a:endParaRPr lang="en-AU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776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>
            <a:spLocks noGrp="1"/>
          </p:cNvSpPr>
          <p:nvPr>
            <p:ph type="title"/>
          </p:nvPr>
        </p:nvSpPr>
        <p:spPr>
          <a:xfrm>
            <a:off x="457200" y="235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Who was Nicolay Kardashev  </a:t>
            </a:r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body" idx="1"/>
          </p:nvPr>
        </p:nvSpPr>
        <p:spPr>
          <a:xfrm>
            <a:off x="228600" y="1131217"/>
            <a:ext cx="8804693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Char char="•"/>
            </a:pPr>
            <a:r>
              <a:rPr lang="en-US" sz="2400">
                <a:solidFill>
                  <a:srgbClr val="404040"/>
                </a:solidFill>
              </a:rPr>
              <a:t>Nikolay Semenovich Kardashev, one of the leading Russian astrophysicists, head of the Astro Space Center of the Lebedev Physical Institute, and a full member of the Russian Academy of Sciences.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Char char="•"/>
            </a:pPr>
            <a:r>
              <a:rPr lang="en-US" sz="2400">
                <a:solidFill>
                  <a:srgbClr val="404040"/>
                </a:solidFill>
              </a:rPr>
              <a:t>The Kardashev Scale ranked civilizations based on the energy they consumed. 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2000"/>
              <a:buChar char="–"/>
            </a:pPr>
            <a:r>
              <a:rPr lang="en-US" sz="2000">
                <a:solidFill>
                  <a:srgbClr val="404040"/>
                </a:solidFill>
              </a:rPr>
              <a:t>Type I: civilisations capable of using energy resources of a single planet.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2000"/>
              <a:buChar char="–"/>
            </a:pPr>
            <a:r>
              <a:rPr lang="en-US" sz="2000">
                <a:solidFill>
                  <a:srgbClr val="404040"/>
                </a:solidFill>
              </a:rPr>
              <a:t>Type II: civilisations that use the full energy of a star.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2000"/>
              <a:buChar char="–"/>
            </a:pPr>
            <a:r>
              <a:rPr lang="en-US" sz="2000">
                <a:solidFill>
                  <a:srgbClr val="404040"/>
                </a:solidFill>
              </a:rPr>
              <a:t>Type III civilisations that have access to the energy of a galaxy.  </a:t>
            </a:r>
            <a:endParaRPr/>
          </a:p>
          <a:p>
            <a:pPr marL="457200" lvl="1" indent="0" algn="l" rtl="0"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2000"/>
              <a:buNone/>
            </a:pPr>
            <a:r>
              <a:rPr lang="en-US" sz="2000">
                <a:solidFill>
                  <a:srgbClr val="404040"/>
                </a:solidFill>
              </a:rPr>
              <a:t>The following scientist have recommended Civilisation Type 7 now. </a:t>
            </a:r>
            <a:endParaRPr/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404040"/>
              </a:buClr>
              <a:buSzPts val="1400"/>
              <a:buNone/>
            </a:pPr>
            <a:r>
              <a:rPr lang="en-US" sz="1400">
                <a:solidFill>
                  <a:srgbClr val="404040"/>
                </a:solidFill>
              </a:rPr>
              <a:t>NASA/ADS. https://articles.adsabs.harvard.edu/pdf/2019A%26AT...31..399B</a:t>
            </a:r>
            <a:endParaRPr/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solidFill>
                <a:srgbClr val="404040"/>
              </a:solidFill>
            </a:endParaRPr>
          </a:p>
          <a:p>
            <a:pPr marL="34290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solidFill>
                <a:srgbClr val="3C4043"/>
              </a:solidFill>
            </a:endParaRPr>
          </a:p>
          <a:p>
            <a:pPr marL="0" lvl="0" indent="0" algn="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"/>
          <p:cNvSpPr txBox="1">
            <a:spLocks noGrp="1"/>
          </p:cNvSpPr>
          <p:nvPr>
            <p:ph type="title"/>
          </p:nvPr>
        </p:nvSpPr>
        <p:spPr>
          <a:xfrm>
            <a:off x="0" y="11784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Type 0 Civilisation </a:t>
            </a:r>
            <a:endParaRPr/>
          </a:p>
        </p:txBody>
      </p:sp>
      <p:sp>
        <p:nvSpPr>
          <p:cNvPr id="136" name="Google Shape;136;p7"/>
          <p:cNvSpPr txBox="1"/>
          <p:nvPr/>
        </p:nvSpPr>
        <p:spPr>
          <a:xfrm>
            <a:off x="228600" y="1131217"/>
            <a:ext cx="8804693" cy="5574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lt1"/>
                </a:solidFill>
                <a:highlight>
                  <a:srgbClr val="FF0000"/>
                </a:highlight>
                <a:latin typeface="Calibri"/>
                <a:ea typeface="Calibri"/>
                <a:cs typeface="Calibri"/>
                <a:sym typeface="Calibri"/>
              </a:rPr>
              <a:t>Amazingly shocking. </a:t>
            </a:r>
            <a:r>
              <a:rPr lang="en-US" sz="1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3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According to Kardashev scale. We are not even Type 1 civilisation. We are type 0.72 civilisation. 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Has not fully reached technological advances.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This type requires energy from natural resources to develop.</a:t>
            </a:r>
            <a:endParaRPr/>
          </a:p>
          <a:p>
            <a:pPr marL="742950" marR="0" lvl="1" indent="-285750" algn="l" rtl="0">
              <a:spcBef>
                <a:spcPts val="56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Consumes enormous amount of energy by burning chemical fuel.</a:t>
            </a:r>
            <a:endParaRPr/>
          </a:p>
          <a:p>
            <a: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chemeClr val="lt1"/>
              </a:solidFill>
              <a:highlight>
                <a:srgbClr val="FF00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3C40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8" descr="What Do We Lack To Be A Type 1 Civilization On The Kardashev Scale? -  YouTub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1500</Words>
  <Application>Microsoft Office PowerPoint</Application>
  <PresentationFormat>On-screen Show (4:3)</PresentationFormat>
  <Paragraphs>192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Arial</vt:lpstr>
      <vt:lpstr>Calibri</vt:lpstr>
      <vt:lpstr>Office Theme</vt:lpstr>
      <vt:lpstr> ICT406 IT Professional Environment: Law, Ethics and  Privacy   Future Technologies  </vt:lpstr>
      <vt:lpstr>PowerPoint Presentation</vt:lpstr>
      <vt:lpstr>Lecture Outline</vt:lpstr>
      <vt:lpstr>Future Technologies Believed by 2050  </vt:lpstr>
      <vt:lpstr>PowerPoint Presentation</vt:lpstr>
      <vt:lpstr>PowerPoint Presentation</vt:lpstr>
      <vt:lpstr>Who was Nicolay Kardashev  </vt:lpstr>
      <vt:lpstr>Type 0 Civilisation </vt:lpstr>
      <vt:lpstr>PowerPoint Presentation</vt:lpstr>
      <vt:lpstr>Type 1 Civilisation </vt:lpstr>
      <vt:lpstr>PowerPoint Presentation</vt:lpstr>
      <vt:lpstr>Type 2 Civilisation </vt:lpstr>
      <vt:lpstr>PowerPoint Presentation</vt:lpstr>
      <vt:lpstr>Type 3 Civilisation </vt:lpstr>
      <vt:lpstr>PowerPoint Presentation</vt:lpstr>
      <vt:lpstr>Type 4 Civilisation </vt:lpstr>
      <vt:lpstr>PowerPoint Presentation</vt:lpstr>
      <vt:lpstr>Type 5 Civilisation </vt:lpstr>
      <vt:lpstr>PowerPoint Presentation</vt:lpstr>
      <vt:lpstr>Type 6 Civilisation </vt:lpstr>
      <vt:lpstr>PowerPoint Presentation</vt:lpstr>
      <vt:lpstr>Type 7 Civilisation </vt:lpstr>
      <vt:lpstr>Ethical and Legal Factors</vt:lpstr>
      <vt:lpstr>Sources for this lecture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Dania Abed Rabbou</dc:creator>
  <cp:lastModifiedBy>Abbass Ghanbary</cp:lastModifiedBy>
  <cp:revision>1</cp:revision>
  <dcterms:created xsi:type="dcterms:W3CDTF">2013-11-24T06:45:02Z</dcterms:created>
  <dcterms:modified xsi:type="dcterms:W3CDTF">2024-05-28T08:00:17Z</dcterms:modified>
</cp:coreProperties>
</file>