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ikHOcbcJPwLutoUFrgzDJDGnK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>
            <a:off x="685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685800" y="2133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2" type="body"/>
          </p:nvPr>
        </p:nvSpPr>
        <p:spPr>
          <a:xfrm>
            <a:off x="4648200" y="2133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title"/>
          </p:nvPr>
        </p:nvSpPr>
        <p:spPr>
          <a:xfrm>
            <a:off x="685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28291" y="1268083"/>
            <a:ext cx="777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br>
              <a:rPr lang="en-US" sz="5300">
                <a:solidFill>
                  <a:srgbClr val="0070C0"/>
                </a:solidFill>
              </a:rPr>
            </a:br>
            <a:r>
              <a:rPr lang="en-US" sz="3200">
                <a:solidFill>
                  <a:srgbClr val="0070C0"/>
                </a:solidFill>
              </a:rPr>
              <a:t>ICT406 IT Professional Environment: Law, Ethics and  Privacy</a:t>
            </a:r>
            <a:r>
              <a:rPr lang="en-US" sz="4800">
                <a:solidFill>
                  <a:srgbClr val="0070C0"/>
                </a:solidFill>
              </a:rPr>
              <a:t> </a:t>
            </a:r>
            <a:br>
              <a:rPr lang="en-US" sz="4800">
                <a:solidFill>
                  <a:srgbClr val="0070C0"/>
                </a:solidFill>
              </a:rPr>
            </a:br>
            <a:br>
              <a:rPr lang="en-US" sz="4800"/>
            </a:br>
            <a:r>
              <a:rPr lang="en-US" sz="4800"/>
              <a:t>Revision </a:t>
            </a:r>
            <a:endParaRPr sz="4200"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486619" y="4804913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Dr. Abbass Ghanbary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a.ghanbary@aapoly.edu.au</a:t>
            </a:r>
            <a:endParaRPr/>
          </a:p>
        </p:txBody>
      </p:sp>
      <p:pic>
        <p:nvPicPr>
          <p:cNvPr descr="A blue and black text&#10;&#10;Description automatically generated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9796" y="893517"/>
            <a:ext cx="2743200" cy="113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8 Intellectual Property </a:t>
            </a:r>
            <a:endParaRPr sz="3100"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69653" y="11430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3C4043"/>
                </a:solidFill>
              </a:rPr>
              <a:t>Patent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3C4043"/>
                </a:solidFill>
              </a:rPr>
              <a:t>Copyright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3C4043"/>
                </a:solidFill>
              </a:rPr>
              <a:t>Trademarks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3C4043"/>
                </a:solidFill>
              </a:rPr>
              <a:t>Industrial designs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3C4043"/>
                </a:solidFill>
              </a:rPr>
              <a:t>Trade secrets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9 Privacy </a:t>
            </a:r>
            <a:endParaRPr sz="3100"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69653" y="11430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Privacy issues and protection</a:t>
            </a:r>
            <a:endParaRPr b="0" i="0" u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World law and Australian Privacy ACT</a:t>
            </a:r>
            <a:endParaRPr b="0" i="0" u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Real Scenario of Privacy </a:t>
            </a:r>
            <a:endParaRPr b="0" i="0" u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Ethics of privacy  </a:t>
            </a:r>
            <a:endParaRPr b="0" i="0" u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10 Machine Ethics </a:t>
            </a:r>
            <a:endParaRPr sz="3100"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169653" y="11430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Mind in general- What mind represents</a:t>
            </a:r>
            <a:endParaRPr b="0" i="0" u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Machine logic- Calculate by mathematics</a:t>
            </a:r>
            <a:endParaRPr b="0" i="0" u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Thinking Machine &amp; AI – Machine think differently to human </a:t>
            </a:r>
            <a:endParaRPr b="0" i="0" u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Machine Ethics – No moral values but set of rules and regulations</a:t>
            </a:r>
            <a:endParaRPr b="0" i="0" u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11 Future Technologies </a:t>
            </a:r>
            <a:endParaRPr sz="3100"/>
          </a:p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169653" y="11430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Future technologies: AI, AR, Interface, Genealogy, 3D Printing, Quantum Computing, Nanotechnologies and driverless flying vehicle.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Kardashev Scale.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Ethical </a:t>
            </a:r>
            <a:r>
              <a:rPr lang="en-US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factors</a:t>
            </a:r>
            <a:endParaRPr b="0" i="0" u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38 End Lecture Stock Photos - Free &amp; Royalty-Free Stock Photos from  Dreamstime"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1 Introduction</a:t>
            </a:r>
            <a:endParaRPr sz="3100"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169653" y="16002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Char char="•"/>
            </a:pPr>
            <a:r>
              <a:rPr lang="en-US" sz="3000">
                <a:solidFill>
                  <a:srgbClr val="3C4043"/>
                </a:solidFill>
              </a:rPr>
              <a:t>Contemporary issues of IT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3C4043"/>
              </a:buClr>
              <a:buSzPts val="3000"/>
              <a:buChar char="•"/>
            </a:pPr>
            <a:r>
              <a:rPr lang="en-US" sz="3000">
                <a:solidFill>
                  <a:srgbClr val="3C4043"/>
                </a:solidFill>
              </a:rPr>
              <a:t>Definitions of ethics and IT ethics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3C4043"/>
              </a:buClr>
              <a:buSzPts val="3000"/>
              <a:buChar char="•"/>
            </a:pPr>
            <a:r>
              <a:rPr lang="en-US" sz="3000">
                <a:solidFill>
                  <a:srgbClr val="3C4043"/>
                </a:solidFill>
              </a:rPr>
              <a:t>Moral Responsibility Rules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3C4043"/>
              </a:buClr>
              <a:buSzPts val="2600"/>
              <a:buChar char="–"/>
            </a:pPr>
            <a:r>
              <a:rPr lang="en-US" sz="2600">
                <a:solidFill>
                  <a:srgbClr val="3C4043"/>
                </a:solidFill>
              </a:rPr>
              <a:t>People who design and develop computing artifact are responsible.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3C4043"/>
              </a:buClr>
              <a:buSzPts val="2600"/>
              <a:buChar char="–"/>
            </a:pPr>
            <a:r>
              <a:rPr lang="en-US" sz="2600">
                <a:solidFill>
                  <a:srgbClr val="3C4043"/>
                </a:solidFill>
              </a:rPr>
              <a:t>Answerable to the degree the effects are foreseeable.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3C4043"/>
              </a:buClr>
              <a:buSzPts val="2600"/>
              <a:buChar char="–"/>
            </a:pPr>
            <a:r>
              <a:rPr lang="en-US" sz="2600">
                <a:solidFill>
                  <a:srgbClr val="3C4043"/>
                </a:solidFill>
              </a:rPr>
              <a:t>People who use are also responsible.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3C4043"/>
              </a:buClr>
              <a:buSzPts val="2600"/>
              <a:buChar char="–"/>
            </a:pPr>
            <a:r>
              <a:rPr lang="en-US" sz="2600">
                <a:solidFill>
                  <a:srgbClr val="3C4043"/>
                </a:solidFill>
              </a:rPr>
              <a:t>Tahe to account the sociotechnical systems in which the artifact is embedded.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3C4043"/>
              </a:buClr>
              <a:buSzPts val="2600"/>
              <a:buChar char="–"/>
            </a:pPr>
            <a:r>
              <a:rPr lang="en-US" sz="2600">
                <a:solidFill>
                  <a:srgbClr val="3C4043"/>
                </a:solidFill>
              </a:rPr>
              <a:t>All of the above</a:t>
            </a:r>
            <a:endParaRPr/>
          </a:p>
          <a:p>
            <a: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3C4043"/>
              </a:solidFill>
            </a:endParaRPr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1 Introduction</a:t>
            </a:r>
            <a:endParaRPr sz="3100"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169653" y="16002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Char char="•"/>
            </a:pPr>
            <a:r>
              <a:rPr lang="en-US" sz="3000">
                <a:solidFill>
                  <a:srgbClr val="3C4043"/>
                </a:solidFill>
              </a:rPr>
              <a:t>Contemporary issues of IT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3C4043"/>
              </a:buClr>
              <a:buSzPts val="3000"/>
              <a:buChar char="•"/>
            </a:pPr>
            <a:r>
              <a:rPr lang="en-US" sz="3000">
                <a:solidFill>
                  <a:srgbClr val="3C4043"/>
                </a:solidFill>
              </a:rPr>
              <a:t>Definitions of ethics and IT ethics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3C4043"/>
              </a:buClr>
              <a:buSzPts val="3000"/>
              <a:buChar char="•"/>
            </a:pPr>
            <a:r>
              <a:rPr lang="en-US" sz="3000">
                <a:solidFill>
                  <a:srgbClr val="3C4043"/>
                </a:solidFill>
              </a:rPr>
              <a:t>Moral Responsibility Rules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3C4043"/>
              </a:buClr>
              <a:buSzPts val="2600"/>
              <a:buChar char="–"/>
            </a:pPr>
            <a:r>
              <a:rPr lang="en-US" sz="2600">
                <a:solidFill>
                  <a:srgbClr val="3C4043"/>
                </a:solidFill>
              </a:rPr>
              <a:t>People who design and develop computing artifact are responsible.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3C4043"/>
              </a:buClr>
              <a:buSzPts val="2600"/>
              <a:buChar char="–"/>
            </a:pPr>
            <a:r>
              <a:rPr lang="en-US" sz="2600">
                <a:solidFill>
                  <a:srgbClr val="3C4043"/>
                </a:solidFill>
              </a:rPr>
              <a:t>Answerable to the degree the effects are foreseeable.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3C4043"/>
              </a:buClr>
              <a:buSzPts val="2600"/>
              <a:buChar char="–"/>
            </a:pPr>
            <a:r>
              <a:rPr lang="en-US" sz="2600">
                <a:solidFill>
                  <a:srgbClr val="3C4043"/>
                </a:solidFill>
              </a:rPr>
              <a:t>People who use are also responsible.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3C4043"/>
              </a:buClr>
              <a:buSzPts val="2600"/>
              <a:buChar char="–"/>
            </a:pPr>
            <a:r>
              <a:rPr lang="en-US" sz="2600">
                <a:solidFill>
                  <a:srgbClr val="3C4043"/>
                </a:solidFill>
              </a:rPr>
              <a:t>Tahe to account the sociotechnical systems in which the artifact is embedded.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3C4043"/>
              </a:buClr>
              <a:buSzPts val="2600"/>
              <a:buChar char="–"/>
            </a:pPr>
            <a:r>
              <a:rPr lang="en-US" sz="2600">
                <a:solidFill>
                  <a:srgbClr val="3C4043"/>
                </a:solidFill>
              </a:rPr>
              <a:t>All of the above</a:t>
            </a:r>
            <a:endParaRPr/>
          </a:p>
          <a:p>
            <a:pPr indent="-1206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3C4043"/>
              </a:solidFill>
            </a:endParaRPr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2 Surveillance</a:t>
            </a:r>
            <a:endParaRPr sz="3100"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69653" y="16002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Char char="•"/>
            </a:pPr>
            <a:r>
              <a:rPr lang="en-US" sz="3000">
                <a:solidFill>
                  <a:srgbClr val="3C4043"/>
                </a:solidFill>
              </a:rPr>
              <a:t>Vision of Surveillance eg CCTV, Mobile and other devices.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3C4043"/>
              </a:buClr>
              <a:buSzPts val="3000"/>
              <a:buChar char="•"/>
            </a:pPr>
            <a:r>
              <a:rPr lang="en-US" sz="3000">
                <a:solidFill>
                  <a:srgbClr val="3C4043"/>
                </a:solidFill>
              </a:rPr>
              <a:t>History of Crime.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3C4043"/>
              </a:buClr>
              <a:buSzPts val="3000"/>
              <a:buChar char="•"/>
            </a:pPr>
            <a:r>
              <a:rPr lang="en-US" sz="3000">
                <a:solidFill>
                  <a:srgbClr val="3C4043"/>
                </a:solidFill>
              </a:rPr>
              <a:t>Ethics of surveillance.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3C4043"/>
              </a:buClr>
              <a:buSzPts val="3000"/>
              <a:buChar char="•"/>
            </a:pPr>
            <a:r>
              <a:rPr lang="en-US" sz="3000">
                <a:solidFill>
                  <a:srgbClr val="3C4043"/>
                </a:solidFill>
              </a:rPr>
              <a:t>Social sorting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3C4043"/>
              </a:buClr>
              <a:buSzPts val="3000"/>
              <a:buChar char="•"/>
            </a:pPr>
            <a:r>
              <a:rPr lang="en-US" sz="3000">
                <a:solidFill>
                  <a:srgbClr val="3C4043"/>
                </a:solidFill>
              </a:rPr>
              <a:t>Trust in society.</a:t>
            </a:r>
            <a:endParaRPr sz="2600">
              <a:solidFill>
                <a:srgbClr val="3C4043"/>
              </a:solidFill>
            </a:endParaRPr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3 Individual Right</a:t>
            </a:r>
            <a:endParaRPr sz="3100"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169653" y="9906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United Nations human rights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 and human rights 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Cyberspace and human rights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Digital rights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 networks and Law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Asimov’s Robotics and Law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4 Data Protection </a:t>
            </a:r>
            <a:endParaRPr sz="3100"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169653" y="16002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Data Protection 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Australian Privacy Principle 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disclosure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control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Digital Certificate 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5 Computer Crime</a:t>
            </a:r>
            <a:endParaRPr sz="3100"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169653" y="11430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Definition of computer crime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Cyberstalking 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Fraud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Offensive content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Cyberterrorism </a:t>
            </a:r>
            <a:endParaRPr b="0" i="0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6 Cybersecurity </a:t>
            </a:r>
            <a:endParaRPr sz="3100"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169653" y="11430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0861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Fundamentals of Cybersecurity – </a:t>
            </a:r>
            <a:r>
              <a:rPr lang="en-US" sz="3600">
                <a:solidFill>
                  <a:srgbClr val="000000"/>
                </a:solidFill>
              </a:rPr>
              <a:t>Protecting</a:t>
            </a: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rgbClr val="000000"/>
                </a:solidFill>
              </a:rPr>
              <a:t>O</a:t>
            </a: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urself.</a:t>
            </a:r>
            <a:endParaRPr/>
          </a:p>
          <a:p>
            <a:pPr indent="-30861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Concepts of cryptology.</a:t>
            </a:r>
            <a:endParaRPr/>
          </a:p>
          <a:p>
            <a:pPr indent="-30861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Security technologies Ruddy Kipling friends (What, Why, When, How, Where, Who)</a:t>
            </a:r>
            <a:endParaRPr/>
          </a:p>
          <a:p>
            <a:pPr indent="-30861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Cyberattack.</a:t>
            </a:r>
            <a:endParaRPr/>
          </a:p>
          <a:p>
            <a:pPr indent="-30861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Cyberwarfare.</a:t>
            </a:r>
            <a:endParaRPr/>
          </a:p>
          <a:p>
            <a:pPr indent="-30861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Cyberterrorism.</a:t>
            </a:r>
            <a:endParaRPr sz="3000">
              <a:solidFill>
                <a:srgbClr val="3C4043"/>
              </a:solidFill>
            </a:endParaRPr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1935"/>
              <a:buFont typeface="Calibri"/>
              <a:buNone/>
            </a:pPr>
            <a:r>
              <a:rPr lang="en-US"/>
              <a:t>Lecture 7 Contemporary Computing  </a:t>
            </a:r>
            <a:endParaRPr sz="3100"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169653" y="11430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06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Technological Change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064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064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Employment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064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 Networks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064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Banking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064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Shopping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064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Legal 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064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Philosophy of technology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2013-11-24T06:45:02Z</dcterms:created>
  <dc:creator>Dania Abed Rabbou</dc:creator>
</cp:coreProperties>
</file>