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yXZrdJmBuk8qgLydACOpD9IBP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5" name="Google Shape;95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912813" y="4341813"/>
            <a:ext cx="5030787" cy="41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8975"/>
            <a:ext cx="4560887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body" idx="2"/>
          </p:nvPr>
        </p:nvSpPr>
        <p:spPr>
          <a:xfrm>
            <a:off x="838200" y="40386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byz6uiw1y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1dDhqX3txf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br>
              <a:rPr lang="en-US" sz="5300">
                <a:solidFill>
                  <a:srgbClr val="0070C0"/>
                </a:solidFill>
              </a:rPr>
            </a:br>
            <a:r>
              <a:rPr lang="en-US" sz="4000">
                <a:solidFill>
                  <a:srgbClr val="0070C0"/>
                </a:solidFill>
              </a:rPr>
              <a:t>ICT406 IT Professional Environment: Law, Ethics and  Privacy</a:t>
            </a:r>
            <a:br>
              <a:rPr lang="en-US" sz="4000">
                <a:solidFill>
                  <a:srgbClr val="0070C0"/>
                </a:solidFill>
              </a:rPr>
            </a:br>
            <a:br>
              <a:rPr lang="en-US" sz="4000"/>
            </a:br>
            <a:r>
              <a:rPr lang="en-US" sz="4200">
                <a:solidFill>
                  <a:srgbClr val="000000"/>
                </a:solidFill>
              </a:rPr>
              <a:t>Surveillance </a:t>
            </a:r>
            <a:endParaRPr sz="4200"/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Dr. Abbass Ghanbary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a.ghanbary@aapoly.edu.au</a:t>
            </a:r>
            <a:endParaRPr/>
          </a:p>
        </p:txBody>
      </p:sp>
      <p:pic>
        <p:nvPicPr>
          <p:cNvPr id="99" name="Google Shape;99;p1" descr="A blue and black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9796" y="893517"/>
            <a:ext cx="2743200" cy="113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Social Sorting 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399691" y="12890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Surveillance often discriminate between people within a society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</a:rPr>
              <a:t>Targeting individual with different nationality </a:t>
            </a:r>
            <a:endParaRPr sz="2400">
              <a:solidFill>
                <a:srgbClr val="808080"/>
              </a:solidFill>
            </a:endParaRPr>
          </a:p>
          <a:p>
            <a:pPr marL="742950" lvl="1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</a:rPr>
              <a:t>Targeting individual with different racial background</a:t>
            </a:r>
            <a:endParaRPr/>
          </a:p>
          <a:p>
            <a:pPr marL="742950" lvl="1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</a:rPr>
              <a:t>Targeting individual with different financial stability (poor vs rich)</a:t>
            </a:r>
            <a:endParaRPr/>
          </a:p>
          <a:p>
            <a:pPr marL="742950" lvl="1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</a:rPr>
              <a:t>Targeting individual with different religion and appearance </a:t>
            </a:r>
            <a:endParaRPr/>
          </a:p>
          <a:p>
            <a:pPr marL="742950" lvl="1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</a:rPr>
              <a:t>Targeting individual with different gender or sexual orientation </a:t>
            </a:r>
            <a:endParaRPr/>
          </a:p>
          <a:p>
            <a:pPr marL="742950" lvl="1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</a:rPr>
              <a:t>Targeting individual with different age </a:t>
            </a:r>
            <a:endParaRPr sz="2400">
              <a:solidFill>
                <a:srgbClr val="808080"/>
              </a:solidFill>
            </a:endParaRPr>
          </a:p>
          <a:p>
            <a:pPr marL="742950" lvl="1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</a:rPr>
              <a:t>Targeting individual with disability </a:t>
            </a:r>
            <a:endParaRPr sz="2400">
              <a:solidFill>
                <a:srgbClr val="808080"/>
              </a:solidFill>
            </a:endParaRPr>
          </a:p>
          <a:p>
            <a:pPr marL="742950" lvl="1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 </a:t>
            </a:r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body" idx="1"/>
          </p:nvPr>
        </p:nvSpPr>
        <p:spPr>
          <a:xfrm>
            <a:off x="-2875" y="1111370"/>
            <a:ext cx="906348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There are a number of wrongs involved with surveillance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Discrimination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Trust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Power and control 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Social sorting</a:t>
            </a: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2" descr="Why Digital Archives Matter to Librarians and Researchers - De Gruyter  Conversa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46" y="-1708"/>
            <a:ext cx="9146693" cy="686141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2"/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Reading Materials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Articles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body" idx="1"/>
          </p:nvPr>
        </p:nvSpPr>
        <p:spPr>
          <a:xfrm>
            <a:off x="198407" y="1168878"/>
            <a:ext cx="843088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Gary T. Marx, ‘Surveillance Studies’, in International Encyclopedia of the Social and Behavioural Sciences, 2nd ed., 2015, 734.2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David Lyon, Surveillance Society: Monitoring everyday life (Buckingham, England; Philadelphia: Open University Press, 2001), 2.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Tony Doyle, ‘Privacy and Perfect Voyeurism’, Ethics and Information Technology 11 (2009), 181–89.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Surveillance Studies Network, ‘A Report on the Surveillance Society’ (Information Commissioner’s Office, 2006), sec. 3.1.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Surveillance Studies Network, ‘A Report on the Surveillance Society’.</a:t>
            </a:r>
            <a:endParaRPr sz="24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Videos</a:t>
            </a:r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https://www.youtube.com/watch?v=4byz6uiw1yE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https://www.youtube.com/watch?v=1dDhqX3txf4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https://www.youtube.com/watch?v=1L80HDdS7Wg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1210-EDCF-E52E-DAAB-D999B9A8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Question for Next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CFD06-D25E-9633-EDEB-EB3339BB0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800" dirty="0"/>
              <a:t>A school has implemented video surveillance in the common areas, classrooms and hallways including outside the toilets.</a:t>
            </a:r>
          </a:p>
          <a:p>
            <a:pPr marL="114300" indent="0">
              <a:buNone/>
            </a:pPr>
            <a:endParaRPr lang="en-AU" sz="800" dirty="0"/>
          </a:p>
          <a:p>
            <a:pPr marL="114300" indent="0">
              <a:buNone/>
            </a:pPr>
            <a:r>
              <a:rPr lang="en-AU" sz="2800" dirty="0"/>
              <a:t>They claim it is for safety reasons. However, it could be used for other reasons such as monitoring classroom attendance, student tracking, etc.</a:t>
            </a:r>
          </a:p>
          <a:p>
            <a:pPr marL="114300" indent="0">
              <a:buNone/>
            </a:pPr>
            <a:endParaRPr lang="en-AU" sz="2800" dirty="0"/>
          </a:p>
          <a:p>
            <a:pPr marL="114300" indent="0">
              <a:buNone/>
            </a:pPr>
            <a:r>
              <a:rPr lang="en-AU" sz="2800" dirty="0"/>
              <a:t>Complete and present 3-5 slides </a:t>
            </a:r>
            <a:r>
              <a:rPr lang="en-AU" sz="2800"/>
              <a:t>relating this </a:t>
            </a:r>
            <a:r>
              <a:rPr lang="en-AU"/>
              <a:t>surveillance</a:t>
            </a:r>
            <a:r>
              <a:rPr lang="en-AU" sz="2800"/>
              <a:t> </a:t>
            </a:r>
            <a:r>
              <a:rPr lang="en-AU" sz="2800" dirty="0"/>
              <a:t>to ethical theories.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29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Vision of surveillance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History of crime control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Ideological transformation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Risk Society 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Ethical issues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Trust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Social sorting 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Vision of Surveillance 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457200" y="1154502"/>
            <a:ext cx="8531524" cy="497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Surveillance is important part of human history today</a:t>
            </a:r>
            <a:endParaRPr>
              <a:solidFill>
                <a:srgbClr val="80808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Routine use of cameras in public places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Impact on personal and professional life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Presence of surveillance and unease practice of technology of surveillance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modern societies can't proceed without this technology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History of Crime Control </a:t>
            </a:r>
            <a:endParaRPr/>
          </a:p>
        </p:txBody>
      </p:sp>
      <p:sp>
        <p:nvSpPr>
          <p:cNvPr id="117" name="Google Shape;117;p4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454300" y="1214449"/>
            <a:ext cx="8555965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Originally, photograph were used for crime control including routine photograph of criminals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Proposing greater control of criminals after they were released  from prison by setting up central registration system which was unmanageable due to number of criminals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Creation of first effective modern system for criminal identification in Britain with two profile pictures still used today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In 18th and 19th century, surveillance become the primary mean of controlling and disciplining the general population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Thus, around 130 years after the birth of photography, its true potential was about to be realised.</a:t>
            </a: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848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Ideological Transformation</a:t>
            </a:r>
            <a:endParaRPr/>
          </a:p>
        </p:txBody>
      </p:sp>
      <p:sp>
        <p:nvSpPr>
          <p:cNvPr id="123" name="Google Shape;123;p5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211347" y="1370162"/>
            <a:ext cx="852002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CCTV is the most visible symbol of surveillance and they are growing more rapidly.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images are recorded in the public and private files in an effort to minimise and/or prevent crime in work, traffic, shopping and so on.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growth of surveillance technologies and CCTVs can be seen as an element in a sophisticated array of technologies aimed at conformity. 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question remains: When surveillance is justified?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Risk Society 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-17253" y="1240766"/>
            <a:ext cx="916412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Risk society is always under surveillance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Surveillance provides power, the power to make biographical profiles of human populations to determine what is probable and possible for them. 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Surveillance fabricates people around institutionally established as norms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221412" y="113581"/>
            <a:ext cx="8994474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/>
              <a:t>Ethics of Surveillance </a:t>
            </a:r>
            <a:endParaRPr/>
          </a:p>
        </p:txBody>
      </p:sp>
      <p:sp>
        <p:nvSpPr>
          <p:cNvPr id="135" name="Google Shape;135;p7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163902" y="1117121"/>
            <a:ext cx="904767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Surveillance discriminate between group of people 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Surveillance as control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Invasion of people's privacy in public places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no consent from individuals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Confidentiality of captured images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Harm to individuals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Freedom of independence 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surveillance is used?</a:t>
            </a:r>
            <a:endParaRPr>
              <a:solidFill>
                <a:srgbClr val="80808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accepted definition of surveillance?</a:t>
            </a:r>
            <a:endParaRPr>
              <a:solidFill>
                <a:srgbClr val="808080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Wrong Surveillance 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1"/>
          </p:nvPr>
        </p:nvSpPr>
        <p:spPr>
          <a:xfrm>
            <a:off x="169653" y="1255143"/>
            <a:ext cx="883344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 surveillance ethically ambiguous? 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 surveillance breach of people privacy?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 privacy matter of access and control?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 privacy a moral human right? 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Surveillance is often designed to monitor a person’s activity when they do not expect or want to be watched. 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Trust </a:t>
            </a:r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184031" y="1240766"/>
            <a:ext cx="840212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 without permission recommends lack of trust in people such as CCTV in shopping centers</a:t>
            </a:r>
            <a:endParaRPr/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 surveillance (lack of trust) degrade trust and breakdown relationship</a:t>
            </a:r>
            <a:endParaRPr/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 surveillance recommends people choose to engage in illegal activities </a:t>
            </a:r>
            <a:endParaRPr/>
          </a:p>
          <a:p>
            <a:pPr marL="45720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creates imbalance of power between authority and people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On-screen Show (4:3)</PresentationFormat>
  <Paragraphs>105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 ICT406 IT Professional Environment: Law, Ethics and  Privacy  Surveillance </vt:lpstr>
      <vt:lpstr>Lecture Outline</vt:lpstr>
      <vt:lpstr>Vision of Surveillance </vt:lpstr>
      <vt:lpstr>History of Crime Control </vt:lpstr>
      <vt:lpstr>Ideological Transformation</vt:lpstr>
      <vt:lpstr>Risk Society </vt:lpstr>
      <vt:lpstr>Ethics of Surveillance </vt:lpstr>
      <vt:lpstr>Wrong Surveillance </vt:lpstr>
      <vt:lpstr>Trust </vt:lpstr>
      <vt:lpstr>Social Sorting </vt:lpstr>
      <vt:lpstr>Summary </vt:lpstr>
      <vt:lpstr>PowerPoint Presentation</vt:lpstr>
      <vt:lpstr>Articles</vt:lpstr>
      <vt:lpstr>Videos</vt:lpstr>
      <vt:lpstr>Tutorial Question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Dania Abed Rabbou</dc:creator>
  <cp:lastModifiedBy>Joanna Kelly</cp:lastModifiedBy>
  <cp:revision>1</cp:revision>
  <dcterms:created xsi:type="dcterms:W3CDTF">2013-11-24T06:45:02Z</dcterms:created>
  <dcterms:modified xsi:type="dcterms:W3CDTF">2024-07-31T03:33:28Z</dcterms:modified>
</cp:coreProperties>
</file>