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1" r:id="rId19"/>
    <p:sldId id="272" r:id="rId20"/>
    <p:sldId id="273" r:id="rId21"/>
    <p:sldId id="274" r:id="rId22"/>
    <p:sldId id="277" r:id="rId23"/>
    <p:sldId id="278" r:id="rId24"/>
  </p:sldIdLst>
  <p:sldSz cx="9144000" cy="6858000" type="screen4x3"/>
  <p:notesSz cx="6858000" cy="9144000"/>
  <p:embeddedFontLst>
    <p:embeddedFont>
      <p:font typeface="Helvetica Neue"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vaDcsXjsUM60fltlp68JRkLYs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1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10</a:t>
            </a:fld>
            <a:endParaRPr sz="1200">
              <a:solidFill>
                <a:schemeClr val="dk1"/>
              </a:solidFill>
              <a:latin typeface="Helvetica Neue"/>
              <a:ea typeface="Helvetica Neue"/>
              <a:cs typeface="Helvetica Neue"/>
              <a:sym typeface="Helvetica Neue"/>
            </a:endParaRPr>
          </a:p>
        </p:txBody>
      </p:sp>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0:notes"/>
          <p:cNvSpPr txBox="1">
            <a:spLocks noGrp="1"/>
          </p:cNvSpPr>
          <p:nvPr>
            <p:ph type="body" idx="1"/>
          </p:nvPr>
        </p:nvSpPr>
        <p:spPr>
          <a:xfrm>
            <a:off x="931863" y="4410075"/>
            <a:ext cx="5133975" cy="4176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14</a:t>
            </a:fld>
            <a:endParaRPr sz="1200">
              <a:solidFill>
                <a:schemeClr val="dk1"/>
              </a:solidFill>
              <a:latin typeface="Helvetica Neue"/>
              <a:ea typeface="Helvetica Neue"/>
              <a:cs typeface="Helvetica Neue"/>
              <a:sym typeface="Helvetica Neue"/>
            </a:endParaRPr>
          </a:p>
        </p:txBody>
      </p:sp>
      <p:sp>
        <p:nvSpPr>
          <p:cNvPr id="175" name="Google Shape;1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4:notes"/>
          <p:cNvSpPr txBox="1">
            <a:spLocks noGrp="1"/>
          </p:cNvSpPr>
          <p:nvPr>
            <p:ph type="body" idx="1"/>
          </p:nvPr>
        </p:nvSpPr>
        <p:spPr>
          <a:xfrm>
            <a:off x="931863" y="4410075"/>
            <a:ext cx="5133975" cy="4176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d94c0f08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15</a:t>
            </a:fld>
            <a:endParaRPr sz="1200">
              <a:solidFill>
                <a:schemeClr val="dk1"/>
              </a:solidFill>
              <a:latin typeface="Helvetica Neue"/>
              <a:ea typeface="Helvetica Neue"/>
              <a:cs typeface="Helvetica Neue"/>
              <a:sym typeface="Helvetica Neue"/>
            </a:endParaRPr>
          </a:p>
        </p:txBody>
      </p:sp>
      <p:sp>
        <p:nvSpPr>
          <p:cNvPr id="182" name="Google Shape;182;g26d94c0f08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g26d94c0f080_0_0:notes"/>
          <p:cNvSpPr txBox="1">
            <a:spLocks noGrp="1"/>
          </p:cNvSpPr>
          <p:nvPr>
            <p:ph type="body" idx="1"/>
          </p:nvPr>
        </p:nvSpPr>
        <p:spPr>
          <a:xfrm>
            <a:off x="931863" y="4410075"/>
            <a:ext cx="5133900" cy="4176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1792288" y="612775"/>
            <a:ext cx="5486400" cy="4114800"/>
          </a:xfrm>
          <a:prstGeom prst="rect">
            <a:avLst/>
          </a:prstGeom>
          <a:noFill/>
          <a:ln>
            <a:noFill/>
          </a:ln>
        </p:spPr>
      </p:sp>
      <p:sp>
        <p:nvSpPr>
          <p:cNvPr id="68" name="Google Shape;6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Journalism_ethics_and_standards#:~:text=Reporters%20are%20expected%20to%20be,words%20from%20interview%20or%20convers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rw6k-dEiXq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6aa9WuvoBo0"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littonlegal.com.au/blog/social-media-defamation-real-life-case-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85800" y="1454989"/>
            <a:ext cx="7772400" cy="3352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br>
              <a:rPr lang="en-US" sz="5300"/>
            </a:br>
            <a:r>
              <a:rPr lang="en-US" sz="3600">
                <a:solidFill>
                  <a:srgbClr val="0070C0"/>
                </a:solidFill>
              </a:rPr>
              <a:t>ICT406 IT Professional Environment: Law, Ethics and  Privacy</a:t>
            </a:r>
            <a:br>
              <a:rPr lang="en-US" sz="3600">
                <a:solidFill>
                  <a:srgbClr val="0070C0"/>
                </a:solidFill>
              </a:rPr>
            </a:br>
            <a:br>
              <a:rPr lang="en-US" sz="3600">
                <a:solidFill>
                  <a:srgbClr val="0070C0"/>
                </a:solidFill>
              </a:rPr>
            </a:br>
            <a:r>
              <a:rPr lang="en-US" sz="3200">
                <a:latin typeface="Calibri"/>
                <a:ea typeface="Calibri"/>
                <a:cs typeface="Calibri"/>
                <a:sym typeface="Calibri"/>
              </a:rPr>
              <a:t>Individual Rights </a:t>
            </a:r>
            <a:endParaRPr/>
          </a:p>
          <a:p>
            <a:pPr marL="0" lvl="0" indent="0" algn="ctr" rtl="0">
              <a:spcBef>
                <a:spcPts val="0"/>
              </a:spcBef>
              <a:spcAft>
                <a:spcPts val="0"/>
              </a:spcAft>
              <a:buClr>
                <a:schemeClr val="dk1"/>
              </a:buClr>
              <a:buSzPct val="100000"/>
              <a:buFont typeface="Calibri"/>
              <a:buNone/>
            </a:pPr>
            <a:endParaRPr sz="5300">
              <a:solidFill>
                <a:srgbClr val="0070C0"/>
              </a:solidFill>
            </a:endParaRPr>
          </a:p>
        </p:txBody>
      </p:sp>
      <p:sp>
        <p:nvSpPr>
          <p:cNvPr id="91" name="Google Shape;91;p1"/>
          <p:cNvSpPr txBox="1">
            <a:spLocks noGrp="1"/>
          </p:cNvSpPr>
          <p:nvPr>
            <p:ph type="subTitle" idx="1"/>
          </p:nvPr>
        </p:nvSpPr>
        <p:spPr>
          <a:xfrm>
            <a:off x="1357222" y="4876800"/>
            <a:ext cx="6400800" cy="1219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a:solidFill>
                  <a:schemeClr val="dk1"/>
                </a:solidFill>
              </a:rPr>
              <a:t>Dr. Abbass Ghanbary</a:t>
            </a:r>
            <a:endParaRPr>
              <a:solidFill>
                <a:schemeClr val="dk1"/>
              </a:solidFill>
            </a:endParaRPr>
          </a:p>
          <a:p>
            <a:pPr marL="0" lvl="0" indent="0" algn="ctr" rtl="0">
              <a:spcBef>
                <a:spcPts val="640"/>
              </a:spcBef>
              <a:spcAft>
                <a:spcPts val="0"/>
              </a:spcAft>
              <a:buClr>
                <a:schemeClr val="dk1"/>
              </a:buClr>
              <a:buSzPts val="3200"/>
              <a:buNone/>
            </a:pPr>
            <a:r>
              <a:rPr lang="en-US">
                <a:solidFill>
                  <a:schemeClr val="dk1"/>
                </a:solidFill>
              </a:rPr>
              <a:t>a.ghanbary@aapoly.edu.au</a:t>
            </a:r>
            <a:endParaRPr/>
          </a:p>
        </p:txBody>
      </p:sp>
      <p:pic>
        <p:nvPicPr>
          <p:cNvPr id="92" name="Google Shape;92;p1" descr="A blue and black text&#10;&#10;Description automatically generated"/>
          <p:cNvPicPr preferRelativeResize="0"/>
          <p:nvPr/>
        </p:nvPicPr>
        <p:blipFill rotWithShape="1">
          <a:blip r:embed="rId3">
            <a:alphaModFix/>
          </a:blip>
          <a:srcRect/>
          <a:stretch/>
        </p:blipFill>
        <p:spPr>
          <a:xfrm>
            <a:off x="3329796" y="893517"/>
            <a:ext cx="2743200" cy="11315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idx="4294967295"/>
          </p:nvPr>
        </p:nvSpPr>
        <p:spPr>
          <a:xfrm>
            <a:off x="-154736" y="66675"/>
            <a:ext cx="9213011"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Technology and New Human Rights</a:t>
            </a:r>
            <a:endParaRPr/>
          </a:p>
        </p:txBody>
      </p:sp>
      <p:sp>
        <p:nvSpPr>
          <p:cNvPr id="154" name="Google Shape;154;p10"/>
          <p:cNvSpPr txBox="1">
            <a:spLocks noGrp="1"/>
          </p:cNvSpPr>
          <p:nvPr>
            <p:ph type="body" idx="4294967295"/>
          </p:nvPr>
        </p:nvSpPr>
        <p:spPr>
          <a:xfrm>
            <a:off x="75961" y="906432"/>
            <a:ext cx="8980725" cy="5160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Advocation of hacker in new society to steal information </a:t>
            </a:r>
            <a:endParaRPr/>
          </a:p>
          <a:p>
            <a:pPr marL="342900" lvl="0" indent="-342900" algn="l" rtl="0">
              <a:spcBef>
                <a:spcPts val="592"/>
              </a:spcBef>
              <a:spcAft>
                <a:spcPts val="0"/>
              </a:spcAft>
              <a:buClr>
                <a:schemeClr val="dk1"/>
              </a:buClr>
              <a:buSzPct val="100000"/>
              <a:buChar char="•"/>
            </a:pPr>
            <a:r>
              <a:rPr lang="en-US"/>
              <a:t>Technology allows certain people create a community regardless of their individuality and nationality.</a:t>
            </a:r>
            <a:endParaRPr/>
          </a:p>
          <a:p>
            <a:pPr marL="342900" lvl="0" indent="-342900" algn="l" rtl="0">
              <a:spcBef>
                <a:spcPts val="592"/>
              </a:spcBef>
              <a:spcAft>
                <a:spcPts val="0"/>
              </a:spcAft>
              <a:buClr>
                <a:schemeClr val="dk1"/>
              </a:buClr>
              <a:buSzPct val="100000"/>
              <a:buChar char="•"/>
            </a:pPr>
            <a:r>
              <a:rPr lang="en-US"/>
              <a:t>These communities are not bounded by any law and/or regulations.</a:t>
            </a:r>
            <a:endParaRPr/>
          </a:p>
          <a:p>
            <a:pPr marL="342900" lvl="0" indent="-342900" algn="l" rtl="0">
              <a:spcBef>
                <a:spcPts val="592"/>
              </a:spcBef>
              <a:spcAft>
                <a:spcPts val="0"/>
              </a:spcAft>
              <a:buClr>
                <a:schemeClr val="dk1"/>
              </a:buClr>
              <a:buSzPct val="100000"/>
              <a:buChar char="•"/>
            </a:pPr>
            <a:r>
              <a:rPr lang="en-US"/>
              <a:t>A computer crime is performed by using a device located in a place hit the target in other device in different place. Which jurisdiction should investigate the crime?</a:t>
            </a:r>
            <a:endParaRPr/>
          </a:p>
          <a:p>
            <a:pPr marL="0" lvl="0" indent="0" algn="ctr" rtl="0">
              <a:spcBef>
                <a:spcPts val="592"/>
              </a:spcBef>
              <a:spcAft>
                <a:spcPts val="0"/>
              </a:spcAft>
              <a:buClr>
                <a:schemeClr val="dk1"/>
              </a:buClr>
              <a:buSzPct val="100000"/>
              <a:buNone/>
            </a:pPr>
            <a:r>
              <a:rPr lang="en-US"/>
              <a:t>Cyberspace as Legal Metaphor </a:t>
            </a: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p:nvPr/>
        </p:nvSpPr>
        <p:spPr>
          <a:xfrm>
            <a:off x="457200" y="145242"/>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Human Right in Cyberspace </a:t>
            </a:r>
            <a:endParaRPr/>
          </a:p>
        </p:txBody>
      </p:sp>
      <p:sp>
        <p:nvSpPr>
          <p:cNvPr id="160" name="Google Shape;160;p11"/>
          <p:cNvSpPr txBox="1"/>
          <p:nvPr/>
        </p:nvSpPr>
        <p:spPr>
          <a:xfrm>
            <a:off x="126521" y="1111371"/>
            <a:ext cx="9120995" cy="5000415"/>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Cyberspace is everywhere with no borders</a:t>
            </a:r>
            <a:endParaRPr/>
          </a:p>
          <a:p>
            <a:pPr marL="342900" marR="0" lvl="0" indent="-342900" algn="l" rtl="0">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 cyberspace people could be anybody they wish</a:t>
            </a:r>
            <a:endParaRPr/>
          </a:p>
          <a:p>
            <a:pPr marL="342900" marR="0" lvl="0" indent="-342900" algn="l" rtl="0">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Information will be available for technology giants</a:t>
            </a:r>
            <a:endParaRPr/>
          </a:p>
          <a:p>
            <a:pPr marL="342900" marR="0" lvl="0" indent="-342900" algn="l" rtl="0">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place to fight political, social and philosophical opinions</a:t>
            </a:r>
            <a:endParaRPr/>
          </a:p>
          <a:p>
            <a:pPr marL="342900" marR="0" lvl="0" indent="-342900" algn="l" rtl="0">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law of which country apply in Cyberspace?</a:t>
            </a:r>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Digital Rights </a:t>
            </a:r>
            <a:endParaRPr/>
          </a:p>
        </p:txBody>
      </p:sp>
      <p:sp>
        <p:nvSpPr>
          <p:cNvPr id="166" name="Google Shape;166;p12"/>
          <p:cNvSpPr txBox="1">
            <a:spLocks noGrp="1"/>
          </p:cNvSpPr>
          <p:nvPr>
            <p:ph type="body" idx="1"/>
          </p:nvPr>
        </p:nvSpPr>
        <p:spPr>
          <a:xfrm>
            <a:off x="313426" y="1427672"/>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a:t>Digital rights recognise the right of individuals to access, use, create and publish digital media</a:t>
            </a:r>
            <a:endParaRPr/>
          </a:p>
          <a:p>
            <a:pPr marL="342900" lvl="0" indent="-342900" algn="l" rtl="0">
              <a:spcBef>
                <a:spcPts val="592"/>
              </a:spcBef>
              <a:spcAft>
                <a:spcPts val="0"/>
              </a:spcAft>
              <a:buClr>
                <a:schemeClr val="dk1"/>
              </a:buClr>
              <a:buSzPct val="100000"/>
              <a:buChar char="•"/>
            </a:pPr>
            <a:r>
              <a:rPr lang="en-US"/>
              <a:t>The right of access to the computers, electronic devices and telecommunications networks </a:t>
            </a:r>
            <a:endParaRPr/>
          </a:p>
          <a:p>
            <a:pPr marL="342900" lvl="0" indent="-342900" algn="l" rtl="0">
              <a:spcBef>
                <a:spcPts val="592"/>
              </a:spcBef>
              <a:spcAft>
                <a:spcPts val="0"/>
              </a:spcAft>
              <a:buClr>
                <a:schemeClr val="dk1"/>
              </a:buClr>
              <a:buSzPct val="100000"/>
              <a:buChar char="•"/>
            </a:pPr>
            <a:r>
              <a:rPr lang="en-US"/>
              <a:t>Digital technologies are transforming the way basic rights such as freedom of expression, privacy and access to information are exercised</a:t>
            </a:r>
            <a:endParaRPr/>
          </a:p>
          <a:p>
            <a:pPr marL="342900" lvl="0" indent="-342900" algn="l" rtl="0">
              <a:spcBef>
                <a:spcPts val="592"/>
              </a:spcBef>
              <a:spcAft>
                <a:spcPts val="0"/>
              </a:spcAft>
              <a:buClr>
                <a:schemeClr val="dk1"/>
              </a:buClr>
              <a:buSzPct val="100000"/>
              <a:buChar char="•"/>
            </a:pPr>
            <a:r>
              <a:rPr lang="en-US"/>
              <a:t>This change is causing the violation to existing law lead to the recognition of new rights.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Social Networks and Law</a:t>
            </a:r>
            <a:endParaRPr/>
          </a:p>
        </p:txBody>
      </p:sp>
      <p:sp>
        <p:nvSpPr>
          <p:cNvPr id="172" name="Google Shape;172;p13"/>
          <p:cNvSpPr txBox="1">
            <a:spLocks noGrp="1"/>
          </p:cNvSpPr>
          <p:nvPr>
            <p:ph type="body" idx="1"/>
          </p:nvPr>
        </p:nvSpPr>
        <p:spPr>
          <a:xfrm>
            <a:off x="255917" y="1312653"/>
            <a:ext cx="8646543"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Existence of social networks due to interactive communications.</a:t>
            </a:r>
            <a:endParaRPr/>
          </a:p>
          <a:p>
            <a:pPr marL="342900" lvl="0" indent="-342900" algn="l" rtl="0">
              <a:spcBef>
                <a:spcPts val="640"/>
              </a:spcBef>
              <a:spcAft>
                <a:spcPts val="0"/>
              </a:spcAft>
              <a:buClr>
                <a:schemeClr val="dk1"/>
              </a:buClr>
              <a:buSzPts val="3200"/>
              <a:buChar char="•"/>
            </a:pPr>
            <a:r>
              <a:rPr lang="en-US"/>
              <a:t>New rise of individual rights in interactive electronic communications</a:t>
            </a:r>
            <a:endParaRPr/>
          </a:p>
          <a:p>
            <a:pPr marL="342900" lvl="0" indent="-342900" algn="l" rtl="0">
              <a:spcBef>
                <a:spcPts val="640"/>
              </a:spcBef>
              <a:spcAft>
                <a:spcPts val="0"/>
              </a:spcAft>
              <a:buClr>
                <a:schemeClr val="dk1"/>
              </a:buClr>
              <a:buSzPts val="3200"/>
              <a:buChar char="•"/>
            </a:pPr>
            <a:r>
              <a:rPr lang="en-US"/>
              <a:t>The condition of anonymity, confidentiality, and freedom experienced</a:t>
            </a:r>
            <a:endParaRPr/>
          </a:p>
          <a:p>
            <a:pPr marL="342900" lvl="0" indent="-342900" algn="l" rtl="0">
              <a:spcBef>
                <a:spcPts val="640"/>
              </a:spcBef>
              <a:spcAft>
                <a:spcPts val="0"/>
              </a:spcAft>
              <a:buClr>
                <a:schemeClr val="dk1"/>
              </a:buClr>
              <a:buSzPts val="3200"/>
              <a:buChar char="•"/>
            </a:pPr>
            <a:r>
              <a:rPr lang="en-US"/>
              <a:t>Profile of individual online</a:t>
            </a:r>
            <a:endParaRPr/>
          </a:p>
          <a:p>
            <a:pPr marL="342900" lvl="0" indent="-342900" algn="l" rtl="0">
              <a:spcBef>
                <a:spcPts val="640"/>
              </a:spcBef>
              <a:spcAft>
                <a:spcPts val="0"/>
              </a:spcAft>
              <a:buClr>
                <a:schemeClr val="dk1"/>
              </a:buClr>
              <a:buSzPts val="3200"/>
              <a:buChar char="•"/>
            </a:pPr>
            <a:r>
              <a:rPr lang="en-US"/>
              <a:t>Creation of artificial values</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Machine Rights </a:t>
            </a:r>
            <a:endParaRPr/>
          </a:p>
        </p:txBody>
      </p:sp>
      <p:sp>
        <p:nvSpPr>
          <p:cNvPr id="179" name="Google Shape;179;p14"/>
          <p:cNvSpPr txBox="1">
            <a:spLocks noGrp="1"/>
          </p:cNvSpPr>
          <p:nvPr>
            <p:ph type="body" idx="1"/>
          </p:nvPr>
        </p:nvSpPr>
        <p:spPr>
          <a:xfrm>
            <a:off x="309324" y="1222375"/>
            <a:ext cx="8426389" cy="4876800"/>
          </a:xfrm>
          <a:prstGeom prst="rect">
            <a:avLst/>
          </a:prstGeom>
          <a:noFill/>
          <a:ln>
            <a:noFill/>
          </a:ln>
        </p:spPr>
        <p:txBody>
          <a:bodyPr spcFirstLastPara="1" wrap="square" lIns="91425" tIns="45700" rIns="91425" bIns="45700" anchor="t" anchorCtr="0">
            <a:normAutofit/>
          </a:bodyPr>
          <a:lstStyle/>
          <a:p>
            <a:pPr marL="457200" lvl="0" indent="-487680" algn="l" rtl="0">
              <a:spcBef>
                <a:spcPts val="0"/>
              </a:spcBef>
              <a:spcAft>
                <a:spcPts val="0"/>
              </a:spcAft>
              <a:buClr>
                <a:schemeClr val="dk1"/>
              </a:buClr>
              <a:buSzPts val="3200"/>
              <a:buChar char="•"/>
            </a:pPr>
            <a:r>
              <a:rPr lang="en-US"/>
              <a:t>Replicating and enhancing activities and cognitive processes characteristic of human beings  </a:t>
            </a:r>
            <a:endParaRPr/>
          </a:p>
          <a:p>
            <a:pPr marL="457200" lvl="0" indent="-487680" algn="l" rtl="0">
              <a:spcBef>
                <a:spcPts val="544"/>
              </a:spcBef>
              <a:spcAft>
                <a:spcPts val="0"/>
              </a:spcAft>
              <a:buClr>
                <a:schemeClr val="dk1"/>
              </a:buClr>
              <a:buSzPts val="3200"/>
              <a:buChar char="•"/>
            </a:pPr>
            <a:r>
              <a:rPr lang="en-US"/>
              <a:t>Should AI, Robots and machine have rights?</a:t>
            </a:r>
            <a:endParaRPr/>
          </a:p>
          <a:p>
            <a:pPr marL="457200" lvl="0" indent="-487680" algn="l" rtl="0">
              <a:spcBef>
                <a:spcPts val="544"/>
              </a:spcBef>
              <a:spcAft>
                <a:spcPts val="0"/>
              </a:spcAft>
              <a:buClr>
                <a:schemeClr val="dk1"/>
              </a:buClr>
              <a:buSzPts val="3200"/>
              <a:buChar char="•"/>
            </a:pPr>
            <a:r>
              <a:rPr lang="en-US"/>
              <a:t>What would be the regulatory approach?</a:t>
            </a:r>
            <a:endParaRPr/>
          </a:p>
          <a:p>
            <a:pPr marL="400050" lvl="1" indent="0" algn="r" rtl="0">
              <a:spcBef>
                <a:spcPts val="476"/>
              </a:spcBef>
              <a:spcAft>
                <a:spcPts val="0"/>
              </a:spcAft>
              <a:buClr>
                <a:srgbClr val="333333"/>
              </a:buClr>
              <a:buSzPts val="2800"/>
              <a:buNone/>
            </a:pPr>
            <a:endParaRPr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6d94c0f080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Robotics Law </a:t>
            </a:r>
            <a:endParaRPr/>
          </a:p>
        </p:txBody>
      </p:sp>
      <p:sp>
        <p:nvSpPr>
          <p:cNvPr id="186" name="Google Shape;186;g26d94c0f080_0_0"/>
          <p:cNvSpPr txBox="1">
            <a:spLocks noGrp="1"/>
          </p:cNvSpPr>
          <p:nvPr>
            <p:ph type="body" idx="1"/>
          </p:nvPr>
        </p:nvSpPr>
        <p:spPr>
          <a:xfrm>
            <a:off x="309324" y="1222375"/>
            <a:ext cx="8426400" cy="4876800"/>
          </a:xfrm>
          <a:prstGeom prst="rect">
            <a:avLst/>
          </a:prstGeom>
          <a:noFill/>
          <a:ln>
            <a:noFill/>
          </a:ln>
        </p:spPr>
        <p:txBody>
          <a:bodyPr spcFirstLastPara="1" wrap="square" lIns="91425" tIns="45700" rIns="91425" bIns="45700" anchor="t" anchorCtr="0">
            <a:normAutofit/>
          </a:bodyPr>
          <a:lstStyle/>
          <a:p>
            <a:pPr marL="0" lvl="0" indent="0" algn="l" rtl="0">
              <a:spcBef>
                <a:spcPts val="544"/>
              </a:spcBef>
              <a:spcAft>
                <a:spcPts val="0"/>
              </a:spcAft>
              <a:buNone/>
            </a:pPr>
            <a:r>
              <a:rPr lang="en-US"/>
              <a:t>Isaac Asimov Robotics Law to benefit humans:</a:t>
            </a:r>
            <a:endParaRPr/>
          </a:p>
          <a:p>
            <a:pPr marL="742950" lvl="1" indent="-369569" algn="l" rtl="0">
              <a:spcBef>
                <a:spcPts val="476"/>
              </a:spcBef>
              <a:spcAft>
                <a:spcPts val="0"/>
              </a:spcAft>
              <a:buClr>
                <a:srgbClr val="333333"/>
              </a:buClr>
              <a:buSzPts val="2800"/>
              <a:buFont typeface="Courier New"/>
              <a:buChar char="o"/>
            </a:pPr>
            <a:r>
              <a:rPr lang="en-US">
                <a:solidFill>
                  <a:srgbClr val="333333"/>
                </a:solidFill>
              </a:rPr>
              <a:t>A robot may not injure a human being or, through inaction, allow a human being to come to harm.</a:t>
            </a:r>
            <a:endParaRPr/>
          </a:p>
          <a:p>
            <a:pPr marL="742950" lvl="1" indent="-369569" algn="l" rtl="0">
              <a:spcBef>
                <a:spcPts val="476"/>
              </a:spcBef>
              <a:spcAft>
                <a:spcPts val="0"/>
              </a:spcAft>
              <a:buClr>
                <a:srgbClr val="333333"/>
              </a:buClr>
              <a:buSzPts val="2800"/>
              <a:buFont typeface="Courier New"/>
              <a:buChar char="o"/>
            </a:pPr>
            <a:r>
              <a:rPr lang="en-US">
                <a:solidFill>
                  <a:srgbClr val="333333"/>
                </a:solidFill>
              </a:rPr>
              <a:t>A robot must obey the orders given it by human beings except where such orders would conflict with the First Law.</a:t>
            </a:r>
            <a:endParaRPr/>
          </a:p>
          <a:p>
            <a:pPr marL="742950" lvl="1" indent="-369569" algn="l" rtl="0">
              <a:spcBef>
                <a:spcPts val="476"/>
              </a:spcBef>
              <a:spcAft>
                <a:spcPts val="0"/>
              </a:spcAft>
              <a:buClr>
                <a:srgbClr val="333333"/>
              </a:buClr>
              <a:buSzPts val="2800"/>
              <a:buFont typeface="Courier New"/>
              <a:buChar char="o"/>
            </a:pPr>
            <a:r>
              <a:rPr lang="en-US">
                <a:solidFill>
                  <a:srgbClr val="333333"/>
                </a:solidFill>
              </a:rPr>
              <a:t>A robot must protect its own existence as long as such protection does not conflict with the First or Second Laws.</a:t>
            </a:r>
            <a:endParaRPr/>
          </a:p>
          <a:p>
            <a:pPr marL="400050" lvl="1" indent="0" algn="r" rtl="0">
              <a:spcBef>
                <a:spcPts val="476"/>
              </a:spcBef>
              <a:spcAft>
                <a:spcPts val="0"/>
              </a:spcAft>
              <a:buClr>
                <a:srgbClr val="333333"/>
              </a:buClr>
              <a:buSzPts val="2800"/>
              <a:buNone/>
            </a:pPr>
            <a:r>
              <a:rPr lang="en-US" sz="2500" i="1">
                <a:solidFill>
                  <a:srgbClr val="333333"/>
                </a:solidFill>
              </a:rPr>
              <a:t>https://www.britannica.com/topic/Three-Laws-of-Robotics</a:t>
            </a:r>
            <a:endParaRPr sz="25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2912-26BE-7CAA-15D3-88F8587DC328}"/>
              </a:ext>
            </a:extLst>
          </p:cNvPr>
          <p:cNvSpPr>
            <a:spLocks noGrp="1"/>
          </p:cNvSpPr>
          <p:nvPr>
            <p:ph type="title"/>
          </p:nvPr>
        </p:nvSpPr>
        <p:spPr/>
        <p:txBody>
          <a:bodyPr/>
          <a:lstStyle/>
          <a:p>
            <a:r>
              <a:rPr lang="en-AU" dirty="0"/>
              <a:t>Rights and Journalism</a:t>
            </a:r>
          </a:p>
        </p:txBody>
      </p:sp>
      <p:sp>
        <p:nvSpPr>
          <p:cNvPr id="3" name="Text Placeholder 2">
            <a:extLst>
              <a:ext uri="{FF2B5EF4-FFF2-40B4-BE49-F238E27FC236}">
                <a16:creationId xmlns:a16="http://schemas.microsoft.com/office/drawing/2014/main" id="{550728A7-247D-13D5-4F1C-73E2C311975B}"/>
              </a:ext>
            </a:extLst>
          </p:cNvPr>
          <p:cNvSpPr>
            <a:spLocks noGrp="1"/>
          </p:cNvSpPr>
          <p:nvPr>
            <p:ph type="body" idx="1"/>
          </p:nvPr>
        </p:nvSpPr>
        <p:spPr>
          <a:xfrm>
            <a:off x="457200" y="1417638"/>
            <a:ext cx="8229600" cy="4525963"/>
          </a:xfrm>
        </p:spPr>
        <p:txBody>
          <a:bodyPr>
            <a:noAutofit/>
          </a:bodyPr>
          <a:lstStyle/>
          <a:p>
            <a:pPr marL="114300" indent="0">
              <a:buNone/>
            </a:pPr>
            <a:r>
              <a:rPr lang="en-US" sz="2400" dirty="0"/>
              <a:t>The Society of Professional Journalists' code of ethics offers the following advice (paraphrased):</a:t>
            </a:r>
          </a:p>
          <a:p>
            <a:r>
              <a:rPr lang="en-US" sz="2400" b="1" dirty="0"/>
              <a:t>Only an overriding public need can justify intrusion into anyone's privacy.</a:t>
            </a:r>
          </a:p>
          <a:p>
            <a:r>
              <a:rPr lang="en-US" sz="2400" dirty="0"/>
              <a:t>Show compassion for those who may be affected adversely</a:t>
            </a:r>
          </a:p>
          <a:p>
            <a:r>
              <a:rPr lang="en-US" sz="2400" dirty="0"/>
              <a:t>Use special sensitivity when dealing with children and inexperienced sources or subjects.</a:t>
            </a:r>
          </a:p>
          <a:p>
            <a:r>
              <a:rPr lang="en-US" sz="2400" dirty="0"/>
              <a:t>Be sensitive using interviews or photographs of those affected by tragedy or grief</a:t>
            </a:r>
          </a:p>
        </p:txBody>
      </p:sp>
    </p:spTree>
    <p:extLst>
      <p:ext uri="{BB962C8B-B14F-4D97-AF65-F5344CB8AC3E}">
        <p14:creationId xmlns:p14="http://schemas.microsoft.com/office/powerpoint/2010/main" val="3394366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2912-26BE-7CAA-15D3-88F8587DC328}"/>
              </a:ext>
            </a:extLst>
          </p:cNvPr>
          <p:cNvSpPr>
            <a:spLocks noGrp="1"/>
          </p:cNvSpPr>
          <p:nvPr>
            <p:ph type="title"/>
          </p:nvPr>
        </p:nvSpPr>
        <p:spPr/>
        <p:txBody>
          <a:bodyPr/>
          <a:lstStyle/>
          <a:p>
            <a:r>
              <a:rPr lang="en-AU" dirty="0"/>
              <a:t>Rights and Journalism</a:t>
            </a:r>
          </a:p>
        </p:txBody>
      </p:sp>
      <p:sp>
        <p:nvSpPr>
          <p:cNvPr id="3" name="Text Placeholder 2">
            <a:extLst>
              <a:ext uri="{FF2B5EF4-FFF2-40B4-BE49-F238E27FC236}">
                <a16:creationId xmlns:a16="http://schemas.microsoft.com/office/drawing/2014/main" id="{550728A7-247D-13D5-4F1C-73E2C311975B}"/>
              </a:ext>
            </a:extLst>
          </p:cNvPr>
          <p:cNvSpPr>
            <a:spLocks noGrp="1"/>
          </p:cNvSpPr>
          <p:nvPr>
            <p:ph type="body" idx="1"/>
          </p:nvPr>
        </p:nvSpPr>
        <p:spPr>
          <a:xfrm>
            <a:off x="457200" y="1417638"/>
            <a:ext cx="8343900" cy="4901519"/>
          </a:xfrm>
        </p:spPr>
        <p:txBody>
          <a:bodyPr>
            <a:noAutofit/>
          </a:bodyPr>
          <a:lstStyle/>
          <a:p>
            <a:r>
              <a:rPr lang="en-US" sz="2400" b="1" dirty="0" err="1"/>
              <a:t>Recognise</a:t>
            </a:r>
            <a:r>
              <a:rPr lang="en-US" sz="2400" b="1" dirty="0"/>
              <a:t> that private people have a greater right to control information about themselves than do public officials and others who seek power, influence or attention</a:t>
            </a:r>
          </a:p>
          <a:p>
            <a:r>
              <a:rPr lang="en-US" sz="2400" dirty="0"/>
              <a:t>Show good taste. Avoid pandering to lurid curiosity.</a:t>
            </a:r>
          </a:p>
          <a:p>
            <a:r>
              <a:rPr lang="en-US" sz="2400" dirty="0"/>
              <a:t>Be cautious about identifying juvenile suspects or victims of sex crimes.</a:t>
            </a:r>
          </a:p>
          <a:p>
            <a:r>
              <a:rPr lang="en-US" sz="2400" dirty="0"/>
              <a:t>Be judicious about naming criminal suspects before the formal filing of charges.</a:t>
            </a:r>
          </a:p>
          <a:p>
            <a:r>
              <a:rPr lang="en-US" sz="2400" dirty="0"/>
              <a:t>Balance a criminal suspect's fair trial rights with the public's right to be informed.</a:t>
            </a:r>
          </a:p>
          <a:p>
            <a:endParaRPr lang="en-AU" sz="800" dirty="0"/>
          </a:p>
          <a:p>
            <a:pPr marL="114300" indent="0">
              <a:buNone/>
            </a:pPr>
            <a:r>
              <a:rPr lang="en-AU" sz="1800" dirty="0">
                <a:hlinkClick r:id="rId2"/>
              </a:rPr>
              <a:t>https://en.wikipedia.org/wiki/Journalism_ethics_and_standards#:~:text=Reporters%20are%20expected%20to%20be,words%20from%20interview%20or%20conversation</a:t>
            </a:r>
            <a:endParaRPr lang="en-AU" sz="1800" dirty="0"/>
          </a:p>
          <a:p>
            <a:pPr marL="114300" indent="0">
              <a:buNone/>
            </a:pPr>
            <a:endParaRPr lang="en-AU" sz="2400" dirty="0"/>
          </a:p>
        </p:txBody>
      </p:sp>
    </p:spTree>
    <p:extLst>
      <p:ext uri="{BB962C8B-B14F-4D97-AF65-F5344CB8AC3E}">
        <p14:creationId xmlns:p14="http://schemas.microsoft.com/office/powerpoint/2010/main" val="179485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Summary</a:t>
            </a:r>
            <a:endParaRPr/>
          </a:p>
        </p:txBody>
      </p:sp>
      <p:sp>
        <p:nvSpPr>
          <p:cNvPr id="192" name="Google Shape;19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Discussed human rights</a:t>
            </a:r>
            <a:endParaRPr/>
          </a:p>
          <a:p>
            <a:pPr marL="342900" lvl="0" indent="-342900" algn="l" rtl="0">
              <a:spcBef>
                <a:spcPts val="640"/>
              </a:spcBef>
              <a:spcAft>
                <a:spcPts val="0"/>
              </a:spcAft>
              <a:buClr>
                <a:schemeClr val="dk1"/>
              </a:buClr>
              <a:buSzPts val="3200"/>
              <a:buChar char="•"/>
            </a:pPr>
            <a:r>
              <a:rPr lang="en-US"/>
              <a:t>Discussed human rights in Cyber and digital space</a:t>
            </a:r>
            <a:endParaRPr/>
          </a:p>
          <a:p>
            <a:pPr marL="342900" lvl="0" indent="-342900" algn="l" rtl="0">
              <a:spcBef>
                <a:spcPts val="640"/>
              </a:spcBef>
              <a:spcAft>
                <a:spcPts val="0"/>
              </a:spcAft>
              <a:buClr>
                <a:schemeClr val="dk1"/>
              </a:buClr>
              <a:buSzPts val="3200"/>
              <a:buChar char="•"/>
            </a:pPr>
            <a:r>
              <a:rPr lang="en-US"/>
              <a:t>Discussed robotics law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6" descr="Why Digital Archives Matter to Librarians and Researchers - De Gruyter  Conversations"/>
          <p:cNvPicPr preferRelativeResize="0"/>
          <p:nvPr/>
        </p:nvPicPr>
        <p:blipFill rotWithShape="1">
          <a:blip r:embed="rId3">
            <a:alphaModFix/>
          </a:blip>
          <a:srcRect/>
          <a:stretch/>
        </p:blipFill>
        <p:spPr>
          <a:xfrm>
            <a:off x="-1346" y="-1708"/>
            <a:ext cx="9146693" cy="6861414"/>
          </a:xfrm>
          <a:prstGeom prst="rect">
            <a:avLst/>
          </a:prstGeom>
          <a:noFill/>
          <a:ln>
            <a:noFill/>
          </a:ln>
        </p:spPr>
      </p:pic>
      <p:sp>
        <p:nvSpPr>
          <p:cNvPr id="198" name="Google Shape;198;p16"/>
          <p:cNvSpPr txBox="1"/>
          <p:nvPr/>
        </p:nvSpPr>
        <p:spPr>
          <a:xfrm>
            <a:off x="-5626" y="2500"/>
            <a:ext cx="9149625" cy="92333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lt1"/>
                </a:solidFill>
                <a:latin typeface="Arial"/>
                <a:ea typeface="Arial"/>
                <a:cs typeface="Arial"/>
                <a:sym typeface="Arial"/>
              </a:rPr>
              <a:t>Reading Materials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Lecture Outline</a:t>
            </a:r>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United Nations human rights</a:t>
            </a:r>
            <a:endParaRPr/>
          </a:p>
          <a:p>
            <a:pPr marL="342900" lvl="0" indent="-342900" algn="l" rtl="0">
              <a:spcBef>
                <a:spcPts val="640"/>
              </a:spcBef>
              <a:spcAft>
                <a:spcPts val="0"/>
              </a:spcAft>
              <a:buClr>
                <a:schemeClr val="dk1"/>
              </a:buClr>
              <a:buSzPts val="3200"/>
              <a:buChar char="•"/>
            </a:pPr>
            <a:r>
              <a:rPr lang="en-US"/>
              <a:t>Technology and human rights </a:t>
            </a:r>
            <a:endParaRPr>
              <a:solidFill>
                <a:srgbClr val="808080"/>
              </a:solidFill>
            </a:endParaRPr>
          </a:p>
          <a:p>
            <a:pPr marL="342900" lvl="0" indent="-342900" algn="l" rtl="0">
              <a:spcBef>
                <a:spcPts val="640"/>
              </a:spcBef>
              <a:spcAft>
                <a:spcPts val="0"/>
              </a:spcAft>
              <a:buClr>
                <a:schemeClr val="dk1"/>
              </a:buClr>
              <a:buSzPts val="3200"/>
              <a:buChar char="•"/>
            </a:pPr>
            <a:r>
              <a:rPr lang="en-US"/>
              <a:t>Cyberspace and human rights</a:t>
            </a:r>
            <a:endParaRPr/>
          </a:p>
          <a:p>
            <a:pPr marL="342900" lvl="0" indent="-342900" algn="l" rtl="0">
              <a:spcBef>
                <a:spcPts val="640"/>
              </a:spcBef>
              <a:spcAft>
                <a:spcPts val="0"/>
              </a:spcAft>
              <a:buClr>
                <a:schemeClr val="dk1"/>
              </a:buClr>
              <a:buSzPts val="3200"/>
              <a:buChar char="•"/>
            </a:pPr>
            <a:r>
              <a:rPr lang="en-US"/>
              <a:t>Digital rights</a:t>
            </a:r>
            <a:endParaRPr/>
          </a:p>
          <a:p>
            <a:pPr marL="342900" lvl="0" indent="-342900" algn="l" rtl="0">
              <a:spcBef>
                <a:spcPts val="640"/>
              </a:spcBef>
              <a:spcAft>
                <a:spcPts val="0"/>
              </a:spcAft>
              <a:buClr>
                <a:schemeClr val="dk1"/>
              </a:buClr>
              <a:buSzPts val="3200"/>
              <a:buChar char="•"/>
            </a:pPr>
            <a:r>
              <a:rPr lang="en-US"/>
              <a:t>Social networks and Law</a:t>
            </a:r>
            <a:endParaRPr/>
          </a:p>
          <a:p>
            <a:pPr marL="342900" lvl="0" indent="-342900" algn="l" rtl="0">
              <a:spcBef>
                <a:spcPts val="640"/>
              </a:spcBef>
              <a:spcAft>
                <a:spcPts val="0"/>
              </a:spcAft>
              <a:buClr>
                <a:schemeClr val="dk1"/>
              </a:buClr>
              <a:buSzPts val="3200"/>
              <a:buChar char="•"/>
            </a:pPr>
            <a:r>
              <a:rPr lang="en-US"/>
              <a:t>Robotics and Law</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Articles</a:t>
            </a:r>
            <a:endParaRPr/>
          </a:p>
        </p:txBody>
      </p:sp>
      <p:sp>
        <p:nvSpPr>
          <p:cNvPr id="204" name="Google Shape;204;p17"/>
          <p:cNvSpPr txBox="1">
            <a:spLocks noGrp="1"/>
          </p:cNvSpPr>
          <p:nvPr>
            <p:ph type="body" idx="1"/>
          </p:nvPr>
        </p:nvSpPr>
        <p:spPr>
          <a:xfrm>
            <a:off x="356558" y="1298275"/>
            <a:ext cx="8229600" cy="4525963"/>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000"/>
              <a:buAutoNum type="arabicPeriod"/>
            </a:pPr>
            <a:r>
              <a:rPr lang="en-US" sz="2000"/>
              <a:t>Bethke, Bruce, ‘Cyberpunk’, in Amazing Science Fiction Stories, Volume 57, Number 4, November 1983.</a:t>
            </a:r>
            <a:endParaRPr/>
          </a:p>
          <a:p>
            <a:pPr marL="457200" lvl="0" indent="-457200" algn="l" rtl="0">
              <a:spcBef>
                <a:spcPts val="400"/>
              </a:spcBef>
              <a:spcAft>
                <a:spcPts val="0"/>
              </a:spcAft>
              <a:buClr>
                <a:schemeClr val="dk1"/>
              </a:buClr>
              <a:buSzPts val="2000"/>
              <a:buAutoNum type="arabicPeriod"/>
            </a:pPr>
            <a:r>
              <a:rPr lang="en-US" sz="2000"/>
              <a:t>Bethke, Bruce, Cyberpunk, a short story, December 1997 http://www.infinityplus.co.uk/stories/cpunk.htm (visited 12 March 2022).</a:t>
            </a:r>
            <a:endParaRPr sz="2000">
              <a:latin typeface="Calibri"/>
              <a:ea typeface="Calibri"/>
              <a:cs typeface="Calibri"/>
              <a:sym typeface="Calibri"/>
            </a:endParaRPr>
          </a:p>
          <a:p>
            <a:pPr marL="457200" lvl="0" indent="-457200" algn="l" rtl="0">
              <a:spcBef>
                <a:spcPts val="400"/>
              </a:spcBef>
              <a:spcAft>
                <a:spcPts val="0"/>
              </a:spcAft>
              <a:buClr>
                <a:schemeClr val="dk1"/>
              </a:buClr>
              <a:buSzPts val="2000"/>
              <a:buAutoNum type="arabicPeriod"/>
            </a:pPr>
            <a:r>
              <a:rPr lang="en-US" sz="2000"/>
              <a:t>Reisch, Gregor. 2017. Technical Devices in Ancient Alexandria and their Equivalents in the Indian Cultural Area p. 17 https://www.academia.edu/33891339/Technical_Devices_in_Ancient_Alexandria_and_their_Equivalents_in_the_Indian_Cultural_Area visited 16 August 2022.</a:t>
            </a:r>
            <a:endParaRPr/>
          </a:p>
          <a:p>
            <a:pPr marL="457200" lvl="0" indent="-457200" algn="l" rtl="0">
              <a:spcBef>
                <a:spcPts val="400"/>
              </a:spcBef>
              <a:spcAft>
                <a:spcPts val="0"/>
              </a:spcAft>
              <a:buClr>
                <a:schemeClr val="dk1"/>
              </a:buClr>
              <a:buSzPts val="2000"/>
              <a:buAutoNum type="arabicPeriod"/>
            </a:pPr>
            <a:r>
              <a:rPr lang="en-US" sz="2000"/>
              <a:t>Peters, Benjamin. ‘Normalising Soviet Cybernetics’. Information &amp; Culture, 2012, Vol. 47, No. 2 (2012), pp. 145–175. University of Texas Press. p. 149. https://www.jstor.org/stable/43737425</a:t>
            </a:r>
            <a:endParaRPr sz="2000">
              <a:latin typeface="Calibri"/>
              <a:ea typeface="Calibri"/>
              <a:cs typeface="Calibri"/>
              <a:sym typeface="Calibri"/>
            </a:endParaRPr>
          </a:p>
          <a:p>
            <a:pPr marL="457200" lvl="0" indent="-330200" algn="l" rtl="0">
              <a:spcBef>
                <a:spcPts val="400"/>
              </a:spcBef>
              <a:spcAft>
                <a:spcPts val="0"/>
              </a:spcAft>
              <a:buClr>
                <a:schemeClr val="dk1"/>
              </a:buClr>
              <a:buSzPts val="2000"/>
              <a:buNone/>
            </a:pPr>
            <a:endParaRPr sz="20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Videos</a:t>
            </a:r>
            <a:endParaRPr/>
          </a:p>
        </p:txBody>
      </p:sp>
      <p:sp>
        <p:nvSpPr>
          <p:cNvPr id="210" name="Google Shape;21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https://www.youtube.com/watch?v=Gcs6gX-sfsU</a:t>
            </a: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u="sng">
                <a:solidFill>
                  <a:schemeClr val="hlink"/>
                </a:solidFill>
                <a:hlinkClick r:id="rId3"/>
              </a:rPr>
              <a:t>https://www.youtube.com/watch?v=rw6k-dEiXqA</a:t>
            </a: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u="sng">
                <a:solidFill>
                  <a:schemeClr val="hlink"/>
                </a:solidFill>
                <a:hlinkClick r:id="rId4"/>
              </a:rPr>
              <a:t>https://www.youtube.com/watch?v=6aa9WuvoBo0</a:t>
            </a: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t>https://www.youtube.com/watch?v=gujCj4sOgHw</a:t>
            </a:r>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CCBD-9FC1-20C7-99B4-C2131D699723}"/>
              </a:ext>
            </a:extLst>
          </p:cNvPr>
          <p:cNvSpPr>
            <a:spLocks noGrp="1"/>
          </p:cNvSpPr>
          <p:nvPr>
            <p:ph type="title"/>
          </p:nvPr>
        </p:nvSpPr>
        <p:spPr/>
        <p:txBody>
          <a:bodyPr/>
          <a:lstStyle/>
          <a:p>
            <a:r>
              <a:rPr lang="en-AU" dirty="0"/>
              <a:t>Tutorial 2</a:t>
            </a:r>
          </a:p>
        </p:txBody>
      </p:sp>
      <p:sp>
        <p:nvSpPr>
          <p:cNvPr id="3" name="Text Placeholder 2">
            <a:extLst>
              <a:ext uri="{FF2B5EF4-FFF2-40B4-BE49-F238E27FC236}">
                <a16:creationId xmlns:a16="http://schemas.microsoft.com/office/drawing/2014/main" id="{D70BC10E-F05B-ABA7-0EC8-BB64EF19766B}"/>
              </a:ext>
            </a:extLst>
          </p:cNvPr>
          <p:cNvSpPr>
            <a:spLocks noGrp="1"/>
          </p:cNvSpPr>
          <p:nvPr>
            <p:ph type="body" idx="1"/>
          </p:nvPr>
        </p:nvSpPr>
        <p:spPr>
          <a:xfrm>
            <a:off x="457200" y="1600200"/>
            <a:ext cx="8343900" cy="4525963"/>
          </a:xfrm>
        </p:spPr>
        <p:txBody>
          <a:bodyPr>
            <a:noAutofit/>
          </a:bodyPr>
          <a:lstStyle/>
          <a:p>
            <a:r>
              <a:rPr lang="en-AU" sz="2400" dirty="0"/>
              <a:t>Does the right to free speech mean an author can say anything they want about another person or group?</a:t>
            </a:r>
          </a:p>
          <a:p>
            <a:r>
              <a:rPr lang="en-AU" sz="2400" dirty="0"/>
              <a:t>If a publisher (print and TV) prints something libelous that an author says, it is the publisher that can be sued</a:t>
            </a:r>
          </a:p>
          <a:p>
            <a:r>
              <a:rPr lang="en-AU" sz="2400" dirty="0"/>
              <a:t>Does this apply to social media publishers and bloggers?</a:t>
            </a:r>
          </a:p>
          <a:p>
            <a:r>
              <a:rPr lang="en-AU" sz="2400" dirty="0"/>
              <a:t>Are Bloggers journalists?</a:t>
            </a:r>
          </a:p>
          <a:p>
            <a:endParaRPr lang="en-AU" sz="800" dirty="0"/>
          </a:p>
          <a:p>
            <a:pPr marL="114300" indent="0">
              <a:buNone/>
            </a:pPr>
            <a:r>
              <a:rPr lang="en-AU" sz="2400" dirty="0"/>
              <a:t>Please see some law cases here: </a:t>
            </a:r>
          </a:p>
          <a:p>
            <a:pPr marL="114300" indent="0">
              <a:buNone/>
            </a:pPr>
            <a:endParaRPr lang="en-AU" sz="800" dirty="0">
              <a:hlinkClick r:id="rId2"/>
            </a:endParaRPr>
          </a:p>
          <a:p>
            <a:pPr marL="114300" indent="0">
              <a:buNone/>
            </a:pPr>
            <a:r>
              <a:rPr lang="en-AU" sz="2400" dirty="0">
                <a:hlinkClick r:id="rId2"/>
              </a:rPr>
              <a:t>https://littonlegal.com.au/blog/social-media-defamation-real-life-case-examples/</a:t>
            </a:r>
            <a:endParaRPr lang="en-AU" sz="2400" dirty="0"/>
          </a:p>
          <a:p>
            <a:pPr marL="114300" indent="0">
              <a:buNone/>
            </a:pPr>
            <a:endParaRPr lang="en-AU" sz="800" dirty="0"/>
          </a:p>
          <a:p>
            <a:pPr marL="114300" indent="0">
              <a:buNone/>
            </a:pPr>
            <a:r>
              <a:rPr lang="en-AU" sz="1800" b="1" dirty="0"/>
              <a:t>(please see next slide …..)</a:t>
            </a:r>
          </a:p>
          <a:p>
            <a:endParaRPr lang="en-AU" sz="1800" dirty="0"/>
          </a:p>
        </p:txBody>
      </p:sp>
    </p:spTree>
    <p:extLst>
      <p:ext uri="{BB962C8B-B14F-4D97-AF65-F5344CB8AC3E}">
        <p14:creationId xmlns:p14="http://schemas.microsoft.com/office/powerpoint/2010/main" val="1403653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CCBD-9FC1-20C7-99B4-C2131D699723}"/>
              </a:ext>
            </a:extLst>
          </p:cNvPr>
          <p:cNvSpPr>
            <a:spLocks noGrp="1"/>
          </p:cNvSpPr>
          <p:nvPr>
            <p:ph type="title"/>
          </p:nvPr>
        </p:nvSpPr>
        <p:spPr/>
        <p:txBody>
          <a:bodyPr/>
          <a:lstStyle/>
          <a:p>
            <a:r>
              <a:rPr lang="en-AU" dirty="0"/>
              <a:t>Tutorial 2</a:t>
            </a:r>
          </a:p>
        </p:txBody>
      </p:sp>
      <p:sp>
        <p:nvSpPr>
          <p:cNvPr id="3" name="Text Placeholder 2">
            <a:extLst>
              <a:ext uri="{FF2B5EF4-FFF2-40B4-BE49-F238E27FC236}">
                <a16:creationId xmlns:a16="http://schemas.microsoft.com/office/drawing/2014/main" id="{D70BC10E-F05B-ABA7-0EC8-BB64EF19766B}"/>
              </a:ext>
            </a:extLst>
          </p:cNvPr>
          <p:cNvSpPr>
            <a:spLocks noGrp="1"/>
          </p:cNvSpPr>
          <p:nvPr>
            <p:ph type="body" idx="1"/>
          </p:nvPr>
        </p:nvSpPr>
        <p:spPr>
          <a:xfrm>
            <a:off x="457200" y="1600200"/>
            <a:ext cx="8343900" cy="4525963"/>
          </a:xfrm>
        </p:spPr>
        <p:txBody>
          <a:bodyPr>
            <a:normAutofit/>
          </a:bodyPr>
          <a:lstStyle/>
          <a:p>
            <a:r>
              <a:rPr lang="en-AU" sz="2400" dirty="0"/>
              <a:t>Select one of the cases described there, or you may like to use the Elon Musk, Linda Reynolds vs Brittany </a:t>
            </a:r>
            <a:r>
              <a:rPr lang="en-AU" sz="2400"/>
              <a:t>Higgins case</a:t>
            </a:r>
            <a:endParaRPr lang="en-AU" sz="2400" dirty="0"/>
          </a:p>
          <a:p>
            <a:r>
              <a:rPr lang="en-AU" sz="2400" dirty="0"/>
              <a:t>You do not need to relate the detailed background or ‘facts’ of a case - a one or two line description will suffice</a:t>
            </a:r>
          </a:p>
          <a:p>
            <a:r>
              <a:rPr lang="en-AU" sz="2400" dirty="0"/>
              <a:t> There are many aspects of journalism, free speech and blogging to these cases</a:t>
            </a:r>
          </a:p>
          <a:p>
            <a:r>
              <a:rPr lang="en-AU" sz="2400" b="1" dirty="0"/>
              <a:t>Pick just one aspect</a:t>
            </a:r>
          </a:p>
          <a:p>
            <a:r>
              <a:rPr lang="en-AU" sz="2400" dirty="0"/>
              <a:t>3-5 Slides, 5-10 minutes.</a:t>
            </a:r>
          </a:p>
        </p:txBody>
      </p:sp>
    </p:spTree>
    <p:extLst>
      <p:ext uri="{BB962C8B-B14F-4D97-AF65-F5344CB8AC3E}">
        <p14:creationId xmlns:p14="http://schemas.microsoft.com/office/powerpoint/2010/main" val="311519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United Nations Human Rights</a:t>
            </a:r>
            <a:endParaRPr/>
          </a:p>
        </p:txBody>
      </p:sp>
      <p:sp>
        <p:nvSpPr>
          <p:cNvPr id="104" name="Google Shape;104;p3"/>
          <p:cNvSpPr txBox="1">
            <a:spLocks noGrp="1"/>
          </p:cNvSpPr>
          <p:nvPr>
            <p:ph type="body" idx="1"/>
          </p:nvPr>
        </p:nvSpPr>
        <p:spPr>
          <a:xfrm>
            <a:off x="90805" y="1827918"/>
            <a:ext cx="9207300" cy="452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00"/>
              <a:buNone/>
            </a:pPr>
            <a:r>
              <a:rPr lang="en-US" sz="2200" b="1"/>
              <a:t>Article 1: </a:t>
            </a:r>
            <a:r>
              <a:rPr lang="en-US" sz="2200">
                <a:solidFill>
                  <a:srgbClr val="454545"/>
                </a:solidFill>
              </a:rPr>
              <a:t>All human beings are born free and equal in dignity and rights. </a:t>
            </a:r>
            <a:endParaRPr sz="2200"/>
          </a:p>
          <a:p>
            <a:pPr marL="0" lvl="0" indent="0" algn="l" rtl="0">
              <a:spcBef>
                <a:spcPts val="440"/>
              </a:spcBef>
              <a:spcAft>
                <a:spcPts val="0"/>
              </a:spcAft>
              <a:buClr>
                <a:schemeClr val="dk1"/>
              </a:buClr>
              <a:buSzPts val="2200"/>
              <a:buNone/>
            </a:pPr>
            <a:r>
              <a:rPr lang="en-US" sz="2200" b="1"/>
              <a:t>Article 2:</a:t>
            </a:r>
            <a:r>
              <a:rPr lang="en-US" sz="2200"/>
              <a:t> </a:t>
            </a:r>
            <a:r>
              <a:rPr lang="en-US" sz="2200">
                <a:solidFill>
                  <a:srgbClr val="454545"/>
                </a:solidFill>
              </a:rPr>
              <a:t>Everyone is entitled to all the rights and freedoms set forth in this Declaration, without distinction of any kind, such as race, colour, sex, language, religion, political or other opinion, national or social origin, property, birth or other status. </a:t>
            </a:r>
            <a:endParaRPr/>
          </a:p>
          <a:p>
            <a:pPr marL="0" lvl="0" indent="0" algn="l" rtl="0">
              <a:spcBef>
                <a:spcPts val="440"/>
              </a:spcBef>
              <a:spcAft>
                <a:spcPts val="0"/>
              </a:spcAft>
              <a:buClr>
                <a:schemeClr val="dk1"/>
              </a:buClr>
              <a:buSzPts val="2200"/>
              <a:buNone/>
            </a:pPr>
            <a:r>
              <a:rPr lang="en-US" sz="2200" b="1"/>
              <a:t>Article 3:</a:t>
            </a:r>
            <a:r>
              <a:rPr lang="en-US" sz="2200"/>
              <a:t> </a:t>
            </a:r>
            <a:r>
              <a:rPr lang="en-US" sz="2200">
                <a:solidFill>
                  <a:srgbClr val="454545"/>
                </a:solidFill>
              </a:rPr>
              <a:t>Everyone has the right to life, liberty and security of person.</a:t>
            </a:r>
            <a:endParaRPr/>
          </a:p>
          <a:p>
            <a:pPr marL="0" lvl="0" indent="0" algn="l" rtl="0">
              <a:spcBef>
                <a:spcPts val="440"/>
              </a:spcBef>
              <a:spcAft>
                <a:spcPts val="0"/>
              </a:spcAft>
              <a:buClr>
                <a:schemeClr val="dk1"/>
              </a:buClr>
              <a:buSzPts val="2200"/>
              <a:buNone/>
            </a:pPr>
            <a:r>
              <a:rPr lang="en-US" sz="2200" b="1"/>
              <a:t>Article 4:</a:t>
            </a:r>
            <a:r>
              <a:rPr lang="en-US" sz="2200"/>
              <a:t> </a:t>
            </a:r>
            <a:r>
              <a:rPr lang="en-US" sz="2200">
                <a:solidFill>
                  <a:srgbClr val="454545"/>
                </a:solidFill>
              </a:rPr>
              <a:t>No one shall be held in slavery or servitude; slavery and the slave trade shall be prohibited in all their forms.</a:t>
            </a:r>
            <a:endParaRPr/>
          </a:p>
          <a:p>
            <a:pPr marL="0" lvl="0" indent="0" algn="l" rtl="0">
              <a:spcBef>
                <a:spcPts val="440"/>
              </a:spcBef>
              <a:spcAft>
                <a:spcPts val="0"/>
              </a:spcAft>
              <a:buClr>
                <a:srgbClr val="454545"/>
              </a:buClr>
              <a:buSzPts val="2200"/>
              <a:buNone/>
            </a:pPr>
            <a:r>
              <a:rPr lang="en-US" sz="2200" b="1">
                <a:solidFill>
                  <a:srgbClr val="454545"/>
                </a:solidFill>
              </a:rPr>
              <a:t>Article 5: </a:t>
            </a:r>
            <a:r>
              <a:rPr lang="en-US" sz="2200">
                <a:solidFill>
                  <a:srgbClr val="454545"/>
                </a:solidFill>
              </a:rPr>
              <a:t>No one shall be subjected to torture or to cruel, inhuman or degrading treatment or punishment.</a:t>
            </a:r>
            <a:endParaRPr/>
          </a:p>
          <a:p>
            <a:pPr marL="0" lvl="0" indent="0" algn="l" rtl="0">
              <a:spcBef>
                <a:spcPts val="440"/>
              </a:spcBef>
              <a:spcAft>
                <a:spcPts val="0"/>
              </a:spcAft>
              <a:buClr>
                <a:srgbClr val="454545"/>
              </a:buClr>
              <a:buSzPts val="2200"/>
              <a:buNone/>
            </a:pPr>
            <a:r>
              <a:rPr lang="en-US" sz="2200" b="1">
                <a:solidFill>
                  <a:srgbClr val="454545"/>
                </a:solidFill>
              </a:rPr>
              <a:t>Article 6: </a:t>
            </a:r>
            <a:r>
              <a:rPr lang="en-US" sz="2200">
                <a:solidFill>
                  <a:srgbClr val="454545"/>
                </a:solidFill>
              </a:rPr>
              <a:t>Everyone has the right to recognition everywhere as a person before the law.</a:t>
            </a:r>
            <a:endParaRPr/>
          </a:p>
        </p:txBody>
      </p:sp>
      <p:sp>
        <p:nvSpPr>
          <p:cNvPr id="105" name="Google Shape;105;p3"/>
          <p:cNvSpPr txBox="1"/>
          <p:nvPr/>
        </p:nvSpPr>
        <p:spPr>
          <a:xfrm>
            <a:off x="971910" y="1360098"/>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United Nations Human Rights</a:t>
            </a:r>
            <a:endParaRPr>
              <a:solidFill>
                <a:srgbClr val="808080"/>
              </a:solidFill>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11" name="Google Shape;111;p4"/>
          <p:cNvSpPr txBox="1">
            <a:spLocks noGrp="1"/>
          </p:cNvSpPr>
          <p:nvPr>
            <p:ph type="body" idx="1"/>
          </p:nvPr>
        </p:nvSpPr>
        <p:spPr>
          <a:xfrm>
            <a:off x="457200" y="1945257"/>
            <a:ext cx="8531524"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454545"/>
              </a:buClr>
              <a:buSzPts val="2200"/>
              <a:buNone/>
            </a:pPr>
            <a:r>
              <a:rPr lang="en-US" sz="2200" b="1">
                <a:solidFill>
                  <a:srgbClr val="454545"/>
                </a:solidFill>
              </a:rPr>
              <a:t>Article 7: </a:t>
            </a:r>
            <a:r>
              <a:rPr lang="en-US" sz="2200">
                <a:solidFill>
                  <a:srgbClr val="454545"/>
                </a:solidFill>
              </a:rPr>
              <a:t>All are equal before the law and are entitled without any discrimination to equal protection of the law. </a:t>
            </a:r>
            <a:endParaRPr sz="2200">
              <a:solidFill>
                <a:srgbClr val="000000"/>
              </a:solidFill>
            </a:endParaRPr>
          </a:p>
          <a:p>
            <a:pPr marL="0" lvl="0" indent="0" algn="l" rtl="0">
              <a:spcBef>
                <a:spcPts val="440"/>
              </a:spcBef>
              <a:spcAft>
                <a:spcPts val="0"/>
              </a:spcAft>
              <a:buClr>
                <a:srgbClr val="454545"/>
              </a:buClr>
              <a:buSzPts val="2200"/>
              <a:buNone/>
            </a:pPr>
            <a:r>
              <a:rPr lang="en-US" sz="2200" b="1">
                <a:solidFill>
                  <a:srgbClr val="454545"/>
                </a:solidFill>
              </a:rPr>
              <a:t>Article 8: </a:t>
            </a:r>
            <a:r>
              <a:rPr lang="en-US" sz="2200">
                <a:solidFill>
                  <a:srgbClr val="454545"/>
                </a:solidFill>
              </a:rPr>
              <a:t>Everyone has the right to an effective remedy by the competent national tribunals for acts violating the fundamental rights granted him by the constitution or by law.</a:t>
            </a:r>
            <a:endParaRPr/>
          </a:p>
          <a:p>
            <a:pPr marL="0" lvl="0" indent="0" algn="l" rtl="0">
              <a:spcBef>
                <a:spcPts val="440"/>
              </a:spcBef>
              <a:spcAft>
                <a:spcPts val="0"/>
              </a:spcAft>
              <a:buClr>
                <a:srgbClr val="454545"/>
              </a:buClr>
              <a:buSzPts val="2200"/>
              <a:buNone/>
            </a:pPr>
            <a:r>
              <a:rPr lang="en-US" sz="2200" b="1">
                <a:solidFill>
                  <a:srgbClr val="454545"/>
                </a:solidFill>
              </a:rPr>
              <a:t>Article 9:</a:t>
            </a:r>
            <a:r>
              <a:rPr lang="en-US" sz="2200">
                <a:solidFill>
                  <a:srgbClr val="454545"/>
                </a:solidFill>
              </a:rPr>
              <a:t> No one shall be subjected to arbitrary arrest, detention or exile.</a:t>
            </a:r>
            <a:endParaRPr/>
          </a:p>
          <a:p>
            <a:pPr marL="0" lvl="0" indent="0" algn="l" rtl="0">
              <a:spcBef>
                <a:spcPts val="440"/>
              </a:spcBef>
              <a:spcAft>
                <a:spcPts val="0"/>
              </a:spcAft>
              <a:buClr>
                <a:srgbClr val="454545"/>
              </a:buClr>
              <a:buSzPts val="2200"/>
              <a:buNone/>
            </a:pPr>
            <a:r>
              <a:rPr lang="en-US" sz="2200" b="1">
                <a:solidFill>
                  <a:srgbClr val="454545"/>
                </a:solidFill>
              </a:rPr>
              <a:t>Article 10:</a:t>
            </a:r>
            <a:r>
              <a:rPr lang="en-US" sz="2200">
                <a:solidFill>
                  <a:srgbClr val="454545"/>
                </a:solidFill>
              </a:rPr>
              <a:t> Everyone is entitled in full equality to a fair and public hearing by an independent and impartial tribunal, in the determination of his rights and obligations and of any criminal charge against him.</a:t>
            </a:r>
            <a:endParaRPr/>
          </a:p>
          <a:p>
            <a:pPr marL="0" lvl="0" indent="0" algn="l" rtl="0">
              <a:spcBef>
                <a:spcPts val="440"/>
              </a:spcBef>
              <a:spcAft>
                <a:spcPts val="0"/>
              </a:spcAft>
              <a:buClr>
                <a:srgbClr val="454545"/>
              </a:buClr>
              <a:buSzPts val="2200"/>
              <a:buNone/>
            </a:pPr>
            <a:r>
              <a:rPr lang="en-US" sz="2200" b="1">
                <a:solidFill>
                  <a:srgbClr val="454545"/>
                </a:solidFill>
              </a:rPr>
              <a:t>Article 11: </a:t>
            </a:r>
            <a:r>
              <a:rPr lang="en-US" sz="2200">
                <a:solidFill>
                  <a:srgbClr val="454545"/>
                </a:solidFill>
              </a:rPr>
              <a:t>Everyone charged with a penal offence has the right to be presumed innocent until proved guilty according to law in a public trial at which he has had all the guarantees necessary for his defence.</a:t>
            </a:r>
            <a:endParaRPr/>
          </a:p>
          <a:p>
            <a:pPr marL="342900" lvl="0" indent="-139700" algn="l" rtl="0">
              <a:spcBef>
                <a:spcPts val="640"/>
              </a:spcBef>
              <a:spcAft>
                <a:spcPts val="0"/>
              </a:spcAft>
              <a:buClr>
                <a:schemeClr val="dk1"/>
              </a:buClr>
              <a:buSzPts val="3200"/>
              <a:buNone/>
            </a:pPr>
            <a:endParaRPr/>
          </a:p>
        </p:txBody>
      </p:sp>
      <p:sp>
        <p:nvSpPr>
          <p:cNvPr id="112" name="Google Shape;112;p4"/>
          <p:cNvSpPr txBox="1"/>
          <p:nvPr/>
        </p:nvSpPr>
        <p:spPr>
          <a:xfrm>
            <a:off x="971910" y="1360098"/>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United Nations Human Rights</a:t>
            </a:r>
            <a:endParaRPr>
              <a:solidFill>
                <a:srgbClr val="808080"/>
              </a:solidFill>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18" name="Google Shape;118;p5"/>
          <p:cNvSpPr txBox="1">
            <a:spLocks noGrp="1"/>
          </p:cNvSpPr>
          <p:nvPr>
            <p:ph type="body" idx="1"/>
          </p:nvPr>
        </p:nvSpPr>
        <p:spPr>
          <a:xfrm>
            <a:off x="356558" y="2175294"/>
            <a:ext cx="8560279"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a:t>Article 12: </a:t>
            </a:r>
            <a:r>
              <a:rPr lang="en-US" sz="2200">
                <a:solidFill>
                  <a:srgbClr val="454545"/>
                </a:solidFill>
              </a:rPr>
              <a:t>No one shall be subjected to arbitrary interference with his privacy, family, home or correspondence, nor to attacks upon his honour and reputation. </a:t>
            </a:r>
            <a:endParaRPr sz="2200"/>
          </a:p>
          <a:p>
            <a:pPr marL="0" lvl="0" indent="0" algn="l" rtl="0">
              <a:spcBef>
                <a:spcPts val="440"/>
              </a:spcBef>
              <a:spcAft>
                <a:spcPts val="0"/>
              </a:spcAft>
              <a:buClr>
                <a:schemeClr val="dk1"/>
              </a:buClr>
              <a:buSzPts val="2200"/>
              <a:buNone/>
            </a:pPr>
            <a:r>
              <a:rPr lang="en-US" sz="2200" b="1"/>
              <a:t>Article 13: </a:t>
            </a:r>
            <a:r>
              <a:rPr lang="en-US" sz="2200">
                <a:solidFill>
                  <a:srgbClr val="333333"/>
                </a:solidFill>
              </a:rPr>
              <a:t>Everyone has the right to freedom of movement and residence within the borders of each state.</a:t>
            </a:r>
            <a:endParaRPr sz="2200"/>
          </a:p>
          <a:p>
            <a:pPr marL="0" lvl="0" indent="0" algn="l" rtl="0">
              <a:spcBef>
                <a:spcPts val="440"/>
              </a:spcBef>
              <a:spcAft>
                <a:spcPts val="0"/>
              </a:spcAft>
              <a:buClr>
                <a:schemeClr val="dk1"/>
              </a:buClr>
              <a:buSzPts val="2200"/>
              <a:buNone/>
            </a:pPr>
            <a:r>
              <a:rPr lang="en-US" sz="2200" b="1"/>
              <a:t>Article 14: </a:t>
            </a:r>
            <a:r>
              <a:rPr lang="en-US" sz="2200">
                <a:solidFill>
                  <a:srgbClr val="333333"/>
                </a:solidFill>
              </a:rPr>
              <a:t>Everyone has the right to seek and to enjoy in other countries asylum from persecution.</a:t>
            </a:r>
            <a:endParaRPr sz="2200"/>
          </a:p>
          <a:p>
            <a:pPr marL="0" lvl="0" indent="0" algn="l" rtl="0">
              <a:spcBef>
                <a:spcPts val="440"/>
              </a:spcBef>
              <a:spcAft>
                <a:spcPts val="0"/>
              </a:spcAft>
              <a:buClr>
                <a:srgbClr val="000000"/>
              </a:buClr>
              <a:buSzPts val="2200"/>
              <a:buNone/>
            </a:pPr>
            <a:r>
              <a:rPr lang="en-US" sz="2200" b="1">
                <a:solidFill>
                  <a:srgbClr val="000000"/>
                </a:solidFill>
              </a:rPr>
              <a:t>Article 15:</a:t>
            </a:r>
            <a:r>
              <a:rPr lang="en-US" sz="2200">
                <a:solidFill>
                  <a:srgbClr val="000000"/>
                </a:solidFill>
              </a:rPr>
              <a:t> </a:t>
            </a:r>
            <a:r>
              <a:rPr lang="en-US" sz="2200">
                <a:solidFill>
                  <a:srgbClr val="333333"/>
                </a:solidFill>
              </a:rPr>
              <a:t>Everyone has the right to a nationality.</a:t>
            </a:r>
            <a:endParaRPr sz="2200">
              <a:solidFill>
                <a:srgbClr val="000000"/>
              </a:solidFill>
            </a:endParaRPr>
          </a:p>
          <a:p>
            <a:pPr marL="0" lvl="0" indent="0" algn="l" rtl="0">
              <a:spcBef>
                <a:spcPts val="440"/>
              </a:spcBef>
              <a:spcAft>
                <a:spcPts val="0"/>
              </a:spcAft>
              <a:buClr>
                <a:srgbClr val="000000"/>
              </a:buClr>
              <a:buSzPts val="2200"/>
              <a:buNone/>
            </a:pPr>
            <a:r>
              <a:rPr lang="en-US" sz="2200" b="1">
                <a:solidFill>
                  <a:srgbClr val="000000"/>
                </a:solidFill>
              </a:rPr>
              <a:t>Article 16:</a:t>
            </a:r>
            <a:r>
              <a:rPr lang="en-US" sz="2200">
                <a:solidFill>
                  <a:srgbClr val="000000"/>
                </a:solidFill>
              </a:rPr>
              <a:t> </a:t>
            </a:r>
            <a:r>
              <a:rPr lang="en-US" sz="2200">
                <a:solidFill>
                  <a:srgbClr val="333333"/>
                </a:solidFill>
              </a:rPr>
              <a:t>Men and women of full age, without any limitation due to race, nationality or religion, have the right to marry and to found a family. </a:t>
            </a:r>
            <a:endParaRPr/>
          </a:p>
        </p:txBody>
      </p:sp>
      <p:sp>
        <p:nvSpPr>
          <p:cNvPr id="119" name="Google Shape;119;p5"/>
          <p:cNvSpPr txBox="1"/>
          <p:nvPr/>
        </p:nvSpPr>
        <p:spPr>
          <a:xfrm>
            <a:off x="856891" y="1618890"/>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body" idx="1"/>
          </p:nvPr>
        </p:nvSpPr>
        <p:spPr>
          <a:xfrm>
            <a:off x="399690" y="2060275"/>
            <a:ext cx="844526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a:t>Article 17: </a:t>
            </a:r>
            <a:r>
              <a:rPr lang="en-US" sz="2200">
                <a:solidFill>
                  <a:srgbClr val="333333"/>
                </a:solidFill>
              </a:rPr>
              <a:t>Everyone has the right to own property alone as well as in association with others.</a:t>
            </a:r>
            <a:endParaRPr sz="2200"/>
          </a:p>
          <a:p>
            <a:pPr marL="0" lvl="0" indent="0" algn="l" rtl="0">
              <a:spcBef>
                <a:spcPts val="440"/>
              </a:spcBef>
              <a:spcAft>
                <a:spcPts val="0"/>
              </a:spcAft>
              <a:buClr>
                <a:schemeClr val="dk1"/>
              </a:buClr>
              <a:buSzPts val="2200"/>
              <a:buNone/>
            </a:pPr>
            <a:r>
              <a:rPr lang="en-US" sz="2200" b="1"/>
              <a:t>Article 18:</a:t>
            </a:r>
            <a:r>
              <a:rPr lang="en-US" sz="2200"/>
              <a:t> </a:t>
            </a:r>
            <a:r>
              <a:rPr lang="en-US" sz="2200">
                <a:solidFill>
                  <a:srgbClr val="454545"/>
                </a:solidFill>
              </a:rPr>
              <a:t>Everyone has the right to freedom of thought, conscience and religion; this right includes freedom to change his religion or belief, and freedom, either alone or in community with others and in public or private, to manifest his religion or belief in teaching, practice, worship and observance.</a:t>
            </a:r>
            <a:endParaRPr sz="2200"/>
          </a:p>
          <a:p>
            <a:pPr marL="0" lvl="0" indent="0" algn="l" rtl="0">
              <a:spcBef>
                <a:spcPts val="440"/>
              </a:spcBef>
              <a:spcAft>
                <a:spcPts val="0"/>
              </a:spcAft>
              <a:buClr>
                <a:schemeClr val="dk1"/>
              </a:buClr>
              <a:buSzPts val="2200"/>
              <a:buNone/>
            </a:pPr>
            <a:r>
              <a:rPr lang="en-US" sz="2200" b="1"/>
              <a:t>Article 19:</a:t>
            </a:r>
            <a:r>
              <a:rPr lang="en-US" sz="2200"/>
              <a:t> </a:t>
            </a:r>
            <a:r>
              <a:rPr lang="en-US" sz="2200">
                <a:solidFill>
                  <a:srgbClr val="454545"/>
                </a:solidFill>
              </a:rPr>
              <a:t>Everyone has the right to freedom of opinion and expression; this right includes freedom to hold opinions without interference and to seek, receive and impart information and ideas through any media and regardless of frontiers.</a:t>
            </a:r>
            <a:endParaRPr sz="2200"/>
          </a:p>
          <a:p>
            <a:pPr marL="0" lvl="0" indent="0" algn="l" rtl="0">
              <a:spcBef>
                <a:spcPts val="440"/>
              </a:spcBef>
              <a:spcAft>
                <a:spcPts val="0"/>
              </a:spcAft>
              <a:buClr>
                <a:schemeClr val="dk1"/>
              </a:buClr>
              <a:buSzPts val="2200"/>
              <a:buNone/>
            </a:pPr>
            <a:r>
              <a:rPr lang="en-US" sz="2200" b="1"/>
              <a:t>Article 20:</a:t>
            </a:r>
            <a:r>
              <a:rPr lang="en-US" sz="2200"/>
              <a:t> </a:t>
            </a:r>
            <a:r>
              <a:rPr lang="en-US" sz="2200">
                <a:solidFill>
                  <a:srgbClr val="333333"/>
                </a:solidFill>
              </a:rPr>
              <a:t>Everyone has the right to freedom of peaceful assembly and association.</a:t>
            </a:r>
            <a:endParaRPr sz="2200"/>
          </a:p>
          <a:p>
            <a:pPr marL="342900" lvl="0" indent="-266700" algn="l" rtl="0">
              <a:spcBef>
                <a:spcPts val="240"/>
              </a:spcBef>
              <a:spcAft>
                <a:spcPts val="0"/>
              </a:spcAft>
              <a:buClr>
                <a:schemeClr val="dk1"/>
              </a:buClr>
              <a:buSzPts val="1200"/>
              <a:buNone/>
            </a:pPr>
            <a:endParaRPr sz="1200">
              <a:solidFill>
                <a:srgbClr val="333333"/>
              </a:solidFill>
            </a:endParaRPr>
          </a:p>
          <a:p>
            <a:pPr marL="342900" lvl="0" indent="-139700" algn="l" rtl="0">
              <a:spcBef>
                <a:spcPts val="640"/>
              </a:spcBef>
              <a:spcAft>
                <a:spcPts val="0"/>
              </a:spcAft>
              <a:buClr>
                <a:schemeClr val="dk1"/>
              </a:buClr>
              <a:buSzPts val="3200"/>
              <a:buNone/>
            </a:pPr>
            <a:endParaRPr/>
          </a:p>
        </p:txBody>
      </p:sp>
      <p:sp>
        <p:nvSpPr>
          <p:cNvPr id="125" name="Google Shape;12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United Nations Human Rights</a:t>
            </a:r>
            <a:endParaRPr>
              <a:solidFill>
                <a:srgbClr val="808080"/>
              </a:solidFill>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26" name="Google Shape;126;p6"/>
          <p:cNvSpPr txBox="1"/>
          <p:nvPr/>
        </p:nvSpPr>
        <p:spPr>
          <a:xfrm>
            <a:off x="856891" y="1532626"/>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body" idx="1"/>
          </p:nvPr>
        </p:nvSpPr>
        <p:spPr>
          <a:xfrm>
            <a:off x="198407" y="1974011"/>
            <a:ext cx="8488392"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None/>
            </a:pPr>
            <a:r>
              <a:rPr lang="en-US" sz="2200" b="1"/>
              <a:t>Article 21: </a:t>
            </a:r>
            <a:r>
              <a:rPr lang="en-US" sz="2200">
                <a:solidFill>
                  <a:srgbClr val="333333"/>
                </a:solidFill>
              </a:rPr>
              <a:t>Everyone has the right to take part in the government of his country, directly or through freely chosen representatives.</a:t>
            </a:r>
            <a:endParaRPr sz="2200"/>
          </a:p>
          <a:p>
            <a:pPr marL="342900" lvl="0" indent="-342900" algn="l" rtl="0">
              <a:spcBef>
                <a:spcPts val="440"/>
              </a:spcBef>
              <a:spcAft>
                <a:spcPts val="0"/>
              </a:spcAft>
              <a:buClr>
                <a:schemeClr val="dk1"/>
              </a:buClr>
              <a:buSzPts val="2200"/>
              <a:buNone/>
            </a:pPr>
            <a:r>
              <a:rPr lang="en-US" sz="2200" b="1"/>
              <a:t>Article 22: </a:t>
            </a:r>
            <a:r>
              <a:rPr lang="en-US" sz="2200">
                <a:solidFill>
                  <a:srgbClr val="454545"/>
                </a:solidFill>
              </a:rPr>
              <a:t>Everyone, as a member of society, has the right to social security and is entitled to realization, through national effort and international cooperation. </a:t>
            </a:r>
            <a:endParaRPr sz="2200"/>
          </a:p>
          <a:p>
            <a:pPr marL="342900" lvl="0" indent="-342900" algn="l" rtl="0">
              <a:spcBef>
                <a:spcPts val="440"/>
              </a:spcBef>
              <a:spcAft>
                <a:spcPts val="0"/>
              </a:spcAft>
              <a:buClr>
                <a:schemeClr val="dk1"/>
              </a:buClr>
              <a:buSzPts val="2200"/>
              <a:buNone/>
            </a:pPr>
            <a:r>
              <a:rPr lang="en-US" sz="2200" b="1"/>
              <a:t>Article 23: </a:t>
            </a:r>
            <a:r>
              <a:rPr lang="en-US" sz="2200">
                <a:solidFill>
                  <a:srgbClr val="333333"/>
                </a:solidFill>
              </a:rPr>
              <a:t>Everyone has the right to work, to free choice of employment, to just and favourable conditions of work and to protection against unemployment.</a:t>
            </a:r>
            <a:endParaRPr sz="2200"/>
          </a:p>
          <a:p>
            <a:pPr marL="342900" lvl="0" indent="-342900" algn="l" rtl="0">
              <a:spcBef>
                <a:spcPts val="440"/>
              </a:spcBef>
              <a:spcAft>
                <a:spcPts val="0"/>
              </a:spcAft>
              <a:buClr>
                <a:schemeClr val="dk1"/>
              </a:buClr>
              <a:buSzPts val="2200"/>
              <a:buNone/>
            </a:pPr>
            <a:r>
              <a:rPr lang="en-US" sz="2200" b="1"/>
              <a:t>Article 24: </a:t>
            </a:r>
            <a:r>
              <a:rPr lang="en-US" sz="2200">
                <a:solidFill>
                  <a:srgbClr val="454545"/>
                </a:solidFill>
              </a:rPr>
              <a:t>Everyone has the right to rest and leisure, including reasonable limitation of working hours and periodic holidays with pay.</a:t>
            </a:r>
            <a:endParaRPr sz="2200"/>
          </a:p>
          <a:p>
            <a:pPr marL="342900" lvl="0" indent="-342900" algn="l" rtl="0">
              <a:spcBef>
                <a:spcPts val="440"/>
              </a:spcBef>
              <a:spcAft>
                <a:spcPts val="0"/>
              </a:spcAft>
              <a:buClr>
                <a:schemeClr val="dk1"/>
              </a:buClr>
              <a:buSzPts val="2200"/>
              <a:buNone/>
            </a:pPr>
            <a:r>
              <a:rPr lang="en-US" sz="2200" b="1"/>
              <a:t>Article 25:</a:t>
            </a:r>
            <a:r>
              <a:rPr lang="en-US" sz="2200"/>
              <a:t> </a:t>
            </a:r>
            <a:r>
              <a:rPr lang="en-US" sz="2200">
                <a:solidFill>
                  <a:srgbClr val="333333"/>
                </a:solidFill>
              </a:rPr>
              <a:t>Motherhood and childhood are entitled to special care and assistance. All children, whether born in or out of wedlock, shall enjoy the same social protection.</a:t>
            </a:r>
            <a:endParaRPr sz="2200"/>
          </a:p>
          <a:p>
            <a:pPr marL="0" lvl="0" indent="0" algn="l" rtl="0">
              <a:spcBef>
                <a:spcPts val="640"/>
              </a:spcBef>
              <a:spcAft>
                <a:spcPts val="0"/>
              </a:spcAft>
              <a:buClr>
                <a:schemeClr val="dk1"/>
              </a:buClr>
              <a:buSzPts val="3200"/>
              <a:buNone/>
            </a:pPr>
            <a:endParaRPr/>
          </a:p>
        </p:txBody>
      </p:sp>
      <p:sp>
        <p:nvSpPr>
          <p:cNvPr id="132" name="Google Shape;13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United Nations Human Rights</a:t>
            </a:r>
            <a:endParaRPr>
              <a:solidFill>
                <a:srgbClr val="808080"/>
              </a:solidFill>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33" name="Google Shape;133;p7"/>
          <p:cNvSpPr txBox="1"/>
          <p:nvPr/>
        </p:nvSpPr>
        <p:spPr>
          <a:xfrm>
            <a:off x="856891" y="1532626"/>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body" idx="1"/>
          </p:nvPr>
        </p:nvSpPr>
        <p:spPr>
          <a:xfrm>
            <a:off x="399691" y="1887747"/>
            <a:ext cx="8358996"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a:t>Article 26: </a:t>
            </a:r>
            <a:r>
              <a:rPr lang="en-US" sz="2200">
                <a:solidFill>
                  <a:srgbClr val="333333"/>
                </a:solidFill>
              </a:rPr>
              <a:t>Everyone has the right to education. Education shall be free, at least in the elementary and fundamental stages. Elementary education shall be compulsory. Technical and professional education shall be made generally available and higher education shall be equally accessible to all on the basis of merit.</a:t>
            </a:r>
            <a:endParaRPr sz="2200"/>
          </a:p>
          <a:p>
            <a:pPr marL="0" lvl="0" indent="0" algn="l" rtl="0">
              <a:spcBef>
                <a:spcPts val="440"/>
              </a:spcBef>
              <a:spcAft>
                <a:spcPts val="0"/>
              </a:spcAft>
              <a:buClr>
                <a:schemeClr val="dk1"/>
              </a:buClr>
              <a:buSzPts val="2200"/>
              <a:buNone/>
            </a:pPr>
            <a:r>
              <a:rPr lang="en-US" sz="2200" b="1"/>
              <a:t>Article 27: </a:t>
            </a:r>
            <a:r>
              <a:rPr lang="en-US" sz="2200">
                <a:solidFill>
                  <a:srgbClr val="333333"/>
                </a:solidFill>
              </a:rPr>
              <a:t>Everyone has the right freely to participate in the cultural life of the community, to enjoy the arts and to share in scientific advancement and its benefits.</a:t>
            </a:r>
            <a:endParaRPr sz="2200"/>
          </a:p>
          <a:p>
            <a:pPr marL="342900" lvl="0" indent="-342900" algn="l" rtl="0">
              <a:spcBef>
                <a:spcPts val="440"/>
              </a:spcBef>
              <a:spcAft>
                <a:spcPts val="0"/>
              </a:spcAft>
              <a:buClr>
                <a:srgbClr val="000000"/>
              </a:buClr>
              <a:buSzPts val="2200"/>
              <a:buNone/>
            </a:pPr>
            <a:r>
              <a:rPr lang="en-US" sz="2200" b="1">
                <a:solidFill>
                  <a:srgbClr val="000000"/>
                </a:solidFill>
              </a:rPr>
              <a:t>Article 28:</a:t>
            </a:r>
            <a:r>
              <a:rPr lang="en-US" sz="2200">
                <a:solidFill>
                  <a:srgbClr val="000000"/>
                </a:solidFill>
              </a:rPr>
              <a:t> </a:t>
            </a:r>
            <a:r>
              <a:rPr lang="en-US" sz="2200">
                <a:solidFill>
                  <a:srgbClr val="454545"/>
                </a:solidFill>
              </a:rPr>
              <a:t>Everyone is entitled to a social and international order in which the rights and freedoms set forth in this Declaration can be fully realized.</a:t>
            </a:r>
            <a:endParaRPr sz="2200"/>
          </a:p>
          <a:p>
            <a:pPr marL="342900" lvl="0" indent="-342900" algn="l" rtl="0">
              <a:spcBef>
                <a:spcPts val="440"/>
              </a:spcBef>
              <a:spcAft>
                <a:spcPts val="0"/>
              </a:spcAft>
              <a:buClr>
                <a:srgbClr val="000000"/>
              </a:buClr>
              <a:buSzPts val="2200"/>
              <a:buNone/>
            </a:pPr>
            <a:r>
              <a:rPr lang="en-US" sz="2200" b="1">
                <a:solidFill>
                  <a:srgbClr val="000000"/>
                </a:solidFill>
              </a:rPr>
              <a:t>Article 29:</a:t>
            </a:r>
            <a:r>
              <a:rPr lang="en-US" sz="2200">
                <a:solidFill>
                  <a:srgbClr val="000000"/>
                </a:solidFill>
              </a:rPr>
              <a:t> </a:t>
            </a:r>
            <a:r>
              <a:rPr lang="en-US" sz="2200">
                <a:solidFill>
                  <a:srgbClr val="333333"/>
                </a:solidFill>
              </a:rPr>
              <a:t>Everyone has duties to the community in which alone the free and full development of his personality is possible.</a:t>
            </a:r>
            <a:endParaRPr sz="2200"/>
          </a:p>
          <a:p>
            <a:pPr marL="0" lvl="0" indent="0" algn="l" rtl="0">
              <a:spcBef>
                <a:spcPts val="240"/>
              </a:spcBef>
              <a:spcAft>
                <a:spcPts val="0"/>
              </a:spcAft>
              <a:buClr>
                <a:schemeClr val="dk1"/>
              </a:buClr>
              <a:buSzPts val="1200"/>
              <a:buNone/>
            </a:pPr>
            <a:endParaRPr sz="1200">
              <a:solidFill>
                <a:srgbClr val="333333"/>
              </a:solidFill>
            </a:endParaRPr>
          </a:p>
          <a:p>
            <a:pPr marL="342900" lvl="0" indent="-139700" algn="l" rtl="0">
              <a:spcBef>
                <a:spcPts val="640"/>
              </a:spcBef>
              <a:spcAft>
                <a:spcPts val="0"/>
              </a:spcAft>
              <a:buClr>
                <a:schemeClr val="dk1"/>
              </a:buClr>
              <a:buSzPts val="3200"/>
              <a:buNone/>
            </a:pPr>
            <a:endParaRPr/>
          </a:p>
        </p:txBody>
      </p:sp>
      <p:sp>
        <p:nvSpPr>
          <p:cNvPr id="139" name="Google Shape;13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United Nations Human Rights</a:t>
            </a:r>
            <a:endParaRPr>
              <a:solidFill>
                <a:srgbClr val="808080"/>
              </a:solidFill>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40" name="Google Shape;140;p8"/>
          <p:cNvSpPr txBox="1"/>
          <p:nvPr/>
        </p:nvSpPr>
        <p:spPr>
          <a:xfrm>
            <a:off x="856891" y="1532626"/>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body" idx="1"/>
          </p:nvPr>
        </p:nvSpPr>
        <p:spPr>
          <a:xfrm>
            <a:off x="514709" y="1887747"/>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b="1"/>
              <a:t>Article 30:</a:t>
            </a:r>
            <a:r>
              <a:rPr lang="en-US" sz="2400"/>
              <a:t> </a:t>
            </a:r>
            <a:r>
              <a:rPr lang="en-US" sz="2400">
                <a:solidFill>
                  <a:srgbClr val="454545"/>
                </a:solidFill>
              </a:rPr>
              <a:t>Nothing in this Declaration may be interpreted as implying for any State, group or person any right to engage in any activity or to perform any act aimed at the destruction of any of the rights and freedoms set forth herein.</a:t>
            </a:r>
            <a:endParaRPr sz="2400"/>
          </a:p>
          <a:p>
            <a:pPr marL="342900" lvl="0" indent="-342900" algn="l" rtl="0">
              <a:spcBef>
                <a:spcPts val="640"/>
              </a:spcBef>
              <a:spcAft>
                <a:spcPts val="0"/>
              </a:spcAft>
              <a:buClr>
                <a:schemeClr val="dk1"/>
              </a:buClr>
              <a:buSzPts val="3200"/>
              <a:buNone/>
            </a:pPr>
            <a:endParaRPr b="1"/>
          </a:p>
          <a:p>
            <a:pPr marL="342900" lvl="0" indent="-342900" algn="l" rtl="0">
              <a:spcBef>
                <a:spcPts val="640"/>
              </a:spcBef>
              <a:spcAft>
                <a:spcPts val="0"/>
              </a:spcAft>
              <a:buClr>
                <a:schemeClr val="dk1"/>
              </a:buClr>
              <a:buSzPts val="3200"/>
              <a:buNone/>
            </a:pPr>
            <a:br>
              <a:rPr lang="en-US"/>
            </a:br>
            <a:endParaRPr/>
          </a:p>
          <a:p>
            <a:pPr marL="0" lvl="0" indent="0" algn="l" rtl="0">
              <a:spcBef>
                <a:spcPts val="640"/>
              </a:spcBef>
              <a:spcAft>
                <a:spcPts val="0"/>
              </a:spcAft>
              <a:buClr>
                <a:schemeClr val="dk1"/>
              </a:buClr>
              <a:buSzPts val="3200"/>
              <a:buNone/>
            </a:pPr>
            <a:endParaRPr/>
          </a:p>
        </p:txBody>
      </p:sp>
      <p:sp>
        <p:nvSpPr>
          <p:cNvPr id="146" name="Google Shape;14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United Nations Human Rights</a:t>
            </a:r>
            <a:endParaRPr>
              <a:solidFill>
                <a:srgbClr val="808080"/>
              </a:solidFill>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47" name="Google Shape;147;p9"/>
          <p:cNvSpPr txBox="1"/>
          <p:nvPr/>
        </p:nvSpPr>
        <p:spPr>
          <a:xfrm>
            <a:off x="856891" y="1532626"/>
            <a:ext cx="7329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https://www.un.org/en/about-us/universal-declaration-of-human-rights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1970</Words>
  <Application>Microsoft Office PowerPoint</Application>
  <PresentationFormat>On-screen Show (4:3)</PresentationFormat>
  <Paragraphs>161</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Helvetica Neue</vt:lpstr>
      <vt:lpstr>Courier New</vt:lpstr>
      <vt:lpstr>Arial</vt:lpstr>
      <vt:lpstr>Calibri</vt:lpstr>
      <vt:lpstr>Office Theme</vt:lpstr>
      <vt:lpstr> ICT406 IT Professional Environment: Law, Ethics and  Privacy  Individual Rights  </vt:lpstr>
      <vt:lpstr>Lecture Outline</vt:lpstr>
      <vt:lpstr>United Nations Human Rights</vt:lpstr>
      <vt:lpstr>United Nations Human Rights Cont</vt:lpstr>
      <vt:lpstr>United Nations Human Rights Cont</vt:lpstr>
      <vt:lpstr>United Nations Human Rights Cont</vt:lpstr>
      <vt:lpstr>United Nations Human Rights Cont</vt:lpstr>
      <vt:lpstr>United Nations Human Rights Cont</vt:lpstr>
      <vt:lpstr>United Nations Human Rights Cont</vt:lpstr>
      <vt:lpstr>Technology and New Human Rights</vt:lpstr>
      <vt:lpstr>PowerPoint Presentation</vt:lpstr>
      <vt:lpstr>Digital Rights </vt:lpstr>
      <vt:lpstr>Social Networks and Law</vt:lpstr>
      <vt:lpstr>Machine Rights </vt:lpstr>
      <vt:lpstr>Robotics Law </vt:lpstr>
      <vt:lpstr>Rights and Journalism</vt:lpstr>
      <vt:lpstr>Rights and Journalism</vt:lpstr>
      <vt:lpstr>Summary</vt:lpstr>
      <vt:lpstr>PowerPoint Presentation</vt:lpstr>
      <vt:lpstr>Articles</vt:lpstr>
      <vt:lpstr>Videos</vt:lpstr>
      <vt:lpstr>Tutorial 2</vt:lpstr>
      <vt:lpstr>Tutorial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Dania Abed Rabbou</dc:creator>
  <cp:lastModifiedBy>Rodger Wright</cp:lastModifiedBy>
  <cp:revision>2</cp:revision>
  <dcterms:created xsi:type="dcterms:W3CDTF">2013-11-24T06:45:02Z</dcterms:created>
  <dcterms:modified xsi:type="dcterms:W3CDTF">2024-08-09T00:12:28Z</dcterms:modified>
</cp:coreProperties>
</file>