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oEFvJ9tPec5blOZSfnpSNM+tT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1792288" y="612775"/>
            <a:ext cx="5486400" cy="4114800"/>
          </a:xfrm>
          <a:prstGeom prst="rect">
            <a:avLst/>
          </a:prstGeom>
          <a:noFill/>
          <a:ln>
            <a:noFill/>
          </a:ln>
        </p:spPr>
      </p:sp>
      <p:sp>
        <p:nvSpPr>
          <p:cNvPr id="68" name="Google Shape;68;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685800" y="1296838"/>
            <a:ext cx="7772400" cy="3352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br>
              <a:rPr lang="en-US" sz="5300"/>
            </a:br>
            <a:r>
              <a:rPr lang="en-US" sz="3600">
                <a:solidFill>
                  <a:srgbClr val="0070C0"/>
                </a:solidFill>
              </a:rPr>
              <a:t>ICT406 IT Professional Environment: Law, Ethics and  Privacy</a:t>
            </a:r>
            <a:r>
              <a:rPr lang="en-US" sz="5300">
                <a:solidFill>
                  <a:srgbClr val="0070C0"/>
                </a:solidFill>
              </a:rPr>
              <a:t> </a:t>
            </a:r>
            <a:br>
              <a:rPr lang="en-US" sz="5300"/>
            </a:br>
            <a:br>
              <a:rPr lang="en-US" sz="5300"/>
            </a:br>
            <a:r>
              <a:rPr lang="en-US" sz="4200">
                <a:solidFill>
                  <a:srgbClr val="000000"/>
                </a:solidFill>
              </a:rPr>
              <a:t>Privacy and Data Protection </a:t>
            </a:r>
            <a:endParaRPr sz="4200"/>
          </a:p>
        </p:txBody>
      </p:sp>
      <p:sp>
        <p:nvSpPr>
          <p:cNvPr id="91" name="Google Shape;91;p1"/>
          <p:cNvSpPr txBox="1">
            <a:spLocks noGrp="1"/>
          </p:cNvSpPr>
          <p:nvPr>
            <p:ph type="subTitle" idx="1"/>
          </p:nvPr>
        </p:nvSpPr>
        <p:spPr>
          <a:xfrm>
            <a:off x="1572883" y="5034951"/>
            <a:ext cx="6400800" cy="1219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a:solidFill>
                  <a:schemeClr val="dk1"/>
                </a:solidFill>
              </a:rPr>
              <a:t>Dr. Abbass Ghanbary</a:t>
            </a:r>
            <a:endParaRPr>
              <a:solidFill>
                <a:schemeClr val="dk1"/>
              </a:solidFill>
            </a:endParaRPr>
          </a:p>
          <a:p>
            <a:pPr marL="0" lvl="0" indent="0" algn="ctr" rtl="0">
              <a:spcBef>
                <a:spcPts val="640"/>
              </a:spcBef>
              <a:spcAft>
                <a:spcPts val="0"/>
              </a:spcAft>
              <a:buClr>
                <a:schemeClr val="dk1"/>
              </a:buClr>
              <a:buSzPts val="3200"/>
              <a:buNone/>
            </a:pPr>
            <a:r>
              <a:rPr lang="en-US">
                <a:solidFill>
                  <a:schemeClr val="dk1"/>
                </a:solidFill>
              </a:rPr>
              <a:t>a.ghanbary@aapoly.edu.au</a:t>
            </a:r>
            <a:endParaRPr/>
          </a:p>
        </p:txBody>
      </p:sp>
      <p:pic>
        <p:nvPicPr>
          <p:cNvPr id="92" name="Google Shape;92;p1" descr="A blue and black text&#10;&#10;Description automatically generated"/>
          <p:cNvPicPr preferRelativeResize="0"/>
          <p:nvPr/>
        </p:nvPicPr>
        <p:blipFill rotWithShape="1">
          <a:blip r:embed="rId3">
            <a:alphaModFix/>
          </a:blip>
          <a:srcRect/>
          <a:stretch/>
        </p:blipFill>
        <p:spPr>
          <a:xfrm>
            <a:off x="3329796" y="893517"/>
            <a:ext cx="2743200" cy="11315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Digital Signatures</a:t>
            </a:r>
            <a:endParaRPr/>
          </a:p>
        </p:txBody>
      </p:sp>
      <p:sp>
        <p:nvSpPr>
          <p:cNvPr id="148" name="Google Shape;148;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Consist of unique string of symbols include signing and timestamped. </a:t>
            </a:r>
            <a:endParaRPr dirty="0"/>
          </a:p>
          <a:p>
            <a:pPr marL="342900" lvl="0" indent="-139700" algn="l" rtl="0">
              <a:spcBef>
                <a:spcPts val="640"/>
              </a:spcBef>
              <a:spcAft>
                <a:spcPts val="0"/>
              </a:spcAft>
              <a:buClr>
                <a:schemeClr val="dk1"/>
              </a:buClr>
              <a:buSzPts val="3200"/>
              <a:buNone/>
            </a:pPr>
            <a:endParaRPr dirty="0"/>
          </a:p>
          <a:p>
            <a:pPr marL="342900" lvl="0" indent="-342900" algn="l" rtl="0">
              <a:spcBef>
                <a:spcPts val="640"/>
              </a:spcBef>
              <a:spcAft>
                <a:spcPts val="0"/>
              </a:spcAft>
              <a:buClr>
                <a:schemeClr val="dk1"/>
              </a:buClr>
              <a:buSzPts val="3200"/>
              <a:buChar char="•"/>
            </a:pPr>
            <a:r>
              <a:rPr lang="en-US" dirty="0"/>
              <a:t>Public key techniques used to create digital signatures</a:t>
            </a:r>
          </a:p>
          <a:p>
            <a:pPr marL="342900" lvl="0" indent="-342900" algn="l" rtl="0">
              <a:spcBef>
                <a:spcPts val="640"/>
              </a:spcBef>
              <a:spcAft>
                <a:spcPts val="0"/>
              </a:spcAft>
              <a:buClr>
                <a:schemeClr val="dk1"/>
              </a:buClr>
              <a:buSzPts val="3200"/>
              <a:buChar char="•"/>
            </a:pPr>
            <a:endParaRPr lang="en-US" dirty="0"/>
          </a:p>
          <a:p>
            <a:pPr marL="342900" lvl="0" indent="-342900" algn="l" rtl="0">
              <a:spcBef>
                <a:spcPts val="640"/>
              </a:spcBef>
              <a:spcAft>
                <a:spcPts val="0"/>
              </a:spcAft>
              <a:buClr>
                <a:schemeClr val="dk1"/>
              </a:buClr>
              <a:buSzPts val="3200"/>
              <a:buChar char="•"/>
            </a:pPr>
            <a:r>
              <a:rPr lang="en-AU" dirty="0"/>
              <a:t>https://www.youtube.com/watch?v=AQDCe585Lnc</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Digital Certificates</a:t>
            </a:r>
            <a:endParaRPr/>
          </a:p>
        </p:txBody>
      </p:sp>
      <p:sp>
        <p:nvSpPr>
          <p:cNvPr id="154" name="Google Shape;154;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ts val="3200"/>
              <a:buChar char="•"/>
            </a:pPr>
            <a:r>
              <a:rPr lang="en-US" dirty="0"/>
              <a:t>Combines value of a public key identifying the person holding the private key. Information includes: </a:t>
            </a:r>
            <a:endParaRPr dirty="0"/>
          </a:p>
          <a:p>
            <a:pPr marL="742950" lvl="1" indent="-285750" algn="l" rtl="0">
              <a:spcBef>
                <a:spcPts val="560"/>
              </a:spcBef>
              <a:spcAft>
                <a:spcPts val="0"/>
              </a:spcAft>
              <a:buClr>
                <a:schemeClr val="dk1"/>
              </a:buClr>
              <a:buSzPts val="2800"/>
              <a:buFont typeface="Noto Sans Symbols"/>
              <a:buChar char="✔"/>
            </a:pPr>
            <a:r>
              <a:rPr lang="en-US" dirty="0"/>
              <a:t>Owner information</a:t>
            </a:r>
            <a:endParaRPr dirty="0"/>
          </a:p>
          <a:p>
            <a:pPr marL="742950" lvl="1" indent="-285750" algn="l" rtl="0">
              <a:spcBef>
                <a:spcPts val="560"/>
              </a:spcBef>
              <a:spcAft>
                <a:spcPts val="0"/>
              </a:spcAft>
              <a:buClr>
                <a:schemeClr val="dk1"/>
              </a:buClr>
              <a:buSzPts val="2800"/>
              <a:buFont typeface="Noto Sans Symbols"/>
              <a:buChar char="✔"/>
            </a:pPr>
            <a:r>
              <a:rPr lang="en-US" dirty="0"/>
              <a:t>Public key of the owner</a:t>
            </a:r>
            <a:endParaRPr dirty="0"/>
          </a:p>
          <a:p>
            <a:pPr marL="742950" lvl="1" indent="-285750" algn="l" rtl="0">
              <a:spcBef>
                <a:spcPts val="560"/>
              </a:spcBef>
              <a:spcAft>
                <a:spcPts val="0"/>
              </a:spcAft>
              <a:buClr>
                <a:schemeClr val="dk1"/>
              </a:buClr>
              <a:buSzPts val="2800"/>
              <a:buFont typeface="Noto Sans Symbols"/>
              <a:buChar char="✔"/>
            </a:pPr>
            <a:r>
              <a:rPr lang="en-US" dirty="0"/>
              <a:t>Date of certificate issue and validity period</a:t>
            </a:r>
            <a:endParaRPr dirty="0"/>
          </a:p>
          <a:p>
            <a:pPr marL="742950" lvl="1" indent="-285750" algn="l" rtl="0">
              <a:spcBef>
                <a:spcPts val="560"/>
              </a:spcBef>
              <a:spcAft>
                <a:spcPts val="0"/>
              </a:spcAft>
              <a:buClr>
                <a:schemeClr val="dk1"/>
              </a:buClr>
              <a:buSzPts val="2800"/>
              <a:buFont typeface="Noto Sans Symbols"/>
              <a:buChar char="✔"/>
            </a:pPr>
            <a:r>
              <a:rPr lang="en-US" dirty="0"/>
              <a:t>Issuer identification</a:t>
            </a:r>
            <a:endParaRPr dirty="0"/>
          </a:p>
          <a:p>
            <a:pPr marL="742950" lvl="1" indent="-285750" algn="l" rtl="0">
              <a:spcBef>
                <a:spcPts val="560"/>
              </a:spcBef>
              <a:spcAft>
                <a:spcPts val="0"/>
              </a:spcAft>
              <a:buClr>
                <a:schemeClr val="dk1"/>
              </a:buClr>
              <a:buSzPts val="2800"/>
              <a:buFont typeface="Noto Sans Symbols"/>
              <a:buChar char="✔"/>
            </a:pPr>
            <a:r>
              <a:rPr lang="en-US" dirty="0"/>
              <a:t>Digital signature</a:t>
            </a:r>
          </a:p>
          <a:p>
            <a:pPr marL="742950" lvl="1" indent="-285750" algn="l" rtl="0">
              <a:spcBef>
                <a:spcPts val="560"/>
              </a:spcBef>
              <a:spcAft>
                <a:spcPts val="0"/>
              </a:spcAft>
              <a:buClr>
                <a:schemeClr val="dk1"/>
              </a:buClr>
              <a:buSzPts val="2800"/>
              <a:buFont typeface="Noto Sans Symbols"/>
              <a:buChar char="✔"/>
            </a:pPr>
            <a:endParaRPr lang="en-US" dirty="0"/>
          </a:p>
          <a:p>
            <a:pPr marL="457200" lvl="1" indent="0" algn="l" rtl="0">
              <a:spcBef>
                <a:spcPts val="560"/>
              </a:spcBef>
              <a:spcAft>
                <a:spcPts val="0"/>
              </a:spcAft>
              <a:buClr>
                <a:schemeClr val="dk1"/>
              </a:buClr>
              <a:buSzPts val="2800"/>
              <a:buNone/>
            </a:pPr>
            <a:r>
              <a:rPr lang="en-AU" dirty="0"/>
              <a:t>https://www.youtube.com/watch?v=j9QmMEWmcfo</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Privacy Issues and Preservation</a:t>
            </a:r>
            <a:endParaRPr/>
          </a:p>
        </p:txBody>
      </p:sp>
      <p:sp>
        <p:nvSpPr>
          <p:cNvPr id="160" name="Google Shape;160;p12"/>
          <p:cNvSpPr txBox="1">
            <a:spLocks noGrp="1"/>
          </p:cNvSpPr>
          <p:nvPr>
            <p:ph type="body" idx="1"/>
          </p:nvPr>
        </p:nvSpPr>
        <p:spPr>
          <a:xfrm>
            <a:off x="198408" y="1168879"/>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Increase in involved challenges involved in database security.</a:t>
            </a:r>
            <a:endParaRPr dirty="0"/>
          </a:p>
          <a:p>
            <a:pPr marL="342900" lvl="0" indent="-342900" algn="l" rtl="0">
              <a:spcBef>
                <a:spcPts val="640"/>
              </a:spcBef>
              <a:spcAft>
                <a:spcPts val="0"/>
              </a:spcAft>
              <a:buClr>
                <a:schemeClr val="dk1"/>
              </a:buClr>
              <a:buSzPts val="3200"/>
              <a:buChar char="•"/>
            </a:pPr>
            <a:r>
              <a:rPr lang="en-US" dirty="0"/>
              <a:t>Increase data and relevant issues with the analyses of these data. </a:t>
            </a:r>
            <a:endParaRPr dirty="0"/>
          </a:p>
          <a:p>
            <a:pPr marL="342900" lvl="0" indent="-342900" algn="l" rtl="0">
              <a:spcBef>
                <a:spcPts val="640"/>
              </a:spcBef>
              <a:spcAft>
                <a:spcPts val="0"/>
              </a:spcAft>
              <a:buClr>
                <a:schemeClr val="dk1"/>
              </a:buClr>
              <a:buSzPts val="3200"/>
              <a:buChar char="•"/>
            </a:pPr>
            <a:r>
              <a:rPr lang="en-US" dirty="0"/>
              <a:t>Expose in data security could reveal all relevant database.</a:t>
            </a:r>
            <a:endParaRPr dirty="0"/>
          </a:p>
          <a:p>
            <a:pPr marL="342900" lvl="0" indent="-342900" algn="l" rtl="0">
              <a:spcBef>
                <a:spcPts val="640"/>
              </a:spcBef>
              <a:spcAft>
                <a:spcPts val="0"/>
              </a:spcAft>
              <a:buClr>
                <a:schemeClr val="dk1"/>
              </a:buClr>
              <a:buSzPts val="3200"/>
              <a:buChar char="•"/>
            </a:pPr>
            <a:r>
              <a:rPr lang="en-US" dirty="0"/>
              <a:t>Potential estimates of errors and exposure of the database.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900"/>
              <a:t>Privacy Issues and Preservation</a:t>
            </a:r>
            <a:endParaRPr/>
          </a:p>
          <a:p>
            <a:pPr marL="0" lvl="0" indent="0" algn="ctr" rtl="0">
              <a:spcBef>
                <a:spcPts val="0"/>
              </a:spcBef>
              <a:spcAft>
                <a:spcPts val="0"/>
              </a:spcAft>
              <a:buClr>
                <a:schemeClr val="dk1"/>
              </a:buClr>
              <a:buSzPct val="100000"/>
              <a:buFont typeface="Calibri"/>
              <a:buNone/>
            </a:pPr>
            <a:r>
              <a:rPr lang="en-US"/>
              <a:t>(Cont)</a:t>
            </a:r>
            <a:endParaRPr/>
          </a:p>
        </p:txBody>
      </p:sp>
      <p:sp>
        <p:nvSpPr>
          <p:cNvPr id="166" name="Google Shape;16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dirty="0"/>
              <a:t>Conservation of the data is the key issue. </a:t>
            </a:r>
            <a:endParaRPr dirty="0"/>
          </a:p>
          <a:p>
            <a:pPr marL="742950" lvl="1" indent="-285750" algn="l" rtl="0">
              <a:spcBef>
                <a:spcPts val="518"/>
              </a:spcBef>
              <a:spcAft>
                <a:spcPts val="0"/>
              </a:spcAft>
              <a:buClr>
                <a:schemeClr val="dk1"/>
              </a:buClr>
              <a:buSzPct val="100000"/>
              <a:buFont typeface="Noto Sans Symbols"/>
              <a:buChar char="✔"/>
            </a:pPr>
            <a:r>
              <a:rPr lang="en-US" dirty="0"/>
              <a:t>Eliminate potential attacks</a:t>
            </a:r>
            <a:endParaRPr dirty="0"/>
          </a:p>
          <a:p>
            <a:pPr marL="742950" lvl="1" indent="-285750" algn="l" rtl="0">
              <a:spcBef>
                <a:spcPts val="518"/>
              </a:spcBef>
              <a:spcAft>
                <a:spcPts val="0"/>
              </a:spcAft>
              <a:buClr>
                <a:schemeClr val="dk1"/>
              </a:buClr>
              <a:buSzPct val="100000"/>
              <a:buFont typeface="Noto Sans Symbols"/>
              <a:buChar char="✔"/>
            </a:pPr>
            <a:r>
              <a:rPr lang="en-US" dirty="0"/>
              <a:t>Eliminate potential damage</a:t>
            </a:r>
            <a:endParaRPr dirty="0"/>
          </a:p>
          <a:p>
            <a:pPr marL="742950" lvl="1" indent="-285750" algn="l" rtl="0">
              <a:spcBef>
                <a:spcPts val="518"/>
              </a:spcBef>
              <a:spcAft>
                <a:spcPts val="0"/>
              </a:spcAft>
              <a:buClr>
                <a:schemeClr val="dk1"/>
              </a:buClr>
              <a:buSzPct val="100000"/>
              <a:buFont typeface="Noto Sans Symbols"/>
              <a:buChar char="✔"/>
            </a:pPr>
            <a:r>
              <a:rPr lang="en-US" dirty="0"/>
              <a:t>Ability to recover the data (Disaster Recover Planning)</a:t>
            </a:r>
            <a:endParaRPr dirty="0"/>
          </a:p>
          <a:p>
            <a:pPr marL="742950" lvl="1" indent="-285750" algn="l" rtl="0">
              <a:spcBef>
                <a:spcPts val="518"/>
              </a:spcBef>
              <a:spcAft>
                <a:spcPts val="0"/>
              </a:spcAft>
              <a:buClr>
                <a:schemeClr val="dk1"/>
              </a:buClr>
              <a:buSzPct val="100000"/>
              <a:buFont typeface="Noto Sans Symbols"/>
              <a:buChar char="✔"/>
            </a:pPr>
            <a:r>
              <a:rPr lang="en-US" dirty="0"/>
              <a:t>Ability to continue the business (Business Continuity Planning)</a:t>
            </a:r>
            <a:endParaRPr dirty="0"/>
          </a:p>
          <a:p>
            <a:pPr marL="742950" lvl="1" indent="-285750" algn="l" rtl="0">
              <a:spcBef>
                <a:spcPts val="518"/>
              </a:spcBef>
              <a:spcAft>
                <a:spcPts val="0"/>
              </a:spcAft>
              <a:buClr>
                <a:schemeClr val="dk1"/>
              </a:buClr>
              <a:buSzPct val="100000"/>
              <a:buFont typeface="Noto Sans Symbols"/>
              <a:buChar char="✔"/>
            </a:pPr>
            <a:r>
              <a:rPr lang="en-US" dirty="0"/>
              <a:t>Recovery of the corrupted data </a:t>
            </a:r>
            <a:endParaRPr dirty="0"/>
          </a:p>
          <a:p>
            <a:pPr marL="742950" lvl="1" indent="-285750" algn="l" rtl="0">
              <a:spcBef>
                <a:spcPts val="518"/>
              </a:spcBef>
              <a:spcAft>
                <a:spcPts val="0"/>
              </a:spcAft>
              <a:buClr>
                <a:schemeClr val="dk1"/>
              </a:buClr>
              <a:buSzPct val="100000"/>
              <a:buFont typeface="Noto Sans Symbols"/>
              <a:buChar char="✔"/>
            </a:pPr>
            <a:r>
              <a:rPr lang="en-US" dirty="0"/>
              <a:t>Ability to identify the technical and tactical weakness and strength and be prepared for opportunities and threats. </a:t>
            </a:r>
            <a:endParaRPr dirty="0"/>
          </a:p>
          <a:p>
            <a:pPr marL="742950" lvl="1" indent="-121284" algn="l" rtl="0">
              <a:spcBef>
                <a:spcPts val="518"/>
              </a:spcBef>
              <a:spcAft>
                <a:spcPts val="0"/>
              </a:spcAft>
              <a:buClr>
                <a:schemeClr val="dk1"/>
              </a:buClr>
              <a:buSzPct val="100000"/>
              <a:buFont typeface="Noto Sans Symbols"/>
              <a:buNone/>
            </a:pPr>
            <a:endParaRPr dirty="0"/>
          </a:p>
          <a:p>
            <a:pPr marL="742950" lvl="1" indent="-121284" algn="l" rtl="0">
              <a:spcBef>
                <a:spcPts val="518"/>
              </a:spcBef>
              <a:spcAft>
                <a:spcPts val="0"/>
              </a:spcAft>
              <a:buClr>
                <a:schemeClr val="dk1"/>
              </a:buClr>
              <a:buSzPct val="100000"/>
              <a:buFont typeface="Noto Sans Symbols"/>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900"/>
              <a:t>Privacy Issues and Preservation</a:t>
            </a:r>
            <a:endParaRPr/>
          </a:p>
          <a:p>
            <a:pPr marL="0" lvl="0" indent="0" algn="ctr" rtl="0">
              <a:spcBef>
                <a:spcPts val="0"/>
              </a:spcBef>
              <a:spcAft>
                <a:spcPts val="0"/>
              </a:spcAft>
              <a:buClr>
                <a:schemeClr val="dk1"/>
              </a:buClr>
              <a:buSzPct val="100000"/>
              <a:buFont typeface="Calibri"/>
              <a:buNone/>
            </a:pPr>
            <a:r>
              <a:rPr lang="en-US"/>
              <a:t>(Cont)</a:t>
            </a:r>
            <a:endParaRPr/>
          </a:p>
        </p:txBody>
      </p:sp>
      <p:sp>
        <p:nvSpPr>
          <p:cNvPr id="172" name="Google Shape;172;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Automatic repair of incorrect data to further improve data quality. </a:t>
            </a:r>
            <a:endParaRPr/>
          </a:p>
          <a:p>
            <a:pPr marL="342900" lvl="0" indent="-342900" algn="l" rtl="0">
              <a:spcBef>
                <a:spcPts val="640"/>
              </a:spcBef>
              <a:spcAft>
                <a:spcPts val="0"/>
              </a:spcAft>
              <a:buClr>
                <a:schemeClr val="dk1"/>
              </a:buClr>
              <a:buSzPts val="3200"/>
              <a:buChar char="•"/>
            </a:pPr>
            <a:r>
              <a:rPr lang="en-US"/>
              <a:t>Assign digital intellectual property for better management and control of the database. </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Lecture Outline</a:t>
            </a:r>
            <a:endParaRPr/>
          </a:p>
        </p:txBody>
      </p:sp>
      <p:sp>
        <p:nvSpPr>
          <p:cNvPr id="98" name="Google Shape;98;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Privacy and Data Protection </a:t>
            </a:r>
            <a:endParaRPr/>
          </a:p>
          <a:p>
            <a:pPr marL="342900" lvl="0" indent="-342900" algn="l" rtl="0">
              <a:spcBef>
                <a:spcPts val="640"/>
              </a:spcBef>
              <a:spcAft>
                <a:spcPts val="0"/>
              </a:spcAft>
              <a:buClr>
                <a:schemeClr val="dk1"/>
              </a:buClr>
              <a:buSzPts val="3200"/>
              <a:buChar char="•"/>
            </a:pPr>
            <a:r>
              <a:rPr lang="en-US"/>
              <a:t>Australian Privacy Principle </a:t>
            </a:r>
            <a:endParaRPr/>
          </a:p>
          <a:p>
            <a:pPr marL="342900" lvl="0" indent="-342900" algn="l" rtl="0">
              <a:spcBef>
                <a:spcPts val="640"/>
              </a:spcBef>
              <a:spcAft>
                <a:spcPts val="0"/>
              </a:spcAft>
              <a:buClr>
                <a:schemeClr val="dk1"/>
              </a:buClr>
              <a:buSzPts val="3200"/>
              <a:buChar char="•"/>
            </a:pPr>
            <a:r>
              <a:rPr lang="en-US"/>
              <a:t>Data disclosure</a:t>
            </a:r>
            <a:endParaRPr/>
          </a:p>
          <a:p>
            <a:pPr marL="342900" lvl="0" indent="-342900" algn="l" rtl="0">
              <a:spcBef>
                <a:spcPts val="640"/>
              </a:spcBef>
              <a:spcAft>
                <a:spcPts val="0"/>
              </a:spcAft>
              <a:buClr>
                <a:schemeClr val="dk1"/>
              </a:buClr>
              <a:buSzPts val="3200"/>
              <a:buChar char="•"/>
            </a:pPr>
            <a:r>
              <a:rPr lang="en-US"/>
              <a:t>Access control</a:t>
            </a:r>
            <a:endParaRPr/>
          </a:p>
          <a:p>
            <a:pPr marL="342900" lvl="0" indent="-342900" algn="l" rtl="0">
              <a:spcBef>
                <a:spcPts val="640"/>
              </a:spcBef>
              <a:spcAft>
                <a:spcPts val="0"/>
              </a:spcAft>
              <a:buClr>
                <a:schemeClr val="dk1"/>
              </a:buClr>
              <a:buSzPts val="3200"/>
              <a:buChar char="•"/>
            </a:pPr>
            <a:r>
              <a:rPr lang="en-US"/>
              <a:t>Digital Certificate </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2874" y="15846"/>
            <a:ext cx="8977221"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Data Protection </a:t>
            </a:r>
            <a:endParaRPr/>
          </a:p>
        </p:txBody>
      </p:sp>
      <p:sp>
        <p:nvSpPr>
          <p:cNvPr id="104" name="Google Shape;104;p3"/>
          <p:cNvSpPr txBox="1">
            <a:spLocks noGrp="1"/>
          </p:cNvSpPr>
          <p:nvPr>
            <p:ph type="body" idx="1"/>
          </p:nvPr>
        </p:nvSpPr>
        <p:spPr>
          <a:xfrm>
            <a:off x="169653" y="1168879"/>
            <a:ext cx="903473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Since the development of Internet, the ICT's improvement including email, the internet, smartphones, social media, messaging applications and global positioning systems, has changed our world and allow us to share information across the world. </a:t>
            </a:r>
            <a:endParaRPr sz="2400"/>
          </a:p>
          <a:p>
            <a:pPr marL="342900" lvl="0" indent="-342900" algn="l" rtl="0">
              <a:spcBef>
                <a:spcPts val="480"/>
              </a:spcBef>
              <a:spcAft>
                <a:spcPts val="0"/>
              </a:spcAft>
              <a:buClr>
                <a:schemeClr val="dk1"/>
              </a:buClr>
              <a:buSzPts val="2400"/>
              <a:buChar char="•"/>
            </a:pPr>
            <a:r>
              <a:rPr lang="en-US" sz="2400"/>
              <a:t>Privacy and data protection can be explained as follows:</a:t>
            </a:r>
            <a:endParaRPr sz="2400"/>
          </a:p>
          <a:p>
            <a:pPr marL="742950" lvl="1" indent="-285750" algn="l" rtl="0">
              <a:spcBef>
                <a:spcPts val="400"/>
              </a:spcBef>
              <a:spcAft>
                <a:spcPts val="0"/>
              </a:spcAft>
              <a:buClr>
                <a:schemeClr val="dk1"/>
              </a:buClr>
              <a:buSzPts val="2000"/>
              <a:buChar char="–"/>
            </a:pPr>
            <a:r>
              <a:rPr lang="en-US" sz="2000"/>
              <a:t>Information Privacy (Data Protection): Protecting people's private data,</a:t>
            </a:r>
            <a:endParaRPr/>
          </a:p>
          <a:p>
            <a:pPr marL="742950" lvl="1" indent="-285750" algn="l" rtl="0">
              <a:spcBef>
                <a:spcPts val="400"/>
              </a:spcBef>
              <a:spcAft>
                <a:spcPts val="0"/>
              </a:spcAft>
              <a:buClr>
                <a:schemeClr val="dk1"/>
              </a:buClr>
              <a:buSzPts val="2000"/>
              <a:buChar char="–"/>
            </a:pPr>
            <a:r>
              <a:rPr lang="en-US" sz="2000"/>
              <a:t>Bodily Privacy: Protecting our physical self against harmful physical test,  </a:t>
            </a:r>
            <a:endParaRPr/>
          </a:p>
          <a:p>
            <a:pPr marL="742950" lvl="1" indent="-285750" algn="l" rtl="0">
              <a:spcBef>
                <a:spcPts val="400"/>
              </a:spcBef>
              <a:spcAft>
                <a:spcPts val="0"/>
              </a:spcAft>
              <a:buClr>
                <a:schemeClr val="dk1"/>
              </a:buClr>
              <a:buSzPts val="2000"/>
              <a:buChar char="–"/>
            </a:pPr>
            <a:r>
              <a:rPr lang="en-US" sz="2000"/>
              <a:t>Privacy of Communication: such as email, phone discussion, document transfer,</a:t>
            </a:r>
            <a:endParaRPr/>
          </a:p>
          <a:p>
            <a:pPr marL="742950" lvl="1" indent="-285750" algn="l" rtl="0">
              <a:spcBef>
                <a:spcPts val="400"/>
              </a:spcBef>
              <a:spcAft>
                <a:spcPts val="0"/>
              </a:spcAft>
              <a:buClr>
                <a:schemeClr val="dk1"/>
              </a:buClr>
              <a:buSzPts val="2000"/>
              <a:buChar char="–"/>
            </a:pPr>
            <a:r>
              <a:rPr lang="en-US" sz="2000"/>
              <a:t>Territorial Privacy: Searching video surveillance and personal checks</a:t>
            </a:r>
            <a:endParaRPr/>
          </a:p>
          <a:p>
            <a:pPr marL="342900" lvl="0" indent="-139700" algn="l" rtl="0">
              <a:spcBef>
                <a:spcPts val="640"/>
              </a:spcBef>
              <a:spcAft>
                <a:spcPts val="0"/>
              </a:spcAft>
              <a:buClr>
                <a:schemeClr val="dk1"/>
              </a:buClr>
              <a:buSzPts val="3200"/>
              <a:buNone/>
            </a:pPr>
            <a:endParaRPr/>
          </a:p>
          <a:p>
            <a:pPr marL="742950" lvl="1" indent="-133350" algn="l" rtl="0">
              <a:spcBef>
                <a:spcPts val="480"/>
              </a:spcBef>
              <a:spcAft>
                <a:spcPts val="0"/>
              </a:spcAft>
              <a:buClr>
                <a:schemeClr val="dk1"/>
              </a:buClr>
              <a:buSzPts val="2400"/>
              <a:buNone/>
            </a:pPr>
            <a:endParaRPr sz="2400"/>
          </a:p>
          <a:p>
            <a:pPr marL="742950" lvl="1" indent="-107950" algn="l" rtl="0">
              <a:spcBef>
                <a:spcPts val="560"/>
              </a:spcBef>
              <a:spcAft>
                <a:spcPts val="0"/>
              </a:spcAft>
              <a:buClr>
                <a:schemeClr val="dk1"/>
              </a:buClr>
              <a:buSzPts val="2800"/>
              <a:buNone/>
            </a:pPr>
            <a:endParaRPr/>
          </a:p>
          <a:p>
            <a:pPr marL="342900" lvl="0" indent="-139700" algn="l" rtl="0">
              <a:spcBef>
                <a:spcPts val="640"/>
              </a:spcBef>
              <a:spcAft>
                <a:spcPts val="0"/>
              </a:spcAft>
              <a:buClr>
                <a:schemeClr val="dk1"/>
              </a:buClr>
              <a:buSzPts val="3200"/>
              <a:buNone/>
            </a:pPr>
            <a:endParaRPr/>
          </a:p>
          <a:p>
            <a:pPr marL="742950" lvl="1" indent="-107950" algn="l" rtl="0">
              <a:spcBef>
                <a:spcPts val="56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644106" y="-28607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Australian Privacy Principles </a:t>
            </a:r>
            <a:endParaRPr/>
          </a:p>
        </p:txBody>
      </p:sp>
      <p:sp>
        <p:nvSpPr>
          <p:cNvPr id="110" name="Google Shape;110;p4"/>
          <p:cNvSpPr txBox="1"/>
          <p:nvPr/>
        </p:nvSpPr>
        <p:spPr>
          <a:xfrm>
            <a:off x="569344" y="6449683"/>
            <a:ext cx="89110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https://www.oaic.gov.au/__data/assets/pdf_file/0020/1289/app-quick-reference-tool.pdf</a:t>
            </a:r>
            <a:endParaRPr/>
          </a:p>
        </p:txBody>
      </p:sp>
      <p:sp>
        <p:nvSpPr>
          <p:cNvPr id="111" name="Google Shape;111;p4"/>
          <p:cNvSpPr/>
          <p:nvPr/>
        </p:nvSpPr>
        <p:spPr>
          <a:xfrm>
            <a:off x="155275" y="665671"/>
            <a:ext cx="8502769" cy="53598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1 — Open and transparent management of personal information. </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2 — Anonymity and pseudonymity: Requires APP entities to give individuals the option of not identifying themselves.</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3 — Collection of solicited personal information. </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4 — Dealing with unsolicited personal information.</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5 — Notification of the collection of personal information.</a:t>
            </a:r>
            <a:endParaRPr sz="2200" b="0" u="none">
              <a:solidFill>
                <a:schemeClr val="dk1"/>
              </a:solidFill>
              <a:latin typeface="Calibri"/>
              <a:ea typeface="Calibri"/>
              <a:cs typeface="Calibri"/>
              <a:sym typeface="Calibri"/>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6 — Use or disclosure of personal information. </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8 — Cross-border disclosure of personal information guidelines.</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9 — Adoption, use or disclosure of government related identifiers.</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10 — Quality of personal information.</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11 — Security of personal information.</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12 — Access to personal information.</a:t>
            </a:r>
            <a:endParaRPr/>
          </a:p>
          <a:p>
            <a:pPr marL="0" marR="0" lvl="0" indent="0" algn="l" rtl="0">
              <a:spcBef>
                <a:spcPts val="440"/>
              </a:spcBef>
              <a:spcAft>
                <a:spcPts val="0"/>
              </a:spcAft>
              <a:buClr>
                <a:schemeClr val="dk1"/>
              </a:buClr>
              <a:buSzPts val="2200"/>
              <a:buFont typeface="Arial"/>
              <a:buNone/>
            </a:pPr>
            <a:r>
              <a:rPr lang="en-US" sz="2200" b="0" u="none">
                <a:solidFill>
                  <a:schemeClr val="dk1"/>
                </a:solidFill>
                <a:latin typeface="Calibri"/>
                <a:ea typeface="Calibri"/>
                <a:cs typeface="Calibri"/>
                <a:sym typeface="Calibri"/>
              </a:rPr>
              <a:t>APP 13 — Correction of personal information </a:t>
            </a:r>
            <a:endParaRPr sz="2200" b="0" u="none">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endParaRPr sz="2000" b="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International Law</a:t>
            </a:r>
            <a:endParaRPr/>
          </a:p>
        </p:txBody>
      </p:sp>
      <p:sp>
        <p:nvSpPr>
          <p:cNvPr id="117" name="Google Shape;117;p5"/>
          <p:cNvSpPr txBox="1">
            <a:spLocks noGrp="1"/>
          </p:cNvSpPr>
          <p:nvPr>
            <p:ph type="body" idx="1"/>
          </p:nvPr>
        </p:nvSpPr>
        <p:spPr>
          <a:xfrm>
            <a:off x="457200" y="1312653"/>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t>In 2018, the General Data Protection Regulation (GDPR) PDPR came into effect. While a detailed analysis of the GDPR is outside the scope of this text, its key elements should be noted, including: </a:t>
            </a:r>
            <a:endParaRPr/>
          </a:p>
          <a:p>
            <a:pPr marL="342900" lvl="0" indent="-342900" algn="l" rtl="0">
              <a:spcBef>
                <a:spcPts val="448"/>
              </a:spcBef>
              <a:spcAft>
                <a:spcPts val="0"/>
              </a:spcAft>
              <a:buClr>
                <a:schemeClr val="dk1"/>
              </a:buClr>
              <a:buSzPct val="100000"/>
              <a:buChar char="•"/>
            </a:pPr>
            <a:r>
              <a:rPr lang="en-US"/>
              <a:t>That data only be collected if it is necessary </a:t>
            </a:r>
            <a:endParaRPr/>
          </a:p>
          <a:p>
            <a:pPr marL="342900" lvl="0" indent="-342900" algn="l" rtl="0">
              <a:spcBef>
                <a:spcPts val="448"/>
              </a:spcBef>
              <a:spcAft>
                <a:spcPts val="0"/>
              </a:spcAft>
              <a:buClr>
                <a:schemeClr val="dk1"/>
              </a:buClr>
              <a:buSzPct val="100000"/>
              <a:buChar char="•"/>
            </a:pPr>
            <a:r>
              <a:rPr lang="en-US"/>
              <a:t>The need for clear and afﬁrmative consent </a:t>
            </a:r>
            <a:endParaRPr/>
          </a:p>
          <a:p>
            <a:pPr marL="342900" lvl="0" indent="-342900" algn="l" rtl="0">
              <a:spcBef>
                <a:spcPts val="448"/>
              </a:spcBef>
              <a:spcAft>
                <a:spcPts val="0"/>
              </a:spcAft>
              <a:buClr>
                <a:schemeClr val="dk1"/>
              </a:buClr>
              <a:buSzPct val="100000"/>
              <a:buChar char="•"/>
            </a:pPr>
            <a:r>
              <a:rPr lang="en-US"/>
              <a:t>The removal of data where storage is no longer necessary for the purpose it was initially collected for, or after consent is withdrawn by the data </a:t>
            </a:r>
            <a:endParaRPr/>
          </a:p>
          <a:p>
            <a:pPr marL="342900" lvl="0" indent="-342900" algn="l" rtl="0">
              <a:spcBef>
                <a:spcPts val="448"/>
              </a:spcBef>
              <a:spcAft>
                <a:spcPts val="0"/>
              </a:spcAft>
              <a:buClr>
                <a:schemeClr val="dk1"/>
              </a:buClr>
              <a:buSzPct val="100000"/>
              <a:buChar char="•"/>
            </a:pPr>
            <a:r>
              <a:rPr lang="en-US"/>
              <a:t>The right to obtain rectiﬁcation of inaccurate personal data </a:t>
            </a:r>
            <a:endParaRPr/>
          </a:p>
          <a:p>
            <a:pPr marL="342900" lvl="0" indent="-342900" algn="l" rtl="0">
              <a:spcBef>
                <a:spcPts val="448"/>
              </a:spcBef>
              <a:spcAft>
                <a:spcPts val="0"/>
              </a:spcAft>
              <a:buClr>
                <a:schemeClr val="dk1"/>
              </a:buClr>
              <a:buSzPct val="100000"/>
              <a:buChar char="•"/>
            </a:pPr>
            <a:r>
              <a:rPr lang="en-US"/>
              <a:t>The right to transfer personal data to another service provider </a:t>
            </a:r>
            <a:endParaRPr/>
          </a:p>
          <a:p>
            <a:pPr marL="342900" lvl="0" indent="-342900" algn="l" rtl="0">
              <a:spcBef>
                <a:spcPts val="448"/>
              </a:spcBef>
              <a:spcAft>
                <a:spcPts val="0"/>
              </a:spcAft>
              <a:buClr>
                <a:schemeClr val="dk1"/>
              </a:buClr>
              <a:buSzPct val="100000"/>
              <a:buChar char="•"/>
            </a:pPr>
            <a:r>
              <a:rPr lang="en-US"/>
              <a:t>The right not to be subject to a decision based solely on automated processing </a:t>
            </a:r>
            <a:endParaRPr/>
          </a:p>
          <a:p>
            <a:pPr marL="342900" lvl="0" indent="-342900" algn="l" rtl="0">
              <a:spcBef>
                <a:spcPts val="448"/>
              </a:spcBef>
              <a:spcAft>
                <a:spcPts val="0"/>
              </a:spcAft>
              <a:buClr>
                <a:schemeClr val="dk1"/>
              </a:buClr>
              <a:buSzPct val="100000"/>
              <a:buChar char="•"/>
            </a:pPr>
            <a:r>
              <a:rPr lang="en-US"/>
              <a:t>The right of the data subject to be informed when their data is compromised. </a:t>
            </a:r>
            <a:endParaRPr/>
          </a:p>
        </p:txBody>
      </p:sp>
      <p:sp>
        <p:nvSpPr>
          <p:cNvPr id="118" name="Google Shape;118;p5"/>
          <p:cNvSpPr txBox="1"/>
          <p:nvPr/>
        </p:nvSpPr>
        <p:spPr>
          <a:xfrm>
            <a:off x="684362" y="6377796"/>
            <a:ext cx="103056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a:t>
            </a:r>
            <a:r>
              <a:rPr lang="en-US" sz="1600">
                <a:solidFill>
                  <a:schemeClr val="dk1"/>
                </a:solidFill>
                <a:latin typeface="Calibri"/>
                <a:ea typeface="Calibri"/>
                <a:cs typeface="Calibri"/>
                <a:sym typeface="Calibri"/>
              </a:rPr>
              <a:t>ttps://www.perlego.com/book/4229920/technology-law-australian-and-international-perspectives</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Disclosures of Sensitive Data </a:t>
            </a:r>
            <a:endParaRPr/>
          </a:p>
        </p:txBody>
      </p:sp>
      <p:sp>
        <p:nvSpPr>
          <p:cNvPr id="124" name="Google Shape;124;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Username and password protection.</a:t>
            </a:r>
            <a:endParaRPr/>
          </a:p>
          <a:p>
            <a:pPr marL="342900" lvl="0" indent="-342900" algn="l" rtl="0">
              <a:spcBef>
                <a:spcPts val="640"/>
              </a:spcBef>
              <a:spcAft>
                <a:spcPts val="0"/>
              </a:spcAft>
              <a:buClr>
                <a:schemeClr val="dk1"/>
              </a:buClr>
              <a:buSzPts val="3200"/>
              <a:buChar char="•"/>
            </a:pPr>
            <a:r>
              <a:rPr lang="en-US"/>
              <a:t>Protection of people personal data.</a:t>
            </a:r>
            <a:endParaRPr/>
          </a:p>
          <a:p>
            <a:pPr marL="342900" lvl="0" indent="-342900" algn="l" rtl="0">
              <a:spcBef>
                <a:spcPts val="640"/>
              </a:spcBef>
              <a:spcAft>
                <a:spcPts val="0"/>
              </a:spcAft>
              <a:buClr>
                <a:schemeClr val="dk1"/>
              </a:buClr>
              <a:buSzPts val="3200"/>
              <a:buChar char="•"/>
            </a:pPr>
            <a:r>
              <a:rPr lang="en-US"/>
              <a:t>Security ensure unauthorised access  and protection of data.</a:t>
            </a:r>
            <a:endParaRPr/>
          </a:p>
          <a:p>
            <a:pPr marL="342900" lvl="0" indent="-139700" algn="l" rtl="0">
              <a:spcBef>
                <a:spcPts val="640"/>
              </a:spcBef>
              <a:spcAft>
                <a:spcPts val="0"/>
              </a:spcAft>
              <a:buClr>
                <a:schemeClr val="dk1"/>
              </a:buClr>
              <a:buSzPts val="3200"/>
              <a:buNone/>
            </a:pPr>
            <a:endParaRPr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 Privileges Revoke </a:t>
            </a:r>
            <a:endParaRPr/>
          </a:p>
        </p:txBody>
      </p:sp>
      <p:sp>
        <p:nvSpPr>
          <p:cNvPr id="130" name="Google Shape;130;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Revoking of Privileges: </a:t>
            </a:r>
            <a:endParaRPr/>
          </a:p>
          <a:p>
            <a:pPr marL="742950" lvl="1" indent="-285750" algn="l" rtl="0">
              <a:spcBef>
                <a:spcPts val="560"/>
              </a:spcBef>
              <a:spcAft>
                <a:spcPts val="0"/>
              </a:spcAft>
              <a:buClr>
                <a:schemeClr val="dk1"/>
              </a:buClr>
              <a:buSzPts val="2800"/>
              <a:buFont typeface="Noto Sans Symbols"/>
              <a:buChar char="✔"/>
            </a:pPr>
            <a:r>
              <a:rPr lang="en-US"/>
              <a:t>REVOKE command  to cancel a privilege</a:t>
            </a:r>
            <a:endParaRPr/>
          </a:p>
          <a:p>
            <a:pPr marL="742950" lvl="1" indent="-285750" algn="l" rtl="0">
              <a:spcBef>
                <a:spcPts val="560"/>
              </a:spcBef>
              <a:spcAft>
                <a:spcPts val="0"/>
              </a:spcAft>
              <a:buClr>
                <a:schemeClr val="dk1"/>
              </a:buClr>
              <a:buSzPts val="2800"/>
              <a:buFont typeface="Noto Sans Symbols"/>
              <a:buChar char="✔"/>
            </a:pPr>
            <a:r>
              <a:rPr lang="en-US"/>
              <a:t>DBMS must keep track of how privileges were granted if DBMS allows propagation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Role-Based Access Control</a:t>
            </a:r>
            <a:endParaRPr/>
          </a:p>
        </p:txBody>
      </p:sp>
      <p:sp>
        <p:nvSpPr>
          <p:cNvPr id="136" name="Google Shape;136;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Permissions assigned to appropriate roles – When role is assigned to the user. The access privileges are automatically assigned.</a:t>
            </a:r>
            <a:endParaRPr/>
          </a:p>
          <a:p>
            <a:pPr marL="742950" lvl="1" indent="-285750" algn="l" rtl="0">
              <a:spcBef>
                <a:spcPts val="560"/>
              </a:spcBef>
              <a:spcAft>
                <a:spcPts val="0"/>
              </a:spcAft>
              <a:buClr>
                <a:schemeClr val="dk1"/>
              </a:buClr>
              <a:buSzPts val="2800"/>
              <a:buFont typeface="Noto Sans Symbols"/>
              <a:buChar char="✔"/>
            </a:pPr>
            <a:r>
              <a:rPr lang="en-US"/>
              <a:t>When two roles are assigned, both roles cannot be used simultaneously for proper identity management level.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Common Threat </a:t>
            </a:r>
            <a:r>
              <a:rPr lang="en-US">
                <a:latin typeface="Calibri"/>
                <a:ea typeface="Calibri"/>
                <a:cs typeface="Calibri"/>
                <a:sym typeface="Calibri"/>
              </a:rPr>
              <a:t>Methods</a:t>
            </a:r>
            <a:endParaRPr/>
          </a:p>
        </p:txBody>
      </p:sp>
      <p:sp>
        <p:nvSpPr>
          <p:cNvPr id="142" name="Google Shape;142;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Other common threats</a:t>
            </a:r>
            <a:endParaRPr/>
          </a:p>
          <a:p>
            <a:pPr marL="742950" lvl="1" indent="-285750" algn="l" rtl="0">
              <a:spcBef>
                <a:spcPts val="640"/>
              </a:spcBef>
              <a:spcAft>
                <a:spcPts val="0"/>
              </a:spcAft>
              <a:buClr>
                <a:schemeClr val="dk1"/>
              </a:buClr>
              <a:buSzPts val="3200"/>
              <a:buFont typeface="Noto Sans Symbols"/>
              <a:buChar char="✔"/>
            </a:pPr>
            <a:r>
              <a:rPr lang="en-US" sz="3200"/>
              <a:t>Unauthorized privilege escalation</a:t>
            </a:r>
            <a:endParaRPr sz="3200"/>
          </a:p>
          <a:p>
            <a:pPr marL="742950" lvl="1" indent="-285750" algn="l" rtl="0">
              <a:spcBef>
                <a:spcPts val="640"/>
              </a:spcBef>
              <a:spcAft>
                <a:spcPts val="0"/>
              </a:spcAft>
              <a:buClr>
                <a:schemeClr val="dk1"/>
              </a:buClr>
              <a:buSzPts val="3200"/>
              <a:buFont typeface="Noto Sans Symbols"/>
              <a:buChar char="✔"/>
            </a:pPr>
            <a:r>
              <a:rPr lang="en-US" sz="3200"/>
              <a:t>Privilege abuse</a:t>
            </a:r>
            <a:endParaRPr sz="3200"/>
          </a:p>
          <a:p>
            <a:pPr marL="742950" lvl="1" indent="-285750" algn="l" rtl="0">
              <a:spcBef>
                <a:spcPts val="640"/>
              </a:spcBef>
              <a:spcAft>
                <a:spcPts val="0"/>
              </a:spcAft>
              <a:buClr>
                <a:schemeClr val="dk1"/>
              </a:buClr>
              <a:buSzPts val="3200"/>
              <a:buFont typeface="Noto Sans Symbols"/>
              <a:buChar char="✔"/>
            </a:pPr>
            <a:r>
              <a:rPr lang="en-US" sz="3200"/>
              <a:t>Denial of service</a:t>
            </a:r>
            <a:endParaRPr sz="3200"/>
          </a:p>
          <a:p>
            <a:pPr marL="742950" lvl="1" indent="-285750" algn="l" rtl="0">
              <a:spcBef>
                <a:spcPts val="640"/>
              </a:spcBef>
              <a:spcAft>
                <a:spcPts val="0"/>
              </a:spcAft>
              <a:buClr>
                <a:schemeClr val="dk1"/>
              </a:buClr>
              <a:buSzPts val="3200"/>
              <a:buFont typeface="Noto Sans Symbols"/>
              <a:buChar char="✔"/>
            </a:pPr>
            <a:r>
              <a:rPr lang="en-US" sz="3200"/>
              <a:t>Weak authentication</a:t>
            </a:r>
            <a:endParaRPr sz="3200"/>
          </a:p>
          <a:p>
            <a:pPr marL="342900" lvl="0" indent="-139700" algn="l" rtl="0">
              <a:spcBef>
                <a:spcPts val="640"/>
              </a:spcBef>
              <a:spcAft>
                <a:spcPts val="0"/>
              </a:spcAft>
              <a:buClr>
                <a:schemeClr val="dk1"/>
              </a:buClr>
              <a:buSzPts val="32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774</Words>
  <Application>Microsoft Office PowerPoint</Application>
  <PresentationFormat>On-screen Show (4:3)</PresentationFormat>
  <Paragraphs>95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Noto Sans Symbols</vt:lpstr>
      <vt:lpstr>Office Theme</vt:lpstr>
      <vt:lpstr> ICT406 IT Professional Environment: Law, Ethics and  Privacy   Privacy and Data Protection </vt:lpstr>
      <vt:lpstr>Lecture Outline</vt:lpstr>
      <vt:lpstr>Data Protection </vt:lpstr>
      <vt:lpstr>Australian Privacy Principles </vt:lpstr>
      <vt:lpstr>International Law</vt:lpstr>
      <vt:lpstr>Disclosures of Sensitive Data </vt:lpstr>
      <vt:lpstr> Privileges Revoke </vt:lpstr>
      <vt:lpstr>Role-Based Access Control</vt:lpstr>
      <vt:lpstr>Common Threat Methods</vt:lpstr>
      <vt:lpstr>Digital Signatures</vt:lpstr>
      <vt:lpstr>Digital Certificates</vt:lpstr>
      <vt:lpstr>Privacy Issues and Preservation</vt:lpstr>
      <vt:lpstr>Privacy Issues and Preservation (Cont)</vt:lpstr>
      <vt:lpstr>Privacy Issues and Preservation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Dania Abed Rabbou</dc:creator>
  <cp:lastModifiedBy>Rodger Wright</cp:lastModifiedBy>
  <cp:revision>3</cp:revision>
  <dcterms:created xsi:type="dcterms:W3CDTF">2013-11-24T06:45:02Z</dcterms:created>
  <dcterms:modified xsi:type="dcterms:W3CDTF">2024-08-19T00:45:41Z</dcterms:modified>
</cp:coreProperties>
</file>