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78" r:id="rId14"/>
    <p:sldId id="266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A3KDZRwzioOFKCUvgG0MH+rS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53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352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04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770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2"/>
          </p:nvPr>
        </p:nvSpPr>
        <p:spPr>
          <a:xfrm>
            <a:off x="46482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628291" y="1268083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>
                <a:solidFill>
                  <a:srgbClr val="0070C0"/>
                </a:solidFill>
              </a:rPr>
              <a:t> </a:t>
            </a:r>
            <a:br>
              <a:rPr lang="en-US" sz="4800">
                <a:solidFill>
                  <a:srgbClr val="0070C0"/>
                </a:solidFill>
              </a:rPr>
            </a:br>
            <a:br>
              <a:rPr lang="en-US" sz="4800"/>
            </a:br>
            <a:r>
              <a:rPr lang="en-US" sz="4200">
                <a:solidFill>
                  <a:srgbClr val="000000"/>
                </a:solidFill>
              </a:rPr>
              <a:t>Computer Crime</a:t>
            </a:r>
            <a:endParaRPr sz="420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486619" y="480491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id="98" name="Google Shape;98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Cyberstalking 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212785" y="1370162"/>
            <a:ext cx="841650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False accusations to damage the reputation of the victims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Attempts to gather information about the victim. 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Tracking the </a:t>
            </a:r>
            <a:r>
              <a:rPr lang="en-US" dirty="0" err="1"/>
              <a:t>victum</a:t>
            </a:r>
            <a:endParaRPr lang="en-US"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Encouraging others to harass the victim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Many </a:t>
            </a:r>
            <a:r>
              <a:rPr lang="en-US" dirty="0" err="1"/>
              <a:t>cyberstalkers</a:t>
            </a:r>
            <a:r>
              <a:rPr lang="en-US" dirty="0"/>
              <a:t> try to involve third parties in the harassment.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False victimization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Ordering goods and services under the victim's name 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Arranging to meet</a:t>
            </a:r>
            <a:endParaRPr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457200" y="-991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Internet and Computer Fraud </a:t>
            </a:r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body" idx="1"/>
          </p:nvPr>
        </p:nvSpPr>
        <p:spPr>
          <a:xfrm>
            <a:off x="97766" y="981974"/>
            <a:ext cx="9149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Purchase fraud using others' credit card.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Postal money order of counterfeit money.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Selling nonexistence item on internet (EG; A car that do not exist).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Re-Shipping scams with countries with weak legal systems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Online auctions and retail schemes.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PayPal fraud.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Dating fraud. 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Phishing Techniques 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-2875" y="1269521"/>
            <a:ext cx="953793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Phishers trick people to receive their personal information. 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They mainly target bank customer, Target taxpayers account, emails and Social networking sites.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They manipulate or misspell URL to confuse their audience.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They can forge a website to trick people supplying them with their personal information.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Phone Phishing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457200" y="-704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Spam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0" y="1181849"/>
            <a:ext cx="9020354" cy="567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/>
              <a:t>Spam is a play on words for “when the </a:t>
            </a:r>
            <a:r>
              <a:rPr lang="en-US" sz="3200" dirty="0" err="1"/>
              <a:t>s..t</a:t>
            </a:r>
            <a:r>
              <a:rPr lang="en-US" sz="3200" dirty="0"/>
              <a:t> hits the fan (that is poo flying everywhere)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200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800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The first spam was carried out by a company advertising a U.S. </a:t>
            </a:r>
            <a:r>
              <a:rPr lang="en-US" dirty="0" err="1"/>
              <a:t>Greencard</a:t>
            </a:r>
            <a:r>
              <a:rPr lang="en-US" dirty="0"/>
              <a:t> (working) visa lottery. Believe it or not, the message was sent to every email address in existence at the time …</a:t>
            </a: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800" dirty="0"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800"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7415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7658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457200" y="-704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Spam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0" y="1181849"/>
            <a:ext cx="9020354" cy="567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Spam is unwanted electronic messages most commonly via email, mobile phone txt, instant messaging services, social media, etc.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This messages will be sent to thousands (or millions) of recipients. </a:t>
            </a:r>
          </a:p>
          <a:p>
            <a:pPr marL="742950" lvl="1" indent="-285750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dirty="0"/>
              <a:t>Spammers use software robots, called spambots (also Web crawlers or Web spiders) in order to get valid email addresses from company Websites, blogs and newsgroups. </a:t>
            </a: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7415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457200" y="-7041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Spam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-2875" y="1183256"/>
            <a:ext cx="9020354" cy="5676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Common subjects of spam messages are pornographic or other sexually related Websites, various financial services or get-rich-quick schemes and health products.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Spam messages normally have a fake origin address, which is randomly generated, in order to keep the author of the message from being easily discovered.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AU" dirty="0">
              <a:solidFill>
                <a:srgbClr val="374151"/>
              </a:solidFill>
            </a:endParaRPr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74151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8859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BDCF-D28A-00AD-22A3-14BD6DB7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A266E-1955-E1AF-71EB-1DB44D4E1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Ransomware is a type of malware attack in which:</a:t>
            </a:r>
          </a:p>
          <a:p>
            <a:pPr marL="114300" indent="0">
              <a:buNone/>
            </a:pPr>
            <a:endParaRPr lang="en-US" sz="800" dirty="0"/>
          </a:p>
          <a:p>
            <a:r>
              <a:rPr lang="en-US" sz="2800" dirty="0"/>
              <a:t>The attacker locks and encrypts the victim's data and important files</a:t>
            </a:r>
          </a:p>
          <a:p>
            <a:r>
              <a:rPr lang="en-US" sz="2800" dirty="0"/>
              <a:t>Note that the attacker does not attempt to steal the data – which may have no value other than to the victim</a:t>
            </a:r>
          </a:p>
          <a:p>
            <a:r>
              <a:rPr lang="en-US" sz="2800" dirty="0"/>
              <a:t>The attacker then demands a payment to unlock and decrypt the data.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8410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4502-2C6F-F544-DD07-8456CACD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6FC74-507B-AA2F-243F-21B1A1259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sz="2800" dirty="0"/>
              <a:t>If the victim has no other option, such as recent backups, which could be used to restore the data, should they pay the ransom?</a:t>
            </a:r>
          </a:p>
          <a:p>
            <a:pPr marL="114300" indent="0">
              <a:buNone/>
            </a:pPr>
            <a:endParaRPr lang="en-AU" sz="800" dirty="0"/>
          </a:p>
          <a:p>
            <a:r>
              <a:rPr lang="en-US" sz="2400" dirty="0"/>
              <a:t>73% of Australian </a:t>
            </a:r>
            <a:r>
              <a:rPr lang="en-US" sz="2400" dirty="0" err="1"/>
              <a:t>organisations</a:t>
            </a:r>
            <a:r>
              <a:rPr lang="en-US" sz="2400" dirty="0"/>
              <a:t> that have suffered ransomware attacks chose to pay the ransom</a:t>
            </a:r>
          </a:p>
          <a:p>
            <a:r>
              <a:rPr lang="en-US" sz="2400" dirty="0"/>
              <a:t>70% of surveyed Aussie businesses, said they would be willing to pay a ransom despite consistent government advice against doing so</a:t>
            </a:r>
          </a:p>
          <a:p>
            <a:r>
              <a:rPr lang="en-US" sz="2400" dirty="0"/>
              <a:t>It is a clear indication that ransom payments are considered as a legitimate option by most Australian executives and have already been factored in as a cost of doing business.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8312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2C5-7831-BD47-05DD-92A4C48C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8DDF-2663-13DA-9048-45C3626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AU" dirty="0"/>
              <a:t>But is paying a ransom demand legal? </a:t>
            </a:r>
            <a:r>
              <a:rPr lang="en-US" dirty="0"/>
              <a:t>Under Division 400 of the Criminal Code Act 1995:</a:t>
            </a:r>
          </a:p>
          <a:p>
            <a:pPr marL="114300" indent="0">
              <a:buNone/>
            </a:pPr>
            <a:endParaRPr lang="en-US" sz="800" dirty="0"/>
          </a:p>
          <a:p>
            <a:r>
              <a:rPr lang="en-US" sz="2800" dirty="0"/>
              <a:t>Paying a cyber-ransom could constitute a money-laundering offence</a:t>
            </a:r>
          </a:p>
          <a:p>
            <a:r>
              <a:rPr lang="en-US" sz="2800" dirty="0"/>
              <a:t>There is a risk that the money will become an instrument of crime</a:t>
            </a:r>
          </a:p>
          <a:p>
            <a:r>
              <a:rPr lang="en-US" sz="2800" dirty="0"/>
              <a:t>The person paying a ransom is ‘reckless’ or ‘negligent’ as to the fact that the money is the proceeds of crime</a:t>
            </a:r>
          </a:p>
        </p:txBody>
      </p:sp>
    </p:spTree>
    <p:extLst>
      <p:ext uri="{BB962C8B-B14F-4D97-AF65-F5344CB8AC3E}">
        <p14:creationId xmlns:p14="http://schemas.microsoft.com/office/powerpoint/2010/main" val="205433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2C5-7831-BD47-05DD-92A4C48C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8DDF-2663-13DA-9048-45C3626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However:</a:t>
            </a:r>
          </a:p>
          <a:p>
            <a:r>
              <a:rPr lang="en-US" sz="2800" dirty="0" err="1"/>
              <a:t>Organisations</a:t>
            </a:r>
            <a:r>
              <a:rPr lang="en-US" sz="2800" dirty="0"/>
              <a:t> could claim the </a:t>
            </a:r>
            <a:r>
              <a:rPr lang="en-US" sz="2800" dirty="0" err="1"/>
              <a:t>defence</a:t>
            </a:r>
            <a:r>
              <a:rPr lang="en-US" sz="2800" dirty="0"/>
              <a:t> of duress, </a:t>
            </a:r>
            <a:r>
              <a:rPr lang="en-US" sz="2800" dirty="0" err="1"/>
              <a:t>self-defence</a:t>
            </a:r>
            <a:r>
              <a:rPr lang="en-US" sz="2800" dirty="0"/>
              <a:t> or ‘sudden/extraordinary emergency’.</a:t>
            </a:r>
          </a:p>
          <a:p>
            <a:r>
              <a:rPr lang="en-US" sz="2800" dirty="0"/>
              <a:t>Paying a ransom could lead to an </a:t>
            </a:r>
            <a:r>
              <a:rPr lang="en-US" sz="2800" dirty="0" err="1"/>
              <a:t>organisation</a:t>
            </a:r>
            <a:r>
              <a:rPr lang="en-US" sz="2800" dirty="0"/>
              <a:t> being in breach of the Autonomous Sanctions Act as it could be considered as funding an individual or entity sanctioned for their involvement in ‘malicious cyber activity’</a:t>
            </a:r>
          </a:p>
          <a:p>
            <a:r>
              <a:rPr lang="en-US" sz="2800" dirty="0"/>
              <a:t>It could also be a breach of director’s duties</a:t>
            </a:r>
          </a:p>
        </p:txBody>
      </p:sp>
    </p:spTree>
    <p:extLst>
      <p:ext uri="{BB962C8B-B14F-4D97-AF65-F5344CB8AC3E}">
        <p14:creationId xmlns:p14="http://schemas.microsoft.com/office/powerpoint/2010/main" val="257533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Definition of computer crime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Cyberstalking 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Computer Fraud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Ransomware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Offensive content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Cyberterrorism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2C5-7831-BD47-05DD-92A4C48C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8DDF-2663-13DA-9048-45C36265D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76557" cy="452596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Directors face a double-edged sword when it comes to dealing with ransom payments:</a:t>
            </a:r>
          </a:p>
          <a:p>
            <a:pPr marL="114300" indent="0">
              <a:buNone/>
            </a:pPr>
            <a:endParaRPr lang="en-US" sz="800" dirty="0"/>
          </a:p>
          <a:p>
            <a:r>
              <a:rPr lang="en-US" sz="2400" dirty="0"/>
              <a:t>According to the law, directors of companies have a duty to ‘act in good faith, to exercise care, skill and diligence, and to prevent insolvent trading’</a:t>
            </a:r>
          </a:p>
          <a:p>
            <a:r>
              <a:rPr lang="en-US" sz="2400" dirty="0"/>
              <a:t>If found to have breached these duties, directors can be found </a:t>
            </a:r>
            <a:r>
              <a:rPr lang="en-US" sz="2400" b="1" dirty="0"/>
              <a:t>personally liable </a:t>
            </a:r>
            <a:r>
              <a:rPr lang="en-US" sz="2400" dirty="0"/>
              <a:t>&amp; subject to civil and criminal penalties</a:t>
            </a:r>
          </a:p>
          <a:p>
            <a:r>
              <a:rPr lang="en-US" sz="2400" dirty="0"/>
              <a:t>Similarly, if the decision is made not to pay the ransom and the company suffers as a result, directors could also be found liable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155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2C5-7831-BD47-05DD-92A4C48C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8DDF-2663-13DA-9048-45C3626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So is this a case of ‘</a:t>
            </a:r>
            <a:r>
              <a:rPr lang="en-US" i="1" dirty="0"/>
              <a:t>damned if you do, damned if you don’t</a:t>
            </a:r>
            <a:r>
              <a:rPr lang="en-US" dirty="0"/>
              <a:t>?’</a:t>
            </a:r>
          </a:p>
          <a:p>
            <a:pPr marL="114300" indent="0">
              <a:buNone/>
            </a:pPr>
            <a:endParaRPr lang="en-US" sz="800" dirty="0"/>
          </a:p>
          <a:p>
            <a:r>
              <a:rPr lang="en-US" sz="2800" dirty="0"/>
              <a:t>To help mitigate the damages of ransomware attacks, the Australian Federal Police is asking businesses to report any attacks as soon as possible</a:t>
            </a:r>
          </a:p>
          <a:p>
            <a:r>
              <a:rPr lang="en-US" sz="2800" dirty="0"/>
              <a:t>According to the Cost of a Data Breach Report 2023, the 37% of businesses that do not report attacks spend more on mitigating the incident than those who worked with law enforcement</a:t>
            </a:r>
          </a:p>
        </p:txBody>
      </p:sp>
    </p:spTree>
    <p:extLst>
      <p:ext uri="{BB962C8B-B14F-4D97-AF65-F5344CB8AC3E}">
        <p14:creationId xmlns:p14="http://schemas.microsoft.com/office/powerpoint/2010/main" val="1313458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2C5-7831-BD47-05DD-92A4C48C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Ransomware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8DDF-2663-13DA-9048-45C3626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/>
              <a:t>As there is not yet any case law (common law) on how </a:t>
            </a:r>
            <a:r>
              <a:rPr lang="en-US" sz="2800" dirty="0" err="1"/>
              <a:t>organisations</a:t>
            </a:r>
            <a:r>
              <a:rPr lang="en-US" sz="2800" dirty="0"/>
              <a:t> should handle ransomware attacks, it is highly recommended that:</a:t>
            </a:r>
          </a:p>
          <a:p>
            <a:pPr marL="114300" indent="0">
              <a:buNone/>
            </a:pPr>
            <a:endParaRPr lang="en-US" sz="800" dirty="0"/>
          </a:p>
          <a:p>
            <a:r>
              <a:rPr lang="en-US" sz="2800" dirty="0"/>
              <a:t>Businesses seek </a:t>
            </a:r>
            <a:r>
              <a:rPr lang="en-US" sz="2800" dirty="0" err="1"/>
              <a:t>specialised</a:t>
            </a:r>
            <a:r>
              <a:rPr lang="en-US" sz="2800" dirty="0"/>
              <a:t> legal advice prior to making the decision to pay or not to pay</a:t>
            </a:r>
          </a:p>
          <a:p>
            <a:r>
              <a:rPr lang="en-US" sz="2800" dirty="0"/>
              <a:t>And/or work with law enforcement</a:t>
            </a:r>
          </a:p>
          <a:p>
            <a:r>
              <a:rPr lang="en-US" sz="2800" dirty="0" err="1"/>
              <a:t>Organisations</a:t>
            </a:r>
            <a:r>
              <a:rPr lang="en-US" sz="2800" dirty="0"/>
              <a:t> should plan and regularly rehearse what to do, when to do it and who to contact or involve before a ransomware incident occurs.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438586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E5D0-5551-3C3D-65C4-B40682A3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A150-4EE6-23E7-00F2-572B77674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You are the CEO of a large organisation</a:t>
            </a:r>
          </a:p>
          <a:p>
            <a:r>
              <a:rPr lang="en-AU" sz="2800" dirty="0"/>
              <a:t>You have suffered a ransomware attack</a:t>
            </a:r>
          </a:p>
          <a:p>
            <a:r>
              <a:rPr lang="en-AU" sz="2800" dirty="0"/>
              <a:t>The ransom is $1 million dollars</a:t>
            </a:r>
          </a:p>
          <a:p>
            <a:r>
              <a:rPr lang="en-AU" sz="2800" dirty="0"/>
              <a:t>It will cost $10 million dollars and 3 weeks to recreate the data</a:t>
            </a:r>
          </a:p>
          <a:p>
            <a:pPr marL="114300" indent="0">
              <a:buNone/>
            </a:pPr>
            <a:endParaRPr lang="en-AU" sz="800" dirty="0"/>
          </a:p>
          <a:p>
            <a:pPr marL="114300" indent="0">
              <a:buNone/>
            </a:pPr>
            <a:r>
              <a:rPr lang="en-AU" dirty="0"/>
              <a:t>Do you pay the ransom – yes/no?</a:t>
            </a:r>
          </a:p>
          <a:p>
            <a:pPr marL="114300" indent="0">
              <a:buNone/>
            </a:pPr>
            <a:endParaRPr lang="en-AU" sz="800" dirty="0"/>
          </a:p>
          <a:p>
            <a:pPr marL="114300" indent="0">
              <a:buNone/>
            </a:pPr>
            <a:r>
              <a:rPr lang="en-AU" dirty="0"/>
              <a:t>More importantly, how do you justify your decision? </a:t>
            </a:r>
          </a:p>
        </p:txBody>
      </p:sp>
    </p:spTree>
    <p:extLst>
      <p:ext uri="{BB962C8B-B14F-4D97-AF65-F5344CB8AC3E}">
        <p14:creationId xmlns:p14="http://schemas.microsoft.com/office/powerpoint/2010/main" val="72238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Offensive content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284672" y="1283898"/>
            <a:ext cx="851714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❑"/>
            </a:pPr>
            <a:r>
              <a:rPr lang="en-US" sz="2400" dirty="0">
                <a:solidFill>
                  <a:srgbClr val="202124"/>
                </a:solidFill>
              </a:rPr>
              <a:t>Offensive content cause others to experience insult, anger or disrespected. These contents can be: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Char char="❑"/>
            </a:pPr>
            <a:endParaRPr sz="800" dirty="0">
              <a:solidFill>
                <a:srgbClr val="202124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Pornography</a:t>
            </a:r>
            <a:endParaRPr sz="2400" dirty="0">
              <a:solidFill>
                <a:srgbClr val="202124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Violence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Extremist </a:t>
            </a:r>
            <a:r>
              <a:rPr lang="en-US" sz="2400" dirty="0" err="1">
                <a:solidFill>
                  <a:srgbClr val="0A0A0A"/>
                </a:solidFill>
              </a:rPr>
              <a:t>behaviour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Sites advocating criminal and anti-social </a:t>
            </a:r>
            <a:r>
              <a:rPr lang="en-US" sz="2400" dirty="0" err="1">
                <a:solidFill>
                  <a:srgbClr val="0A0A0A"/>
                </a:solidFill>
              </a:rPr>
              <a:t>behaviour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Offensive content such as text, photos or videos on social media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A0A0A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rgbClr val="0A0A0A"/>
                </a:solidFill>
              </a:rPr>
              <a:t> Chat Rooms or blogs that encourage racism or hate.</a:t>
            </a:r>
            <a:endParaRPr sz="2400"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rgbClr val="202124"/>
              </a:solidFill>
            </a:endParaRPr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Harassment 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body" idx="1"/>
          </p:nvPr>
        </p:nvSpPr>
        <p:spPr>
          <a:xfrm>
            <a:off x="284672" y="1283898"/>
            <a:ext cx="90634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None/>
            </a:pPr>
            <a:r>
              <a:rPr lang="en-US" sz="2800" dirty="0">
                <a:solidFill>
                  <a:srgbClr val="454545"/>
                </a:solidFill>
              </a:rPr>
              <a:t>Harassment can cause harm to individual or group of people. Harassment can be: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None/>
            </a:pPr>
            <a:endParaRPr sz="8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Spreading </a:t>
            </a:r>
            <a:r>
              <a:rPr lang="en-US" sz="2400" dirty="0" err="1">
                <a:solidFill>
                  <a:srgbClr val="454545"/>
                </a:solidFill>
              </a:rPr>
              <a:t>rumours</a:t>
            </a:r>
            <a:r>
              <a:rPr lang="en-US" sz="2400" dirty="0">
                <a:solidFill>
                  <a:srgbClr val="454545"/>
                </a:solidFill>
              </a:rPr>
              <a:t>, ridiculing, and/or demeaning others.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Harassing others because of their race, religion, sexual orientation, disability or transgender identity.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Seeking revenge or deliberately embarrassment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Engaging in unwanted </a:t>
            </a:r>
            <a:r>
              <a:rPr lang="en-US" sz="2400" dirty="0" err="1">
                <a:solidFill>
                  <a:srgbClr val="454545"/>
                </a:solidFill>
              </a:rPr>
              <a:t>behaviour</a:t>
            </a:r>
            <a:r>
              <a:rPr lang="en-US" sz="2400" dirty="0">
                <a:solidFill>
                  <a:srgbClr val="454545"/>
                </a:solidFill>
              </a:rPr>
              <a:t>. </a:t>
            </a: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Impersonating others.</a:t>
            </a: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Sending inflammatory, inappropriate, rude and violent  messages.</a:t>
            </a:r>
            <a:endParaRPr sz="2400"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Char char="•"/>
            </a:pPr>
            <a:r>
              <a:rPr lang="en-US" sz="2400" dirty="0">
                <a:solidFill>
                  <a:srgbClr val="454545"/>
                </a:solidFill>
              </a:rPr>
              <a:t>Exposing others to unwanted or offensive content. </a:t>
            </a:r>
            <a:endParaRPr sz="2400" dirty="0">
              <a:solidFill>
                <a:srgbClr val="454545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Cyberwarfare</a:t>
            </a:r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"/>
          </p:nvPr>
        </p:nvSpPr>
        <p:spPr>
          <a:xfrm>
            <a:off x="284672" y="128389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514350" lvl="0" indent="-3365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284672" y="1283898"/>
            <a:ext cx="857465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Cyberwarfare in the modern world.</a:t>
            </a:r>
            <a:endParaRPr sz="3200" b="0" i="0" u="none" strike="noStrike" cap="none" dirty="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Regulations in the age of Cyberwarfare.</a:t>
            </a:r>
            <a:endParaRPr sz="3200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454545"/>
              </a:buClr>
              <a:buSzPts val="24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454545"/>
                </a:solidFill>
                <a:latin typeface="Calibri"/>
                <a:ea typeface="Calibri"/>
                <a:cs typeface="Calibri"/>
                <a:sym typeface="Calibri"/>
              </a:rPr>
              <a:t>Cyberterrorism.</a:t>
            </a:r>
            <a:endParaRPr sz="3200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5454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4400"/>
              <a:buFont typeface="Calibri"/>
              <a:buNone/>
            </a:pPr>
            <a:r>
              <a:rPr lang="en-US">
                <a:solidFill>
                  <a:srgbClr val="454545"/>
                </a:solidFill>
              </a:rPr>
              <a:t>Cyberwarfare in Modern World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1"/>
          </p:nvPr>
        </p:nvSpPr>
        <p:spPr>
          <a:xfrm>
            <a:off x="-2875" y="938842"/>
            <a:ext cx="96817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Espionage to obtain secret and confidential information.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Sabotage to harm the enemy like deletion of information.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Propaganda or psychological warfare.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Strategic, operational and tactical military information.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Attacking civilians.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Hacktivism and mirroring websites and other illegal hacks.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Regulation in New Cyberwarfare</a:t>
            </a:r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465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Overt Cyberattacks when countries use national laws to attack each other openly. 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Covert Cyberattacks (Strategic attacks)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Threats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International Humanitarian Law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Cyberdisarmament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err="1"/>
              <a:t>Cyberpeacekeeping</a:t>
            </a:r>
            <a:r>
              <a:rPr lang="en-US" dirty="0"/>
              <a:t>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Cyberterrorism 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Terrorism creating fear in society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 ‘war’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Ideological </a:t>
            </a:r>
            <a:r>
              <a:rPr lang="en-US" dirty="0" err="1"/>
              <a:t>radicalisation</a:t>
            </a:r>
            <a:r>
              <a:rPr lang="en-US" dirty="0"/>
              <a:t> and shifting people's mind.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 recruitment.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 terrorism training.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 funding.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Cyber propaganda. 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 of Computer Crime 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83390" y="1427672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Computer crime, cybercrime and </a:t>
            </a:r>
            <a:r>
              <a:rPr lang="en-US" dirty="0" err="1">
                <a:solidFill>
                  <a:srgbClr val="3C4043"/>
                </a:solidFill>
              </a:rPr>
              <a:t>netcrime</a:t>
            </a:r>
            <a:r>
              <a:rPr lang="en-US" dirty="0">
                <a:solidFill>
                  <a:srgbClr val="3C4043"/>
                </a:solidFill>
              </a:rPr>
              <a:t> refers to any criminal activity that involves: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Char char="•"/>
            </a:pPr>
            <a:endParaRPr lang="en-US" sz="800" dirty="0">
              <a:solidFill>
                <a:srgbClr val="3C4043"/>
              </a:solidFill>
            </a:endParaRP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An electronic gadget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Network including data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Data process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Network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Copyright infringement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Child pornography</a:t>
            </a:r>
          </a:p>
          <a:p>
            <a:pPr marL="800100" lvl="1">
              <a:spcBef>
                <a:spcPts val="0"/>
              </a:spcBef>
              <a:buClr>
                <a:srgbClr val="3C4043"/>
              </a:buClr>
              <a:buSzPts val="3200"/>
              <a:buChar char="•"/>
            </a:pPr>
            <a:r>
              <a:rPr lang="en-US" dirty="0">
                <a:solidFill>
                  <a:srgbClr val="3C4043"/>
                </a:solidFill>
              </a:rPr>
              <a:t>… and many more crimes. 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solidFill>
                <a:srgbClr val="3C4043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C4043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3C4043"/>
              </a:solidFill>
            </a:endParaRP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 descr="Why Digital Archives Matter to Librarians and Researchers - De Gruyter  Convers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Articles and Books</a:t>
            </a:r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1"/>
          </p:nvPr>
        </p:nvSpPr>
        <p:spPr>
          <a:xfrm>
            <a:off x="356558" y="12982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Louise Richardson. What terrorists want: Understanding the enemy, contain‑ ing the threat? Random House Trade Paperbacks, 2006.Morris Mano and Michael Ciletti. Digital design, pages 39–40. Pearson, 2018.</a:t>
            </a:r>
            <a:endParaRPr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Paul Virilio. “Un monde surexposé,” Le monde diplomatique, pages 17, 1997.</a:t>
            </a:r>
            <a:endParaRPr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Brigitte L. Nacos. Mass‑mediated terrorism, pages 15. Rowman &amp; Littlefield, 2016.</a:t>
            </a:r>
            <a:endParaRPr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White House. Remarks by the president on securing our nation’s cyber infra‑ structure, Briefing Room. 29 May 2009.</a:t>
            </a:r>
            <a:endParaRPr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Bruce Hoffman. The use of internet by Islamic extremists, pages 1–20. RAND, 2006.</a:t>
            </a:r>
            <a:endParaRPr>
              <a:solidFill>
                <a:schemeClr val="dk2"/>
              </a:solidFill>
            </a:endParaRPr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en-US" sz="2400">
                <a:solidFill>
                  <a:schemeClr val="dk2"/>
                </a:solidFill>
              </a:rPr>
              <a:t>David C. Rapoport. The four waves of modern terrorism. In Attacking ter‑ rorism: Elements of a grand strategy, ed. Audrey Kurth Cronin and James M. Ludes, pages 1–24. Georgetown University Press, 2004.</a:t>
            </a:r>
            <a:endParaRPr>
              <a:solidFill>
                <a:schemeClr val="dk2"/>
              </a:solidFill>
            </a:endParaRPr>
          </a:p>
          <a:p>
            <a:pPr marL="342900" lvl="0" indent="-213359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13359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13359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Crime Samples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83390" y="1427672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Denial of Service Attacks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Virus 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Malicious Code (Malware)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Stalking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Fraud &amp; Identity Theft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Warfare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Phishing Scams 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Crime Samples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83390" y="1427672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Obscene and Offensive Content 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Harassment</a:t>
            </a:r>
            <a:endParaRPr sz="2800" dirty="0"/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Cyberterrorisim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Cyberwarfare</a:t>
            </a:r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ea typeface="Calibri"/>
              </a:rPr>
              <a:t>Ransomware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…......................................... 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30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Denial of Service Attacks 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126521" y="1312653"/>
            <a:ext cx="902035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network issues and problems.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Consumption of network resources without authorisation.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Reroute networks.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 physical networks components.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Nuke attack by sending invalid Internet Control Message Protocol (ICMP) to the target.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Distributed attack when multiple systems flood the bandwidth or resources of a targeted system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399691" y="-847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Virus 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55275" y="967596"/>
            <a:ext cx="887658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A computer virus is a computer program that can copy itself and infect a computer. 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Many viruses have to attach themselves to executable files to write to memory.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Nonresident viruses are finder and replication modules to find and infect a module.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Resident viruses are fast infector that are not called by finder module. 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Stealth are those viruses that try to trick antivirus software by intercepting its requests to the operating system. 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399691" y="-847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Computer Virus 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55275" y="967596"/>
            <a:ext cx="887658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dirty="0"/>
              <a:t>To avoid detection by anti-virus software that looks for specific code:</a:t>
            </a:r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sz="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Encryption with variable key.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Polymorphic virus infects files with an encrypted copy of itself, which is decoded by a decryption module. </a:t>
            </a:r>
            <a:endParaRPr sz="2800" dirty="0"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800" dirty="0"/>
              <a:t>Metamorphic code rewrite themselves completely each time they are to infect new executables. 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477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Malware </a:t>
            </a:r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-2875" y="1168879"/>
            <a:ext cx="881907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Malware (</a:t>
            </a:r>
            <a:r>
              <a:rPr lang="en-US" dirty="0" err="1"/>
              <a:t>lirterally</a:t>
            </a:r>
            <a:r>
              <a:rPr lang="en-US" dirty="0"/>
              <a:t> bad software) is a software designed to secretly access a computer system without the owner's informed consent. The intentions are: 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Virus and Worms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Create backdoors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Data stealing malware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1862</Words>
  <Application>Microsoft Office PowerPoint</Application>
  <PresentationFormat>On-screen Show (4:3)</PresentationFormat>
  <Paragraphs>225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Noto Sans Symbols</vt:lpstr>
      <vt:lpstr>Office Theme</vt:lpstr>
      <vt:lpstr> ICT406 IT Professional Environment: Law, Ethics and  Privacy   Computer Crime</vt:lpstr>
      <vt:lpstr>Lecture Outline</vt:lpstr>
      <vt:lpstr>Definition of Computer Crime </vt:lpstr>
      <vt:lpstr>Computer Crime Samples</vt:lpstr>
      <vt:lpstr>Computer Crime Samples</vt:lpstr>
      <vt:lpstr>Denial of Service Attacks </vt:lpstr>
      <vt:lpstr>Computer Virus </vt:lpstr>
      <vt:lpstr>Computer Virus </vt:lpstr>
      <vt:lpstr>Malware </vt:lpstr>
      <vt:lpstr>Cyberstalking </vt:lpstr>
      <vt:lpstr>Internet and Computer Fraud </vt:lpstr>
      <vt:lpstr>Phishing Techniques </vt:lpstr>
      <vt:lpstr>Spam</vt:lpstr>
      <vt:lpstr>Spam</vt:lpstr>
      <vt:lpstr>Spam</vt:lpstr>
      <vt:lpstr>Ransomware</vt:lpstr>
      <vt:lpstr>Ransomware</vt:lpstr>
      <vt:lpstr>Ransomware</vt:lpstr>
      <vt:lpstr>Ransomware</vt:lpstr>
      <vt:lpstr>Ransomware</vt:lpstr>
      <vt:lpstr>Ransomware</vt:lpstr>
      <vt:lpstr>Ransomware</vt:lpstr>
      <vt:lpstr>Case</vt:lpstr>
      <vt:lpstr>Offensive content</vt:lpstr>
      <vt:lpstr>Harassment </vt:lpstr>
      <vt:lpstr> Cyberwarfare</vt:lpstr>
      <vt:lpstr>Cyberwarfare in Modern World </vt:lpstr>
      <vt:lpstr>Regulation in New Cyberwarfare</vt:lpstr>
      <vt:lpstr>Cyberterrorism </vt:lpstr>
      <vt:lpstr>PowerPoint Presentation</vt:lpstr>
      <vt:lpstr>Articles and 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Rodger Wright</cp:lastModifiedBy>
  <cp:revision>3</cp:revision>
  <dcterms:created xsi:type="dcterms:W3CDTF">2013-11-24T06:45:02Z</dcterms:created>
  <dcterms:modified xsi:type="dcterms:W3CDTF">2024-08-19T00:45:28Z</dcterms:modified>
</cp:coreProperties>
</file>