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Rq+RSNavQm0jCG1X+vUZQS6w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hey, odds are you can change more than one column, and you may have more than a million rows.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6858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2" type="body"/>
          </p:nvPr>
        </p:nvSpPr>
        <p:spPr>
          <a:xfrm>
            <a:off x="46482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28291" y="1268083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br>
              <a:rPr lang="en-US" sz="5300">
                <a:solidFill>
                  <a:srgbClr val="0070C0"/>
                </a:solidFill>
              </a:rPr>
            </a:br>
            <a:r>
              <a:rPr lang="en-US" sz="3200">
                <a:solidFill>
                  <a:srgbClr val="0070C0"/>
                </a:solidFill>
              </a:rPr>
              <a:t>ICT406 IT Professional Environment: Law, Ethics and  Privacy</a:t>
            </a:r>
            <a:r>
              <a:rPr lang="en-US" sz="4800">
                <a:solidFill>
                  <a:srgbClr val="0070C0"/>
                </a:solidFill>
              </a:rPr>
              <a:t> </a:t>
            </a:r>
            <a:br>
              <a:rPr lang="en-US" sz="4800">
                <a:solidFill>
                  <a:srgbClr val="0070C0"/>
                </a:solidFill>
              </a:rPr>
            </a:br>
            <a:br>
              <a:rPr lang="en-US" sz="4800"/>
            </a:br>
            <a:r>
              <a:rPr lang="en-US" sz="4200">
                <a:solidFill>
                  <a:srgbClr val="000000"/>
                </a:solidFill>
              </a:rPr>
              <a:t>Cybersecurity </a:t>
            </a:r>
            <a:endParaRPr sz="42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486619" y="480491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Dr. Abbass Ghanbary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a.ghanbary@aapoly.edu.au</a:t>
            </a:r>
            <a:endParaRPr/>
          </a:p>
        </p:txBody>
      </p:sp>
      <p:pic>
        <p:nvPicPr>
          <p:cNvPr descr="A blue and black text&#10;&#10;Description automatically generated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796" y="893517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Security Technologies 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-2875" y="1269521"/>
            <a:ext cx="899447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I keep six honest serving men (they taught me all I know); their names are What and Why and When and How and Where and Who    </a:t>
            </a:r>
            <a:r>
              <a:rPr i="1" lang="en-US" sz="2800" u="sng"/>
              <a:t>Rudyard Kipling 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In this instance: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WHAT are we protecting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WHY are we protecting it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WHEN do we need to protect it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HOW we protect it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WHERE are the protection required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WHO are we protecting and WHO is attacking 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Security Technologies (Cont)</a:t>
            </a:r>
            <a:br>
              <a:rPr lang="en-US"/>
            </a:b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-2875" y="1183256"/>
            <a:ext cx="9020354" cy="5676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sz="2400">
                <a:solidFill>
                  <a:srgbClr val="374151"/>
                </a:solidFill>
              </a:rPr>
              <a:t>Encryption technologies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sz="2400">
                <a:solidFill>
                  <a:srgbClr val="374151"/>
                </a:solidFill>
              </a:rPr>
              <a:t>Monitoring technologies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sz="2400">
                <a:solidFill>
                  <a:srgbClr val="374151"/>
                </a:solidFill>
              </a:rPr>
              <a:t>Intrusion detection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sz="2400">
                <a:solidFill>
                  <a:srgbClr val="374151"/>
                </a:solidFill>
              </a:rPr>
              <a:t>Firewalls technologies (Filtering access)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sz="2400">
                <a:solidFill>
                  <a:srgbClr val="374151"/>
                </a:solidFill>
              </a:rPr>
              <a:t>Management Planning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sz="2400">
                <a:solidFill>
                  <a:srgbClr val="374151"/>
                </a:solidFill>
              </a:rPr>
              <a:t>Business and system infrastructure planning 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74151"/>
              </a:solidFill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74151"/>
              </a:solidFill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74151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Cyberattacks 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12722" y="1295400"/>
            <a:ext cx="906348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n-US" sz="2400">
                <a:solidFill>
                  <a:srgbClr val="454545"/>
                </a:solidFill>
              </a:rPr>
              <a:t>Pentest (Penetration Test) or ethical hacking is the main malicious activity in cyberspace.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n-US" sz="2400">
                <a:solidFill>
                  <a:srgbClr val="454545"/>
                </a:solidFill>
              </a:rPr>
              <a:t>There are some methodologies to support Pentest tasks: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Char char="–"/>
            </a:pPr>
            <a:r>
              <a:rPr lang="en-US" sz="2000">
                <a:solidFill>
                  <a:srgbClr val="454545"/>
                </a:solidFill>
              </a:rPr>
              <a:t>Open Web Application Security Project (OWASP) focused on web application.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Char char="–"/>
            </a:pPr>
            <a:r>
              <a:rPr lang="en-US" sz="2000">
                <a:solidFill>
                  <a:srgbClr val="454545"/>
                </a:solidFill>
              </a:rPr>
              <a:t>Information System Security Assessment Framework (ISSAF) organised around planning, assessment and reporting).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Char char="–"/>
            </a:pPr>
            <a:r>
              <a:rPr lang="en-US" sz="2000">
                <a:solidFill>
                  <a:srgbClr val="454545"/>
                </a:solidFill>
              </a:rPr>
              <a:t>Penetration Testing Execution Standard (PTES) and Penetration Testing Framework.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Char char="–"/>
            </a:pPr>
            <a:r>
              <a:rPr lang="en-US" sz="2000">
                <a:solidFill>
                  <a:srgbClr val="454545"/>
                </a:solidFill>
              </a:rPr>
              <a:t>Open Source Security Testing Methodology Manual (OSSTMM) is another methodology for Pen testing and operation security.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45454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Cyberattacks (Cont)  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12722" y="1295401"/>
            <a:ext cx="906348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None/>
            </a:pPr>
            <a:r>
              <a:rPr lang="en-US" sz="2400">
                <a:solidFill>
                  <a:srgbClr val="454545"/>
                </a:solidFill>
              </a:rPr>
              <a:t>In general, all these methodologies consider to protect the followings from penetration attacks: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Char char="–"/>
            </a:pPr>
            <a:r>
              <a:rPr lang="en-US" sz="2000">
                <a:solidFill>
                  <a:srgbClr val="454545"/>
                </a:solidFill>
              </a:rPr>
              <a:t>Network (Physical Infrastructure) like routers and firewalls.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Char char="–"/>
            </a:pPr>
            <a:r>
              <a:rPr lang="en-US" sz="2000">
                <a:solidFill>
                  <a:srgbClr val="454545"/>
                </a:solidFill>
              </a:rPr>
              <a:t>Applications (Logical Infrastructure) like database and web portals.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Char char="–"/>
            </a:pPr>
            <a:r>
              <a:rPr lang="en-US" sz="2000">
                <a:solidFill>
                  <a:srgbClr val="454545"/>
                </a:solidFill>
              </a:rPr>
              <a:t>Social Engineering like processes and workflows.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454545"/>
              </a:solidFill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108009" y="3330021"/>
            <a:ext cx="906348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Followings by summarising some Pentest limitations: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Limited by cost unless a full time professional is contracted.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Limitations of stopping business due testing.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Limitations of skillset of professionals to be compatible with hackers.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Cyberwarfare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284672" y="128389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365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284672" y="1283898"/>
            <a:ext cx="857465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Cyberwarfare in the modern world.</a:t>
            </a:r>
            <a:endParaRPr b="0" i="0" sz="2400" u="none" cap="none" strike="noStrike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Regulations in the age of Cyberwarfare.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Cyberterrorism.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4400"/>
              <a:buFont typeface="Calibri"/>
              <a:buNone/>
            </a:pPr>
            <a:r>
              <a:rPr lang="en-US">
                <a:solidFill>
                  <a:srgbClr val="454545"/>
                </a:solidFill>
              </a:rPr>
              <a:t>Cyberwarfare in Modern World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-2875" y="938842"/>
            <a:ext cx="96817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Espionage to obtain secret and confidential information.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Sabotage to harm the enemy like deletion of information.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Propaganda or psychological warfare.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Strategic, operational and tactical military information.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Attacking civilians.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Hacktivism and mirroring websites and other illegal hacks.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Regulation in New Cyberwarfare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457200" y="1600200"/>
            <a:ext cx="857465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Overt Cyberattacks when countries use national laws to attack each other openly.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Covert Cyberattacks (Strategic attacks)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Threats (Gaza War)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Intenational Humanitarian Law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Cyberdisarmament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Cyberpeacekeeping 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Cyberterrorism 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Terrorism creating fear in society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Cyber jihad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Ideological radicalisation and shifting people's mind.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Cyber recruitment.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Cyber terrorism training.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Cyber funding.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Cyber propaganda. 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Digital Archives Matter to Librarians and Researchers - De Gruyter  Conversations"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46" y="-1708"/>
            <a:ext cx="9146693" cy="68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Reading Materials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Articles and Books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356558" y="12982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Enterprise Cybersecurity in Digital Business, by Ariel Evans (2022).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The Art of Deception: Controlling the Human Element of Security, by Kevin 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Hacking APIs, by Corey J. Ball (2022).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A Hacker’s Mind, by Bruce Schneier (2023).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Cracking the Blockchain Code, by Dikla Barda, Roman Zaikin and Oded Vanunu (2023).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cybersecurity fundamentals?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Cryptography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technologies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Cyberattacks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Cybersecurity Fundamentals  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390" y="1427672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>
                <a:solidFill>
                  <a:srgbClr val="3C4043"/>
                </a:solidFill>
              </a:rPr>
              <a:t>Protection of something that belong to us is generally called security. 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>
                <a:solidFill>
                  <a:srgbClr val="3C4043"/>
                </a:solidFill>
              </a:rPr>
              <a:t>Therefore, cybersecurity is protection of data, information and knowledge that belong to us.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>
                <a:solidFill>
                  <a:srgbClr val="3C4043"/>
                </a:solidFill>
              </a:rPr>
              <a:t>In cyberworld, very difficult tasks considering current and future technologies.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>
                <a:solidFill>
                  <a:srgbClr val="3C4043"/>
                </a:solidFill>
              </a:rPr>
              <a:t>Problem Statement: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ct val="100000"/>
              <a:buNone/>
            </a:pPr>
            <a:r>
              <a:rPr lang="en-US">
                <a:solidFill>
                  <a:srgbClr val="3C4043"/>
                </a:solidFill>
              </a:rPr>
              <a:t>How can we protect ourselves without damaging ourselves? (lifestyle, business, social life, …..)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Cybersecurity</a:t>
            </a:r>
            <a:br>
              <a:rPr lang="en-US"/>
            </a:br>
            <a:r>
              <a:rPr lang="en-US" sz="2400" u="sng">
                <a:solidFill>
                  <a:srgbClr val="366092"/>
                </a:solidFill>
              </a:rPr>
              <a:t>Functional or Non-Functional Requirements </a:t>
            </a:r>
            <a:endParaRPr u="sng">
              <a:solidFill>
                <a:srgbClr val="366092"/>
              </a:solidFill>
            </a:endParaRPr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83390" y="1427672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of the potential threats and diversity of attacks.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weakest points (Vulnerabilities)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strongest points (Strength)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sensitive data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sensitive information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required security processes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and implement best preventative security software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 all over again 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Accreditation 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26521" y="1312653"/>
            <a:ext cx="902035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Accreditation by international agencies such as International Organisation for Standardisation (ISO) ISO27001 or ISO9001 or InfoSec.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Resilience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Prepare for the future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Integrity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Confidentiality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Availability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399691" y="-847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Security  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55275" y="967596"/>
            <a:ext cx="887658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Prevention is better than cure therefore safeguard security.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Take necessary action to make it more difficult for criminals.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Create fake targets for criminals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Identify attacks and be alert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Business continuity and disaster recovery planning </a:t>
            </a:r>
            <a:endParaRPr/>
          </a:p>
          <a:p>
            <a:pPr indent="-171450" lvl="1" marL="7429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Risk Assessment and Analysis 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-2875" y="1168879"/>
            <a:ext cx="881907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Risk identification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Risk analyses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Risk evaluation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Risk treatment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Cryptography 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76200" y="1417638"/>
            <a:ext cx="877881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Cryptography’s objective is to create unbreakable algorithm.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Cryptography requires knowledge of various topics such as mathematical skills.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example, Enigma code was developed to protect commercial, diplomatic and military communication heavily used by Germany in World War II until Alan Turing managed to break the code.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We must assume all the information will be exposed when released.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In Cybersecurity, we need to protect the released data.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-9917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Cryptography (Cont)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97766" y="981974"/>
            <a:ext cx="9149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Key-Based Algorithm: </a:t>
            </a:r>
            <a:r>
              <a:rPr lang="en-US" sz="2400"/>
              <a:t>Relining on key space expressed in number of bits to make it impossible for an attacker t find the keys in a timely manner.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Hash Functions:</a:t>
            </a:r>
            <a:r>
              <a:rPr lang="en-US" sz="2400"/>
              <a:t> A binary pattern representing the original string for the integrity of the data.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Digital Signatures: </a:t>
            </a:r>
            <a:r>
              <a:rPr lang="en-US" sz="2400"/>
              <a:t>A piece of evidence on any document that proves identity of the signing subject.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Key Management Issues: </a:t>
            </a:r>
            <a:r>
              <a:rPr lang="en-US" sz="2400"/>
              <a:t>Data oriented with integrity and confidentiality.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Email Security Protocols: </a:t>
            </a:r>
            <a:r>
              <a:rPr lang="en-US" sz="2400"/>
              <a:t>Combination of various protocols for safeguarding emails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Public-Key Infrastructure: </a:t>
            </a:r>
            <a:r>
              <a:rPr lang="en-US" sz="2400"/>
              <a:t>PKI is set of hardware, software, policies and procedures based on asymmetric cryptography. </a:t>
            </a:r>
            <a:r>
              <a:rPr b="1" lang="en-US" sz="2400"/>
              <a:t>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2013-11-24T06:45:02Z</dcterms:created>
  <dc:creator>Dania Abed Rabbou</dc:creator>
</cp:coreProperties>
</file>