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jFwHwlFS2m7IqDf6XuaMuFZExT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Many new database developers suffer from the ‘spreadsheet syndrome’, creating as few tables as possible, often just a single table. They place dozens of columns in their table, to try and cover every possible piece of data, even though they often leave most columns unfilled for a given row.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contrast database normalization aims to store the smallest amount of info possible in each table, leaving no columns that are filled for just a few of the rows. In fact, in a properly normalized table there should be very few empty(NULL) fields.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accomplished by restructuring the data into multiple tables, with each table containing a subset of the information.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normalization is the process of modifying your schema so that its tables conform to a progressive series of normal forms.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Many new database developers suffer from the ‘spreadsheet syndrome’, creating as few tables as possible, often just a single table. They place dozens of columns in their table, to try and cover every possible piece of data, even though they often leave most columns unfilled for a given row.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contrast database normalization aims to store the smallest amount of info possible in each table, leaving no columns that are filled for just a few of the rows. In fact, in a properly normalized table there should be very few empty(NULL) fields.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accomplished by restructuring the data into multiple tables, with each table containing a subset of the information.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normalization is the process of modifying your schema so that its tables conform to a progressive series of normal forms.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hey, odds are you can change more than one column, and you may have more than a million rows.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ontent" type="txAndObj">
  <p:cSld name="TEXT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/>
          <p:nvPr>
            <p:ph type="title"/>
          </p:nvPr>
        </p:nvSpPr>
        <p:spPr>
          <a:xfrm>
            <a:off x="685800" y="838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" type="body"/>
          </p:nvPr>
        </p:nvSpPr>
        <p:spPr>
          <a:xfrm>
            <a:off x="685800" y="21336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2" type="body"/>
          </p:nvPr>
        </p:nvSpPr>
        <p:spPr>
          <a:xfrm>
            <a:off x="4648200" y="21336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9"/>
          <p:cNvSpPr txBox="1"/>
          <p:nvPr>
            <p:ph type="title"/>
          </p:nvPr>
        </p:nvSpPr>
        <p:spPr>
          <a:xfrm>
            <a:off x="685800" y="838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628291" y="1268083"/>
            <a:ext cx="77724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None/>
            </a:pPr>
            <a:br>
              <a:rPr lang="en-US" sz="5300">
                <a:solidFill>
                  <a:srgbClr val="0070C0"/>
                </a:solidFill>
              </a:rPr>
            </a:br>
            <a:r>
              <a:rPr lang="en-US" sz="3200">
                <a:solidFill>
                  <a:srgbClr val="0070C0"/>
                </a:solidFill>
              </a:rPr>
              <a:t>ICT406 IT Professional Environment: Law, Ethics and  Privacy</a:t>
            </a:r>
            <a:r>
              <a:rPr lang="en-US" sz="4800">
                <a:solidFill>
                  <a:srgbClr val="0070C0"/>
                </a:solidFill>
              </a:rPr>
              <a:t> </a:t>
            </a:r>
            <a:br>
              <a:rPr lang="en-US" sz="4800">
                <a:solidFill>
                  <a:srgbClr val="0070C0"/>
                </a:solidFill>
              </a:rPr>
            </a:br>
            <a:br>
              <a:rPr lang="en-US" sz="4800"/>
            </a:br>
            <a:r>
              <a:rPr lang="en-US" sz="4200">
                <a:solidFill>
                  <a:srgbClr val="000000"/>
                </a:solidFill>
              </a:rPr>
              <a:t>Intellectual Property Right</a:t>
            </a:r>
            <a:endParaRPr sz="4200"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1486619" y="4804913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</a:rPr>
              <a:t>Dr. Abbass Ghanbary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</a:rPr>
              <a:t>a.ghanbary@aapoly.edu.au</a:t>
            </a:r>
            <a:endParaRPr/>
          </a:p>
        </p:txBody>
      </p:sp>
      <p:pic>
        <p:nvPicPr>
          <p:cNvPr descr="A blue and black text&#10;&#10;Description automatically generated"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9796" y="893517"/>
            <a:ext cx="2743200" cy="1131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IP for Technology </a:t>
            </a:r>
            <a:endParaRPr/>
          </a:p>
        </p:txBody>
      </p:sp>
      <p:sp>
        <p:nvSpPr>
          <p:cNvPr id="160" name="Google Shape;160;p10"/>
          <p:cNvSpPr txBox="1"/>
          <p:nvPr>
            <p:ph idx="1" type="body"/>
          </p:nvPr>
        </p:nvSpPr>
        <p:spPr>
          <a:xfrm>
            <a:off x="-2875" y="1269521"/>
            <a:ext cx="8994475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IP is gaining increasing value over the actual physical assets. In technology the followings attract IP Rights: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Data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Intangible assets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Innovative systems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Copyrights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Software piracy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Unlawful use of digital contents</a:t>
            </a:r>
            <a:endParaRPr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type="title"/>
          </p:nvPr>
        </p:nvSpPr>
        <p:spPr>
          <a:xfrm>
            <a:off x="457200" y="-9917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Managing IP in Technology </a:t>
            </a:r>
            <a:endParaRPr/>
          </a:p>
        </p:txBody>
      </p:sp>
      <p:sp>
        <p:nvSpPr>
          <p:cNvPr id="166" name="Google Shape;166;p11"/>
          <p:cNvSpPr txBox="1"/>
          <p:nvPr>
            <p:ph idx="1" type="body"/>
          </p:nvPr>
        </p:nvSpPr>
        <p:spPr>
          <a:xfrm>
            <a:off x="97766" y="981974"/>
            <a:ext cx="91497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Conducting regular IP audits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File for IP to make sure the assets are protected.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Creating new business model around the IP.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Having clear IP strategy in place.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Implement strict confidentiality agreement.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Safeguarding the innovation.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Comply with IP laws to prevent infringements.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IP theft can occur through cyberattacks. Have robust cybersecurity in place for unauthorised access, use, disclose, disruption modification or destruction.</a:t>
            </a:r>
            <a:endParaRPr/>
          </a:p>
          <a:p>
            <a:pPr indent="0" lvl="0" marL="0" rtl="0" algn="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Medium.com/coinmonks/managing-intellectual-property-in-the-tech-industry-96559eb002bf Downloaded 15/03/2024   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Legal Factors</a:t>
            </a:r>
            <a:endParaRPr/>
          </a:p>
        </p:txBody>
      </p:sp>
      <p:sp>
        <p:nvSpPr>
          <p:cNvPr id="172" name="Google Shape;172;p12"/>
          <p:cNvSpPr txBox="1"/>
          <p:nvPr>
            <p:ph idx="1" type="body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Impact on legislation and regulations.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Impact on law professionals (Judges and lawyers, Billing and filling/accessing cases).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Legal system can’t keep up with ever-growing technologies (obsolete law).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Change in economy and politics therefore lawmakers. 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/>
          <p:nvPr>
            <p:ph type="title"/>
          </p:nvPr>
        </p:nvSpPr>
        <p:spPr>
          <a:xfrm>
            <a:off x="216371" y="1256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IP Law</a:t>
            </a:r>
            <a:endParaRPr/>
          </a:p>
        </p:txBody>
      </p:sp>
      <p:sp>
        <p:nvSpPr>
          <p:cNvPr id="178" name="Google Shape;178;p13"/>
          <p:cNvSpPr txBox="1"/>
          <p:nvPr>
            <p:ph idx="1" type="body"/>
          </p:nvPr>
        </p:nvSpPr>
        <p:spPr>
          <a:xfrm>
            <a:off x="182592" y="1166018"/>
            <a:ext cx="8778815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human made law refers to set of guidelines and principles to restrict the conduct and protect the rights if its members.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Three forms of enforcing the law: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Punishment such as fines or imprisonment  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Payment of monetary damage given to the harm. person preventing future harm.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Social censure in the fear of public opinion.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y Digital Archives Matter to Librarians and Researchers - De Gruyter  Conversations" id="183" name="Google Shape;18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46" y="-1708"/>
            <a:ext cx="9146693" cy="686141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4"/>
          <p:cNvSpPr txBox="1"/>
          <p:nvPr/>
        </p:nvSpPr>
        <p:spPr>
          <a:xfrm>
            <a:off x="-5626" y="2500"/>
            <a:ext cx="9149625" cy="923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Reading Materials 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Articles and Books</a:t>
            </a:r>
            <a:endParaRPr/>
          </a:p>
        </p:txBody>
      </p:sp>
      <p:sp>
        <p:nvSpPr>
          <p:cNvPr id="190" name="Google Shape;190;p15"/>
          <p:cNvSpPr txBox="1"/>
          <p:nvPr>
            <p:ph idx="1" type="body"/>
          </p:nvPr>
        </p:nvSpPr>
        <p:spPr>
          <a:xfrm>
            <a:off x="436775" y="116601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•"/>
            </a:pPr>
            <a:r>
              <a:rPr b="0" i="0"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Rockman, H.B., The Practice of Intellectual Property Law, Law Bulletin Publishing Company, Chicago (1998), pp. 7–8.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rgbClr val="222222"/>
              </a:buClr>
              <a:buSzPct val="100000"/>
              <a:buChar char="•"/>
            </a:pPr>
            <a:r>
              <a:rPr b="0" i="0"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Walterscheid, E.C., To Promote the Progress of the Useful Arts, Fred B. Rothman &amp; Co., Littleton, CO. (1998), pp. 23–80.</a:t>
            </a:r>
            <a:br>
              <a:rPr b="0" i="0"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Jonnes, Jill, Empires of Light, Random House, New York (2003), pp. 118–119, 121–122.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rgbClr val="222222"/>
              </a:buClr>
              <a:buSzPct val="100000"/>
              <a:buChar char="•"/>
            </a:pPr>
            <a:r>
              <a:rPr b="0" i="0" lang="en-US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Larson, Erik, The Devil in the White City, Crown Publishers, New York (2003), pp. 5, 131, 141.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Lecture Outline</a:t>
            </a:r>
            <a:endParaRPr/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Discuss Intellectual Property (IP)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IP for technology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IP and Law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370936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Intellectual Property (IP)</a:t>
            </a:r>
            <a:endParaRPr/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83389" y="990600"/>
            <a:ext cx="880469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Char char="•"/>
            </a:pPr>
            <a:r>
              <a:rPr lang="en-US" sz="3000">
                <a:solidFill>
                  <a:srgbClr val="3C4043"/>
                </a:solidFill>
              </a:rPr>
              <a:t>According to World Intellectual Property Organization (WIPO), IP refers to creations of the mind, such as inventions, literacy and artistic works, designs and symbols, names and images used in commerce. </a:t>
            </a:r>
            <a:endParaRPr/>
          </a:p>
          <a:p>
            <a:pPr indent="-342900" lvl="0" marL="342900" rtl="0" algn="l">
              <a:spcBef>
                <a:spcPts val="510"/>
              </a:spcBef>
              <a:spcAft>
                <a:spcPts val="0"/>
              </a:spcAft>
              <a:buClr>
                <a:srgbClr val="3C4043"/>
              </a:buClr>
              <a:buSzPct val="100000"/>
              <a:buChar char="•"/>
            </a:pPr>
            <a:r>
              <a:rPr lang="en-US" sz="3000">
                <a:solidFill>
                  <a:srgbClr val="3C4043"/>
                </a:solidFill>
              </a:rPr>
              <a:t>IP is protected in law (because it has financial benefit) by </a:t>
            </a:r>
            <a:endParaRPr/>
          </a:p>
          <a:p>
            <a:pPr indent="-285750" lvl="1" marL="742950" rtl="0" algn="l">
              <a:spcBef>
                <a:spcPts val="442"/>
              </a:spcBef>
              <a:spcAft>
                <a:spcPts val="0"/>
              </a:spcAft>
              <a:buClr>
                <a:srgbClr val="3C4043"/>
              </a:buClr>
              <a:buSzPct val="100000"/>
              <a:buChar char="–"/>
            </a:pPr>
            <a:r>
              <a:rPr lang="en-US" sz="2600">
                <a:solidFill>
                  <a:srgbClr val="3C4043"/>
                </a:solidFill>
              </a:rPr>
              <a:t>Patents  	</a:t>
            </a:r>
            <a:endParaRPr/>
          </a:p>
          <a:p>
            <a:pPr indent="-285750" lvl="1" marL="742950" rtl="0" algn="l">
              <a:spcBef>
                <a:spcPts val="442"/>
              </a:spcBef>
              <a:spcAft>
                <a:spcPts val="0"/>
              </a:spcAft>
              <a:buClr>
                <a:srgbClr val="3C4043"/>
              </a:buClr>
              <a:buSzPct val="100000"/>
              <a:buChar char="–"/>
            </a:pPr>
            <a:r>
              <a:rPr lang="en-US" sz="2600">
                <a:solidFill>
                  <a:srgbClr val="3C4043"/>
                </a:solidFill>
              </a:rPr>
              <a:t>Copyright </a:t>
            </a:r>
            <a:endParaRPr/>
          </a:p>
          <a:p>
            <a:pPr indent="-285750" lvl="1" marL="742950" rtl="0" algn="l">
              <a:spcBef>
                <a:spcPts val="442"/>
              </a:spcBef>
              <a:spcAft>
                <a:spcPts val="0"/>
              </a:spcAft>
              <a:buClr>
                <a:srgbClr val="3C4043"/>
              </a:buClr>
              <a:buSzPct val="100000"/>
              <a:buChar char="–"/>
            </a:pPr>
            <a:r>
              <a:rPr lang="en-US" sz="2600">
                <a:solidFill>
                  <a:srgbClr val="3C4043"/>
                </a:solidFill>
              </a:rPr>
              <a:t>Trademarks</a:t>
            </a:r>
            <a:endParaRPr/>
          </a:p>
          <a:p>
            <a:pPr indent="-285750" lvl="1" marL="742950" rtl="0" algn="l">
              <a:spcBef>
                <a:spcPts val="442"/>
              </a:spcBef>
              <a:spcAft>
                <a:spcPts val="0"/>
              </a:spcAft>
              <a:buClr>
                <a:srgbClr val="3C4043"/>
              </a:buClr>
              <a:buSzPct val="100000"/>
              <a:buChar char="–"/>
            </a:pPr>
            <a:r>
              <a:rPr lang="en-US" sz="2600">
                <a:solidFill>
                  <a:srgbClr val="3C4043"/>
                </a:solidFill>
              </a:rPr>
              <a:t>Industrial designs</a:t>
            </a:r>
            <a:endParaRPr/>
          </a:p>
          <a:p>
            <a:pPr indent="-285750" lvl="1" marL="742950" rtl="0" algn="l">
              <a:spcBef>
                <a:spcPts val="442"/>
              </a:spcBef>
              <a:spcAft>
                <a:spcPts val="0"/>
              </a:spcAft>
              <a:buClr>
                <a:srgbClr val="3C4043"/>
              </a:buClr>
              <a:buSzPct val="100000"/>
              <a:buChar char="–"/>
            </a:pPr>
            <a:r>
              <a:rPr lang="en-US" sz="2600">
                <a:solidFill>
                  <a:srgbClr val="3C4043"/>
                </a:solidFill>
              </a:rPr>
              <a:t>Trade secrets </a:t>
            </a:r>
            <a:endParaRPr/>
          </a:p>
          <a:p>
            <a:pPr indent="0" lvl="1" marL="45720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600">
              <a:solidFill>
                <a:srgbClr val="3C4043"/>
              </a:solidFill>
            </a:endParaRPr>
          </a:p>
          <a:p>
            <a:pPr indent="-213359" lvl="0" marL="3429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solidFill>
                <a:srgbClr val="3C4043"/>
              </a:solidFill>
            </a:endParaRPr>
          </a:p>
          <a:p>
            <a:pPr indent="0" lvl="0" marL="0" rtl="0" algn="r">
              <a:spcBef>
                <a:spcPts val="306"/>
              </a:spcBef>
              <a:spcAft>
                <a:spcPts val="0"/>
              </a:spcAft>
              <a:buClr>
                <a:srgbClr val="3C4043"/>
              </a:buClr>
              <a:buSzPct val="100000"/>
              <a:buNone/>
            </a:pPr>
            <a:r>
              <a:rPr lang="en-US" sz="1800">
                <a:solidFill>
                  <a:srgbClr val="3C4043"/>
                </a:solidFill>
              </a:rPr>
              <a:t>Wipo.int/about-ip/en/  Downlaoded 15/03/2024</a:t>
            </a:r>
            <a:endParaRPr/>
          </a:p>
          <a:p>
            <a:pPr indent="-213359" lvl="0" marL="3429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solidFill>
                <a:srgbClr val="3C4043"/>
              </a:solidFill>
            </a:endParaRPr>
          </a:p>
          <a:p>
            <a:pPr indent="-213359" lvl="0" marL="3429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solidFill>
                <a:srgbClr val="3C4043"/>
              </a:solidFill>
            </a:endParaRPr>
          </a:p>
          <a:p>
            <a:pPr indent="-342900" lvl="0" marL="3429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solidFill>
                <a:srgbClr val="3C4043"/>
              </a:solidFill>
            </a:endParaRPr>
          </a:p>
          <a:p>
            <a:pPr indent="0" lvl="0" marL="0" rtl="0" algn="r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type="title"/>
          </p:nvPr>
        </p:nvSpPr>
        <p:spPr>
          <a:xfrm>
            <a:off x="457200" y="235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IP (Cont) </a:t>
            </a:r>
            <a:endParaRPr/>
          </a:p>
        </p:txBody>
      </p:sp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228600" y="1131217"/>
            <a:ext cx="880469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Char char="•"/>
            </a:pPr>
            <a:r>
              <a:rPr lang="en-US">
                <a:solidFill>
                  <a:srgbClr val="3C4043"/>
                </a:solidFill>
              </a:rPr>
              <a:t>IP Ownership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rgbClr val="3C4043"/>
              </a:buClr>
              <a:buSzPct val="100000"/>
              <a:buChar char="–"/>
            </a:pPr>
            <a:r>
              <a:rPr lang="en-US">
                <a:solidFill>
                  <a:srgbClr val="3C4043"/>
                </a:solidFill>
              </a:rPr>
              <a:t>Very complex rules on its type and jurisdiction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rgbClr val="3C4043"/>
              </a:buClr>
              <a:buSzPct val="100000"/>
              <a:buChar char="–"/>
            </a:pPr>
            <a:r>
              <a:rPr lang="en-US">
                <a:solidFill>
                  <a:srgbClr val="3C4043"/>
                </a:solidFill>
              </a:rPr>
              <a:t>Relationship between the creator and business (contractors, external agencies and academics)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rgbClr val="3C4043"/>
              </a:buClr>
              <a:buSzPct val="100000"/>
              <a:buChar char="•"/>
            </a:pPr>
            <a:r>
              <a:rPr lang="en-US">
                <a:solidFill>
                  <a:srgbClr val="3C4043"/>
                </a:solidFill>
              </a:rPr>
              <a:t>IP Risk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rgbClr val="3C4043"/>
              </a:buClr>
              <a:buSzPct val="100000"/>
              <a:buChar char="–"/>
            </a:pPr>
            <a:r>
              <a:rPr lang="en-US">
                <a:solidFill>
                  <a:srgbClr val="3C4043"/>
                </a:solidFill>
              </a:rPr>
              <a:t>Misconception can cause risk issues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rgbClr val="3C4043"/>
              </a:buClr>
              <a:buSzPct val="100000"/>
              <a:buChar char="–"/>
            </a:pPr>
            <a:r>
              <a:rPr lang="en-US">
                <a:solidFill>
                  <a:srgbClr val="3C4043"/>
                </a:solidFill>
              </a:rPr>
              <a:t>Recognise risks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rgbClr val="3C4043"/>
              </a:buClr>
              <a:buSzPct val="100000"/>
              <a:buChar char="–"/>
            </a:pPr>
            <a:r>
              <a:rPr lang="en-US">
                <a:solidFill>
                  <a:srgbClr val="3C4043"/>
                </a:solidFill>
              </a:rPr>
              <a:t>Record and monitor risks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rgbClr val="3C4043"/>
              </a:buClr>
              <a:buSzPct val="100000"/>
              <a:buChar char="–"/>
            </a:pPr>
            <a:r>
              <a:rPr lang="en-US">
                <a:solidFill>
                  <a:srgbClr val="3C4043"/>
                </a:solidFill>
              </a:rPr>
              <a:t>Mitigate risks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rgbClr val="3C4043"/>
              </a:buClr>
              <a:buSzPct val="100000"/>
              <a:buChar char="•"/>
            </a:pPr>
            <a:r>
              <a:rPr lang="en-US">
                <a:solidFill>
                  <a:srgbClr val="3C4043"/>
                </a:solidFill>
              </a:rPr>
              <a:t>IP Protection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rgbClr val="3C4043"/>
              </a:buClr>
              <a:buSzPct val="100000"/>
              <a:buChar char="–"/>
            </a:pPr>
            <a:r>
              <a:rPr lang="en-US">
                <a:solidFill>
                  <a:srgbClr val="3C4043"/>
                </a:solidFill>
              </a:rPr>
              <a:t>Present an important barrier to the competition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rgbClr val="3C4043"/>
              </a:buClr>
              <a:buSzPct val="100000"/>
              <a:buChar char="–"/>
            </a:pPr>
            <a:r>
              <a:rPr lang="en-US">
                <a:solidFill>
                  <a:srgbClr val="3C4043"/>
                </a:solidFill>
              </a:rPr>
              <a:t>Could be costly and value recognition is required</a:t>
            </a:r>
            <a:endParaRPr/>
          </a:p>
          <a:p>
            <a:pPr indent="-134619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3C4043"/>
              </a:solidFill>
            </a:endParaRPr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3C4043"/>
              </a:solidFill>
            </a:endParaRPr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3C4043"/>
              </a:solidFill>
            </a:endParaRPr>
          </a:p>
          <a:p>
            <a:pPr indent="-342900" lvl="0" marL="3429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solidFill>
                <a:srgbClr val="3C4043"/>
              </a:solidFill>
            </a:endParaRPr>
          </a:p>
          <a:p>
            <a:pPr indent="-342900" lvl="0" marL="3429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solidFill>
                <a:srgbClr val="3C4043"/>
              </a:solidFill>
            </a:endParaRPr>
          </a:p>
          <a:p>
            <a:pPr indent="0" lvl="0" marL="0" rtl="0" algn="r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IP Rights</a:t>
            </a:r>
            <a:endParaRPr/>
          </a:p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126521" y="1312653"/>
            <a:ext cx="902035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Protection of ideas, innovation and designs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Protecting financial establishment of people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IP rights assists technological advancement through licensing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 patent, fully disclose the specifications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Precise and clear definition so competitors could not get any scope for infringement. 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Patent </a:t>
            </a:r>
            <a:br>
              <a:rPr lang="en-US"/>
            </a:br>
            <a:endParaRPr u="sng">
              <a:solidFill>
                <a:srgbClr val="366092"/>
              </a:solidFill>
            </a:endParaRPr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169653" y="1219200"/>
            <a:ext cx="880469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Registration right to new award and idea and receiving financial protection under the law. Examples: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Educational 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and development 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Financials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Economic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Historic 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Legal 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Genealogy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Marketing </a:t>
            </a:r>
            <a:endParaRPr/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Design </a:t>
            </a:r>
            <a:br>
              <a:rPr lang="en-US"/>
            </a:br>
            <a:endParaRPr u="sng">
              <a:solidFill>
                <a:srgbClr val="366092"/>
              </a:solidFill>
            </a:endParaRPr>
          </a:p>
        </p:txBody>
      </p:sp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39" name="Google Shape;139;p7"/>
          <p:cNvSpPr txBox="1"/>
          <p:nvPr/>
        </p:nvSpPr>
        <p:spPr>
          <a:xfrm>
            <a:off x="169653" y="846138"/>
            <a:ext cx="880469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Registration right to a design and receiving financial protection under the law. Examples: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 design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 design  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Shape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Pattern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Trademarks </a:t>
            </a:r>
            <a:br>
              <a:rPr lang="en-US"/>
            </a:br>
            <a:endParaRPr u="sng">
              <a:solidFill>
                <a:srgbClr val="366092"/>
              </a:solidFill>
            </a:endParaRPr>
          </a:p>
        </p:txBody>
      </p:sp>
      <p:sp>
        <p:nvSpPr>
          <p:cNvPr id="145" name="Google Shape;145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46" name="Google Shape;146;p8"/>
          <p:cNvSpPr txBox="1"/>
          <p:nvPr/>
        </p:nvSpPr>
        <p:spPr>
          <a:xfrm>
            <a:off x="169653" y="846138"/>
            <a:ext cx="880469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sign or logo that differentiate between a business or product. Examples:</a:t>
            </a:r>
            <a:endParaRPr/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hat is a Trademark?" id="147" name="Google Shape;1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209800"/>
            <a:ext cx="6934199" cy="316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Copyright  </a:t>
            </a:r>
            <a:br>
              <a:rPr lang="en-US"/>
            </a:br>
            <a:endParaRPr u="sng">
              <a:solidFill>
                <a:srgbClr val="366092"/>
              </a:solidFill>
            </a:endParaRPr>
          </a:p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54" name="Google Shape;154;p9"/>
          <p:cNvSpPr txBox="1"/>
          <p:nvPr/>
        </p:nvSpPr>
        <p:spPr>
          <a:xfrm>
            <a:off x="169653" y="846138"/>
            <a:ext cx="880469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property created based on the creativity of an individual or company that requires legal protection. Examples: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Film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Publications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Writing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 image</a:t>
            </a:r>
            <a:endParaRPr/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2013-11-24T06:45:02Z</dcterms:created>
  <dc:creator>Dania Abed Rabbou</dc:creator>
</cp:coreProperties>
</file>