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sldIdLst>
    <p:sldId id="256" r:id="rId2"/>
    <p:sldId id="273" r:id="rId3"/>
    <p:sldId id="257" r:id="rId4"/>
    <p:sldId id="275" r:id="rId5"/>
    <p:sldId id="258" r:id="rId6"/>
    <p:sldId id="259" r:id="rId7"/>
    <p:sldId id="260" r:id="rId8"/>
    <p:sldId id="261" r:id="rId9"/>
    <p:sldId id="262" r:id="rId10"/>
    <p:sldId id="277" r:id="rId11"/>
    <p:sldId id="263" r:id="rId12"/>
    <p:sldId id="264" r:id="rId13"/>
    <p:sldId id="265" r:id="rId14"/>
    <p:sldId id="266" r:id="rId15"/>
    <p:sldId id="276" r:id="rId16"/>
    <p:sldId id="267" r:id="rId17"/>
    <p:sldId id="268" r:id="rId18"/>
    <p:sldId id="269" r:id="rId19"/>
    <p:sldId id="270" r:id="rId20"/>
    <p:sldId id="271" r:id="rId21"/>
    <p:sldId id="272" r:id="rId22"/>
    <p:sldId id="279" r:id="rId23"/>
    <p:sldId id="280" r:id="rId24"/>
    <p:sldId id="278" r:id="rId25"/>
    <p:sldId id="281" r:id="rId26"/>
    <p:sldId id="282" r:id="rId27"/>
    <p:sldId id="28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A9649-A9B8-0565-CE92-6D2F4B2E7893}" v="1191" dt="2024-10-30T18:53:23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41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72514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86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2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57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30,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439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4968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0596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77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28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90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30,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17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Assignment-1</a:t>
            </a:r>
            <a:br>
              <a:rPr lang="en-US" dirty="0"/>
            </a:br>
            <a:r>
              <a:rPr lang="en-US" dirty="0">
                <a:ea typeface="Batang"/>
              </a:rPr>
              <a:t>YouTube API v3 and Google News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Team Devs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078626-C4DB-7941-8B02-14544B79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82" r="11023" b="-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850-DC84-8E04-5374-AC237B69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Sentiment </a:t>
            </a:r>
            <a:r>
              <a:rPr lang="en-US" dirty="0" err="1">
                <a:ea typeface="Batang"/>
              </a:rPr>
              <a:t>ANalysis</a:t>
            </a:r>
            <a:r>
              <a:rPr lang="en-US" dirty="0">
                <a:ea typeface="Batang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B072E-D97F-57B8-D125-25DF96A5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Preprocessing:</a:t>
            </a:r>
            <a:endParaRPr lang="en-US" dirty="0"/>
          </a:p>
          <a:p>
            <a:pPr lvl="1"/>
            <a:r>
              <a:rPr lang="en-US">
                <a:ea typeface="Batang"/>
              </a:rPr>
              <a:t>Removed irrelevant punctuations.</a:t>
            </a:r>
            <a:endParaRPr lang="en-US"/>
          </a:p>
          <a:p>
            <a:pPr lvl="1"/>
            <a:r>
              <a:rPr lang="en-US" dirty="0">
                <a:ea typeface="Batang"/>
              </a:rPr>
              <a:t>Cleaned whitespaces.</a:t>
            </a:r>
            <a:endParaRPr lang="en-US" dirty="0"/>
          </a:p>
          <a:p>
            <a:pPr lvl="1"/>
            <a:r>
              <a:rPr lang="en-US" dirty="0">
                <a:ea typeface="Batang"/>
              </a:rPr>
              <a:t>Text Lowering.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F7BEC-D3BB-EBB4-35BC-2B13ED2C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33487C-6406-0389-B343-B84A267F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3716320"/>
            <a:ext cx="10374086" cy="862275"/>
          </a:xfrm>
          <a:prstGeom prst="rect">
            <a:avLst/>
          </a:prstGeom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C0A98D2-7498-7C64-8EB2-0F1C1B5A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5" y="4986186"/>
            <a:ext cx="10374087" cy="7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8463-9C97-DC9E-D79B-12E34ADC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Top 10 Positive reviewed Videos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DD3E7E-1191-B96C-D2AC-3779A016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1974994"/>
            <a:ext cx="9810604" cy="38981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2270F-B140-3CD1-03C1-07FEF39E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3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A8EE-F513-64B5-7F65-785CD105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Top 10 Negative Reviewed Videos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8CAD44-A6F3-0471-9710-97DE8D52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2110790"/>
            <a:ext cx="9810604" cy="385842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E48EDE-D424-E532-51F2-3A730E26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D31FB-F1E2-8EFD-29C7-4AE3EC947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277" y="1960281"/>
            <a:ext cx="7601446" cy="17570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Batang"/>
              </a:rPr>
              <a:t>Part-2:</a:t>
            </a:r>
            <a:br>
              <a:rPr lang="en-US">
                <a:solidFill>
                  <a:schemeClr val="tx2"/>
                </a:solidFill>
                <a:ea typeface="Batang"/>
              </a:rPr>
            </a:br>
            <a:r>
              <a:rPr lang="en-US">
                <a:solidFill>
                  <a:schemeClr val="tx2"/>
                </a:solidFill>
                <a:ea typeface="Batang"/>
              </a:rPr>
              <a:t>Google News Data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4902-E56B-7392-1EB8-29F9B9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E835-CEDC-57B0-25BC-13648513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  <a:ea typeface="Batang"/>
              </a:rPr>
              <a:t>Used </a:t>
            </a:r>
            <a:r>
              <a:rPr lang="en-US" dirty="0" err="1">
                <a:latin typeface="Consolas"/>
                <a:ea typeface="Batang"/>
              </a:rPr>
              <a:t>Pygooglenews</a:t>
            </a:r>
            <a:r>
              <a:rPr lang="en-US" dirty="0">
                <a:latin typeface="Consolas"/>
                <a:ea typeface="Batang"/>
              </a:rPr>
              <a:t> to extract news articles from Google News.</a:t>
            </a:r>
          </a:p>
          <a:p>
            <a:r>
              <a:rPr lang="en-US" dirty="0">
                <a:latin typeface="Consolas"/>
                <a:ea typeface="Batang"/>
              </a:rPr>
              <a:t>Shape of the dataset: (6128, 8)</a:t>
            </a:r>
          </a:p>
          <a:p>
            <a:r>
              <a:rPr lang="en-US" dirty="0">
                <a:latin typeface="Consolas"/>
                <a:ea typeface="Batang"/>
              </a:rPr>
              <a:t>List of Features: title, </a:t>
            </a:r>
            <a:r>
              <a:rPr lang="en-US" dirty="0" err="1">
                <a:latin typeface="Consolas"/>
                <a:ea typeface="Batang"/>
              </a:rPr>
              <a:t>Published_on</a:t>
            </a:r>
            <a:r>
              <a:rPr lang="en-US" dirty="0">
                <a:latin typeface="Consolas"/>
                <a:ea typeface="Batang"/>
              </a:rPr>
              <a:t>, </a:t>
            </a:r>
            <a:r>
              <a:rPr lang="en-US" dirty="0" err="1">
                <a:latin typeface="Consolas"/>
                <a:ea typeface="Batang"/>
              </a:rPr>
              <a:t>News_agency</a:t>
            </a:r>
            <a:r>
              <a:rPr lang="en-US" dirty="0">
                <a:latin typeface="Consolas"/>
                <a:ea typeface="Batang"/>
              </a:rPr>
              <a:t>, URL, summary, Country, language, tag.</a:t>
            </a:r>
          </a:p>
          <a:p>
            <a:r>
              <a:rPr lang="en-US" dirty="0">
                <a:latin typeface="Consolas"/>
                <a:ea typeface="Batang"/>
              </a:rPr>
              <a:t>No Null Values</a:t>
            </a:r>
          </a:p>
          <a:p>
            <a:r>
              <a:rPr lang="en-US" dirty="0">
                <a:latin typeface="Consolas"/>
                <a:ea typeface="Batang"/>
              </a:rPr>
              <a:t>No duplicate entries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2B0BC-74D6-6E3E-0E9A-12BFDFED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4D3204E-376D-64A4-95DD-0DBF659EE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429750"/>
            <a:ext cx="11420475" cy="15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60DA-1915-3E84-4761-B662CE39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1C31-AF50-FB11-6A63-730FAE8A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Extracted days, months, and years data from the </a:t>
            </a:r>
            <a:r>
              <a:rPr lang="en-US" dirty="0" err="1">
                <a:ea typeface="Batang"/>
              </a:rPr>
              <a:t>published_on</a:t>
            </a:r>
            <a:r>
              <a:rPr lang="en-US" dirty="0">
                <a:ea typeface="Batang"/>
              </a:rPr>
              <a:t> column</a:t>
            </a:r>
            <a:endParaRPr lang="en-US" dirty="0"/>
          </a:p>
          <a:p>
            <a:r>
              <a:rPr lang="en-US" dirty="0">
                <a:ea typeface="Batang"/>
              </a:rPr>
              <a:t>Cleaned Summary column : HTML        Text</a:t>
            </a:r>
            <a:endParaRPr lang="en-US" dirty="0"/>
          </a:p>
          <a:p>
            <a:r>
              <a:rPr lang="en-US">
                <a:ea typeface="Batang"/>
              </a:rPr>
              <a:t>Cleaned News Agency column: Unwanted Extensions (.com, .au, .org etc)</a:t>
            </a:r>
            <a:endParaRPr lang="en-US" dirty="0"/>
          </a:p>
          <a:p>
            <a:r>
              <a:rPr lang="en-US">
                <a:ea typeface="Batang"/>
              </a:rPr>
              <a:t>Created 3 new features: word count, sentence count, stop words count to understand summary patterns for each news data tag.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4F85C-3A8F-E02E-A859-2F3D40DD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screenshot of a black and white website&#10;&#10;Description automatically generated">
            <a:extLst>
              <a:ext uri="{FF2B5EF4-FFF2-40B4-BE49-F238E27FC236}">
                <a16:creationId xmlns:a16="http://schemas.microsoft.com/office/drawing/2014/main" id="{1785076D-D777-51D6-D6A7-98EEFF78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3763111"/>
            <a:ext cx="11439525" cy="28179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5AE39F6-FBE5-BA91-5234-AB189F234CAA}"/>
              </a:ext>
            </a:extLst>
          </p:cNvPr>
          <p:cNvSpPr/>
          <p:nvPr/>
        </p:nvSpPr>
        <p:spPr>
          <a:xfrm>
            <a:off x="5271885" y="2281438"/>
            <a:ext cx="442711" cy="3085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3137-0AE2-88D4-96CF-198538A5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Exploratory Data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D384B-7A64-DF91-2842-570929A9B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848" y="1715189"/>
            <a:ext cx="6942578" cy="44287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96489-1F5A-0868-AA53-534C2A9BB5A1}"/>
              </a:ext>
            </a:extLst>
          </p:cNvPr>
          <p:cNvSpPr txBox="1"/>
          <p:nvPr/>
        </p:nvSpPr>
        <p:spPr>
          <a:xfrm>
            <a:off x="1090296" y="1863164"/>
            <a:ext cx="303626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Most of the Articles were from the year 2024.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9FD8-1D6E-5618-2774-9236C4E8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9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EE85-834B-1780-EEEF-393034F3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BD29-D9F9-1FA2-8970-DF51A02C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5834952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Most of the news was from the 10th month (October)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377E2-B788-6726-99AB-CBD189BE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71" y="2346601"/>
            <a:ext cx="7510118" cy="42409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FC5EA-7894-CDB6-D7C5-32096E5B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3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99F2-19C0-5971-6649-1387A5AA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7B25-F25B-8C07-90E0-281993C5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3107213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Mostly balanced but saw slight imbalances for few countries.. </a:t>
            </a:r>
            <a:endParaRPr lang="en-US" dirty="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D5DA20E-C5D9-A1C0-05DE-106E1B72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66" y="1824312"/>
            <a:ext cx="7414868" cy="43026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D427A-82E2-ED56-510F-75EB8B61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8D75-8026-C8CD-4199-23348EF1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8BFF-4DEA-4001-CFC8-2F874356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3972037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We saw imbalance for Science and World data tags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6EA2B-C1A0-45B4-6A06-46F0DC29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2" y="1678459"/>
            <a:ext cx="7187540" cy="47161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62796-E1D3-37DA-5880-A3C39ABD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6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D31FB-F1E2-8EFD-29C7-4AE3EC947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277" y="1960281"/>
            <a:ext cx="7601446" cy="1757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a typeface="Batang"/>
              </a:rPr>
              <a:t>Part-1:</a:t>
            </a:r>
            <a:br>
              <a:rPr lang="en-US" dirty="0">
                <a:ea typeface="Batang"/>
              </a:rPr>
            </a:br>
            <a:r>
              <a:rPr lang="en-US" dirty="0">
                <a:solidFill>
                  <a:schemeClr val="tx2"/>
                </a:solidFill>
                <a:ea typeface="Batang"/>
              </a:rPr>
              <a:t>YouTube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6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52B-8590-6ABB-9D4A-382E8631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FFCF314-9D4C-019F-CD3B-BC2F2C62D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750" y="1822122"/>
            <a:ext cx="6806777" cy="41044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37BB9-0E06-D1A4-7A9F-70073A7D162D}"/>
              </a:ext>
            </a:extLst>
          </p:cNvPr>
          <p:cNvSpPr txBox="1"/>
          <p:nvPr/>
        </p:nvSpPr>
        <p:spPr>
          <a:xfrm>
            <a:off x="952284" y="1835562"/>
            <a:ext cx="3657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Most of the records were from BBC News Agency..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1FCD-6A24-556B-B917-32E5CB71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AE9-818C-4E7A-46E8-E70DDB61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B0CA-3CEE-221B-B36F-FD5EFE08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4410344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Most of the data was normally distributed for word count.</a:t>
            </a:r>
            <a:endParaRPr lang="en-US" dirty="0"/>
          </a:p>
        </p:txBody>
      </p:sp>
      <p:pic>
        <p:nvPicPr>
          <p:cNvPr id="4" name="Picture 3" descr="A graph of words per description&#10;&#10;Description automatically generated">
            <a:extLst>
              <a:ext uri="{FF2B5EF4-FFF2-40B4-BE49-F238E27FC236}">
                <a16:creationId xmlns:a16="http://schemas.microsoft.com/office/drawing/2014/main" id="{FB52565B-B7AF-F4BA-BC03-1EE2484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95" y="2785001"/>
            <a:ext cx="10314609" cy="28893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D4639-0017-B674-5BFE-B065F882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ADFA-B9D5-0494-212E-3779F08C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Word Clouds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2394-CFAC-E207-B87B-D74DBB71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Batang"/>
              </a:rPr>
              <a:t>Merged Title and Summary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BC127-E421-E7CB-2610-B723D4EE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9EF8B4-4B92-67A4-C6AB-2DC06314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866" y="1544594"/>
            <a:ext cx="6319024" cy="460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35B9-A043-3A23-D208-481C34D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Word Cloud</a:t>
            </a:r>
            <a:endParaRPr lang="en-US"/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77431CF1-012A-F9D9-23F6-241580FD3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755" y="1712354"/>
            <a:ext cx="4070150" cy="44287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7196-BADF-750A-1D59-465D515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44114-B6E6-E3F8-E5E7-0EA6BE30224B}"/>
              </a:ext>
            </a:extLst>
          </p:cNvPr>
          <p:cNvSpPr txBox="1"/>
          <p:nvPr/>
        </p:nvSpPr>
        <p:spPr>
          <a:xfrm>
            <a:off x="1140316" y="1717183"/>
            <a:ext cx="4561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Preprocessed Text: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2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1B51-2600-62E1-EF4A-2217C9FE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Topic Modeling: VADER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5B8-FDA9-5589-37A8-05CFB98C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Batang"/>
              </a:rPr>
              <a:t>NLP PREPROCESSING PIPELING:</a:t>
            </a:r>
          </a:p>
          <a:p>
            <a:pPr lvl="1" indent="-228600">
              <a:spcBef>
                <a:spcPts val="1000"/>
              </a:spcBef>
              <a:buSzPct val="80000"/>
              <a:buFont typeface="Arial" panose="020B0604020202020204" pitchFamily="34" charset="0"/>
            </a:pPr>
            <a:r>
              <a:rPr lang="en-US">
                <a:ea typeface="Batang"/>
              </a:rPr>
              <a:t>Lowering Text</a:t>
            </a:r>
          </a:p>
          <a:p>
            <a:pPr lvl="1" indent="-228600">
              <a:spcBef>
                <a:spcPts val="1000"/>
              </a:spcBef>
              <a:buFont typeface="Arial" panose="020B0604020202020204" pitchFamily="34" charset="0"/>
            </a:pPr>
            <a:r>
              <a:rPr lang="en-US">
                <a:ea typeface="Batang"/>
              </a:rPr>
              <a:t>Removing White Spaces</a:t>
            </a:r>
          </a:p>
          <a:p>
            <a:pPr lvl="1" indent="-228600">
              <a:spcBef>
                <a:spcPts val="1000"/>
              </a:spcBef>
              <a:buFont typeface="Arial" panose="020B0604020202020204" pitchFamily="34" charset="0"/>
            </a:pPr>
            <a:r>
              <a:rPr lang="en-US">
                <a:ea typeface="Batang"/>
              </a:rPr>
              <a:t>Tokenization</a:t>
            </a:r>
          </a:p>
          <a:p>
            <a:pPr lvl="1" indent="-228600">
              <a:spcBef>
                <a:spcPts val="1000"/>
              </a:spcBef>
              <a:buFont typeface="Arial" panose="020B0604020202020204" pitchFamily="34" charset="0"/>
            </a:pPr>
            <a:r>
              <a:rPr lang="en-US">
                <a:ea typeface="Batang"/>
              </a:rPr>
              <a:t>Remove Stop Words</a:t>
            </a:r>
          </a:p>
          <a:p>
            <a:pPr lvl="1" indent="-228600">
              <a:spcBef>
                <a:spcPts val="1000"/>
              </a:spcBef>
              <a:buFont typeface="Arial" panose="020B0604020202020204" pitchFamily="34" charset="0"/>
            </a:pPr>
            <a:r>
              <a:rPr lang="en-US">
                <a:ea typeface="Batang"/>
              </a:rPr>
              <a:t>Lemmatize and Stemming</a:t>
            </a:r>
          </a:p>
          <a:p>
            <a:pPr lvl="1" indent="-228600">
              <a:spcBef>
                <a:spcPts val="1000"/>
              </a:spcBef>
              <a:buFont typeface="Arial" panose="020B0604020202020204" pitchFamily="34" charset="0"/>
            </a:pPr>
            <a:endParaRPr lang="en-US" dirty="0">
              <a:ea typeface="Batang"/>
            </a:endParaRPr>
          </a:p>
          <a:p>
            <a:pPr lvl="1" indent="-228600">
              <a:spcBef>
                <a:spcPts val="1000"/>
              </a:spcBef>
              <a:buFont typeface="Arial" panose="020B0604020202020204" pitchFamily="34" charset="0"/>
            </a:pPr>
            <a:endParaRPr lang="en-US" dirty="0">
              <a:ea typeface="Batan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F3F03-49E1-DEE2-149B-980581D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894CF-ED1F-2338-023C-89DBACA2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1" y="4419031"/>
            <a:ext cx="11028405" cy="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8001-A282-04A3-DEE6-CEFBEB41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Top 3 Topics and relevant words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1023A-0CE3-943A-29E9-6C723784D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547" y="1825624"/>
            <a:ext cx="6511267" cy="44287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50A8B-20C8-EA42-0A80-4011F14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2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C22A-1446-C13B-910C-71D8C7F4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Topic 1</a:t>
            </a:r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E694926-7724-825F-94B9-02D124231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412" y="1825624"/>
            <a:ext cx="6433538" cy="44287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0AB4-8141-92F8-EDA8-4F37B5A1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9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8A64-E23E-E63E-8187-1EEAA470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Topic 2</a:t>
            </a:r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B98A131-1E1A-9467-BB83-0F779CBA8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205" y="1825624"/>
            <a:ext cx="6383952" cy="44287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CF22B-6AA9-3C90-F90D-8F5025CB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07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4889-39B4-46DB-5343-F1B4584F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489" y="2999014"/>
            <a:ext cx="8376514" cy="584133"/>
          </a:xfrm>
        </p:spPr>
        <p:txBody>
          <a:bodyPr/>
          <a:lstStyle/>
          <a:p>
            <a:r>
              <a:rPr lang="en-US" dirty="0">
                <a:ea typeface="Batang"/>
              </a:rPr>
              <a:t>Thank you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25EFB-E885-2B5D-F782-42E250A7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408F-B5C4-8DB5-35F8-40BFE0C6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391A-47BA-C8DB-AB61-1F77EE5C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Shape of the dataset: (15141, 9)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Batang"/>
                <a:cs typeface="+mn-lt"/>
              </a:rPr>
              <a:t>NUMERICAL COLUMNS: </a:t>
            </a:r>
            <a:r>
              <a:rPr lang="en-US" err="1">
                <a:ea typeface="Batang"/>
                <a:cs typeface="+mn-lt"/>
              </a:rPr>
              <a:t>view_count</a:t>
            </a:r>
            <a:r>
              <a:rPr lang="en-US" dirty="0">
                <a:ea typeface="Batang"/>
                <a:cs typeface="+mn-lt"/>
              </a:rPr>
              <a:t>, </a:t>
            </a:r>
            <a:r>
              <a:rPr lang="en-US" err="1">
                <a:ea typeface="Batang"/>
                <a:cs typeface="+mn-lt"/>
              </a:rPr>
              <a:t>like_count</a:t>
            </a:r>
            <a:r>
              <a:rPr lang="en-US" dirty="0">
                <a:ea typeface="Batang"/>
                <a:cs typeface="+mn-lt"/>
              </a:rPr>
              <a:t>, </a:t>
            </a:r>
            <a:r>
              <a:rPr lang="en-US" err="1">
                <a:ea typeface="Batang"/>
                <a:cs typeface="+mn-lt"/>
              </a:rPr>
              <a:t>comment_count</a:t>
            </a:r>
            <a:r>
              <a:rPr lang="en-US" dirty="0">
                <a:ea typeface="Batang"/>
                <a:cs typeface="+mn-lt"/>
              </a:rPr>
              <a:t>, </a:t>
            </a:r>
            <a:r>
              <a:rPr lang="en-US" err="1">
                <a:ea typeface="Batang"/>
                <a:cs typeface="+mn-lt"/>
              </a:rPr>
              <a:t>favorite_count</a:t>
            </a:r>
            <a:endParaRPr lang="en-US">
              <a:ea typeface="Batang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Batang"/>
                <a:cs typeface="+mn-lt"/>
              </a:rPr>
              <a:t>CATEGORICAL COLUMNS: </a:t>
            </a:r>
            <a:r>
              <a:rPr lang="en-US" err="1">
                <a:ea typeface="Batang"/>
                <a:cs typeface="+mn-lt"/>
              </a:rPr>
              <a:t>video_id</a:t>
            </a:r>
            <a:r>
              <a:rPr lang="en-US" dirty="0">
                <a:ea typeface="Batang"/>
                <a:cs typeface="+mn-lt"/>
              </a:rPr>
              <a:t>, title, description, duration, comments</a:t>
            </a:r>
            <a:endParaRPr lang="en-US">
              <a:ea typeface="Batang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No Null Values for significant columns.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Batang"/>
              </a:rPr>
              <a:t>No duplicate entries.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64525-441C-E16E-8B0F-FDDB8698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60DA-1915-3E84-4761-B662CE39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1C31-AF50-FB11-6A63-730FAE8A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Dropped records where all the values were null (Private or Deleted videos)</a:t>
            </a:r>
          </a:p>
          <a:p>
            <a:r>
              <a:rPr lang="en-US" dirty="0">
                <a:ea typeface="+mn-lt"/>
                <a:cs typeface="+mn-lt"/>
              </a:rPr>
              <a:t>Corrected </a:t>
            </a:r>
            <a:r>
              <a:rPr lang="en-US" dirty="0" err="1">
                <a:ea typeface="+mn-lt"/>
                <a:cs typeface="+mn-lt"/>
              </a:rPr>
              <a:t>durtation</a:t>
            </a:r>
            <a:r>
              <a:rPr lang="en-US" dirty="0">
                <a:ea typeface="+mn-lt"/>
                <a:cs typeface="+mn-lt"/>
              </a:rPr>
              <a:t> format from ISO 8601 duration format to separate features for days, hours, minutes and seconds.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4F85C-3A8F-E02E-A859-2F3D40DD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C766BC-DCD3-BEDB-06E9-F2CAF178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3" t="-1205" r="225" b="602"/>
          <a:stretch/>
        </p:blipFill>
        <p:spPr>
          <a:xfrm>
            <a:off x="957942" y="3245204"/>
            <a:ext cx="9644768" cy="18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9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B1A3-2E7F-F9DE-DBEF-D93CB8C2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Analysis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3326-7383-F0DD-BBE5-47622D48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Top 10 Videos based on View Count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of a number of videos&#10;&#10;Description automatically generated">
            <a:extLst>
              <a:ext uri="{FF2B5EF4-FFF2-40B4-BE49-F238E27FC236}">
                <a16:creationId xmlns:a16="http://schemas.microsoft.com/office/drawing/2014/main" id="{2F775AE9-71E0-5F79-F3F1-895342C0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24" y="2347719"/>
            <a:ext cx="9163401" cy="39598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F2CD-B902-2BB1-8C3B-388CB5C2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CAD0-CA68-A248-11B8-6C76F6D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10 Least watched Videos</a:t>
            </a:r>
            <a:endParaRPr lang="en-US" dirty="0"/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A47782C-2FD4-6864-D3BE-A16832AE2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50"/>
          <a:stretch/>
        </p:blipFill>
        <p:spPr>
          <a:xfrm>
            <a:off x="1050879" y="2073448"/>
            <a:ext cx="9810604" cy="397121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A2E1A-1A94-DAEC-E819-4F0010FE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F59F-F6E3-A8E7-B36A-292335E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Most Liked Video:</a:t>
            </a:r>
            <a:endParaRPr lang="en-US" dirty="0"/>
          </a:p>
        </p:txBody>
      </p:sp>
      <p:pic>
        <p:nvPicPr>
          <p:cNvPr id="4" name="Content Placeholder 3" descr="A close-up of a number&#10;&#10;Description automatically generated">
            <a:extLst>
              <a:ext uri="{FF2B5EF4-FFF2-40B4-BE49-F238E27FC236}">
                <a16:creationId xmlns:a16="http://schemas.microsoft.com/office/drawing/2014/main" id="{D2B65A75-6B75-AEA5-F2DB-075E5960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7"/>
          <a:stretch/>
        </p:blipFill>
        <p:spPr>
          <a:xfrm>
            <a:off x="1053546" y="2181645"/>
            <a:ext cx="9807955" cy="37167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4A62E-943D-E666-F6BB-A0931C86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4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3BC8-223C-3ABB-61E4-D8DF447A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Least Liked Video:</a:t>
            </a:r>
            <a:endParaRPr lang="en-US" dirty="0"/>
          </a:p>
        </p:txBody>
      </p:sp>
      <p:pic>
        <p:nvPicPr>
          <p:cNvPr id="4" name="Content Placeholder 3" descr="A close-up of a logo&#10;&#10;Description automatically generated">
            <a:extLst>
              <a:ext uri="{FF2B5EF4-FFF2-40B4-BE49-F238E27FC236}">
                <a16:creationId xmlns:a16="http://schemas.microsoft.com/office/drawing/2014/main" id="{9FCF968E-68F9-0FA7-2609-4E67A7B9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01" y="2158813"/>
            <a:ext cx="9454463" cy="37623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0C579-3896-7F60-E987-81FA9D2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28C1-F86F-5B61-08A7-B419C113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Highest Duration video</a:t>
            </a:r>
            <a:endParaRPr lang="en-US" dirty="0"/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7E550F2-AF14-8238-C04B-9E24805F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60" y="2163575"/>
            <a:ext cx="9441206" cy="37528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447DE-A150-9BE2-F3BC-8B243746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3990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997E7"/>
      </a:accent1>
      <a:accent2>
        <a:srgbClr val="14B3B3"/>
      </a:accent2>
      <a:accent3>
        <a:srgbClr val="21B87A"/>
      </a:accent3>
      <a:accent4>
        <a:srgbClr val="15BC31"/>
      </a:accent4>
      <a:accent5>
        <a:srgbClr val="47B921"/>
      </a:accent5>
      <a:accent6>
        <a:srgbClr val="7DB213"/>
      </a:accent6>
      <a:hlink>
        <a:srgbClr val="B9713D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ArchiveVTI</vt:lpstr>
      <vt:lpstr>Assignment-1 YouTube API v3 and Google News Data</vt:lpstr>
      <vt:lpstr>Part-1: YouTube Data</vt:lpstr>
      <vt:lpstr>Dataset Description</vt:lpstr>
      <vt:lpstr>Data Cleaning</vt:lpstr>
      <vt:lpstr>Analysis Results</vt:lpstr>
      <vt:lpstr>10 Least watched Videos</vt:lpstr>
      <vt:lpstr>Most Liked Video:</vt:lpstr>
      <vt:lpstr>Least Liked Video:</vt:lpstr>
      <vt:lpstr>Highest Duration video</vt:lpstr>
      <vt:lpstr>Sentiment ANalysis:</vt:lpstr>
      <vt:lpstr>Top 10 Positive reviewed Videos</vt:lpstr>
      <vt:lpstr>Top 10 Negative Reviewed Videos</vt:lpstr>
      <vt:lpstr>Part-2: Google News Data</vt:lpstr>
      <vt:lpstr>Dataset Description</vt:lpstr>
      <vt:lpstr>Data Cleaning</vt:lpstr>
      <vt:lpstr>Exploratory Data Analysis</vt:lpstr>
      <vt:lpstr>EDA..</vt:lpstr>
      <vt:lpstr>EDA..</vt:lpstr>
      <vt:lpstr>EDA..</vt:lpstr>
      <vt:lpstr>EDA..</vt:lpstr>
      <vt:lpstr>EDA..</vt:lpstr>
      <vt:lpstr>Word Clouds</vt:lpstr>
      <vt:lpstr>Word Cloud</vt:lpstr>
      <vt:lpstr>Topic Modeling: VADER</vt:lpstr>
      <vt:lpstr>Top 3 Topics and relevant words</vt:lpstr>
      <vt:lpstr>Topic 1</vt:lpstr>
      <vt:lpstr>Topic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327</cp:revision>
  <dcterms:created xsi:type="dcterms:W3CDTF">2013-07-15T20:26:40Z</dcterms:created>
  <dcterms:modified xsi:type="dcterms:W3CDTF">2024-10-30T20:24:07Z</dcterms:modified>
</cp:coreProperties>
</file>