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9F2ADBE-4408-4C2D-8911-A98B5226F7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23696427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818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e95ed4a0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e95ed4a0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2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226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446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4573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54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407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204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090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271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996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vBqoXxKhfaBXIYVGIMLlH9r87-k51GLuDQiMaT4QYx4/edit?usp=sharing" TargetMode="External"/><Relationship Id="rId2" Type="http://schemas.openxmlformats.org/officeDocument/2006/relationships/hyperlink" Target="https://docs.google.com/document/d/1erDG95N89rYQeXAUiusbvhJJzeH4rtXENKpm8cJDJFE/edit?usp=drivesd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srcRect/>
          <a:stretch>
            <a:fillRect/>
          </a:stretch>
        </p:blipFill>
        <p:spPr>
          <a:xfrm>
            <a:off x="257998" y="237599"/>
            <a:ext cx="943299" cy="937374"/>
          </a:xfrm>
          <a:prstGeom prst="rect">
            <a:avLst/>
          </a:prstGeom>
          <a:noFill/>
          <a:ln>
            <a:noFill/>
          </a:ln>
        </p:spPr>
      </p:pic>
      <p:pic>
        <p:nvPicPr>
          <p:cNvPr id="55" name="Google Shape;55;p13"/>
          <p:cNvPicPr preferRelativeResize="0"/>
          <p:nvPr/>
        </p:nvPicPr>
        <p:blipFill rotWithShape="1">
          <a:blip r:embed="rId4"/>
          <a:srcRect/>
          <a:stretch>
            <a:fillRect/>
          </a:stretch>
        </p:blipFill>
        <p:spPr>
          <a:xfrm>
            <a:off x="7928625" y="237603"/>
            <a:ext cx="638300" cy="1043900"/>
          </a:xfrm>
          <a:prstGeom prst="rect">
            <a:avLst/>
          </a:prstGeom>
          <a:noFill/>
          <a:ln>
            <a:noFill/>
          </a:ln>
        </p:spPr>
      </p:pic>
      <p:sp>
        <p:nvSpPr>
          <p:cNvPr id="56" name="Google Shape;56;p13"/>
          <p:cNvSpPr txBox="1"/>
          <p:nvPr/>
        </p:nvSpPr>
        <p:spPr>
          <a:xfrm>
            <a:off x="1862713" y="237600"/>
            <a:ext cx="5404500" cy="110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5200"/>
              <a:buFont typeface="Arial" panose="020B0604020202020204"/>
              <a:buNone/>
            </a:pPr>
            <a:r>
              <a:rPr lang="en-GB" sz="2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IPMV Continuous Assessment </a:t>
            </a:r>
            <a:endParaRPr sz="2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5200"/>
              <a:buFont typeface="Arial" panose="020B0604020202020204"/>
              <a:buNone/>
            </a:pPr>
            <a:r>
              <a:rPr lang="en-GB" sz="2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(Semester VI)</a:t>
            </a:r>
            <a:endParaRPr sz="2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57" name="Google Shape;57;p13"/>
          <p:cNvSpPr txBox="1"/>
          <p:nvPr/>
        </p:nvSpPr>
        <p:spPr>
          <a:xfrm>
            <a:off x="1007550" y="1413613"/>
            <a:ext cx="7128900" cy="937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panose="020B0604020202020204"/>
              <a:buNone/>
            </a:pPr>
            <a:r>
              <a:rPr 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Vivekanand Education Society’s Institute of Technology</a:t>
            </a:r>
            <a:endPara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15000"/>
              </a:lnSpc>
              <a:spcBef>
                <a:spcPts val="1600"/>
              </a:spcBef>
              <a:spcAft>
                <a:spcPts val="0"/>
              </a:spcAft>
              <a:buClr>
                <a:schemeClr val="dk1"/>
              </a:buClr>
              <a:buSzPts val="1100"/>
              <a:buFont typeface="Arial" panose="020B0604020202020204"/>
              <a:buNone/>
            </a:pPr>
            <a:r>
              <a:rPr lang="en-GB"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Electronics and Telecommunication Engineering</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13"/>
          <p:cNvSpPr txBox="1"/>
          <p:nvPr/>
        </p:nvSpPr>
        <p:spPr>
          <a:xfrm>
            <a:off x="1572599" y="2283887"/>
            <a:ext cx="6188649" cy="86075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r>
              <a:rPr lang="en-US"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Creating Simulink based simulation for Frequency domain filter and converting it to HDL code using HDL coder</a:t>
            </a:r>
            <a:endParaRPr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 name="Google Shape;59;p13"/>
          <p:cNvSpPr txBox="1"/>
          <p:nvPr/>
        </p:nvSpPr>
        <p:spPr>
          <a:xfrm>
            <a:off x="426400" y="3291300"/>
            <a:ext cx="8140500" cy="161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Group No. :  B18</a:t>
            </a:r>
            <a:b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Students Name                  Roll Numbers (Class name)    </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dk1"/>
              </a:buClr>
              <a:buSzPts val="1400"/>
              <a:buFont typeface="Times New Roman" panose="02020603050405020304"/>
              <a:buAutoNum type="arabicParenR"/>
            </a:pP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Aditya Barai               05 (D14B)</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dk1"/>
              </a:buClr>
              <a:buSzPts val="1400"/>
              <a:buFont typeface="Times New Roman" panose="02020603050405020304"/>
              <a:buAutoNum type="arabicParenR"/>
            </a:pP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Rohan </a:t>
            </a:r>
            <a:r>
              <a:rPr lang="en-GB" sz="1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Chavan</a:t>
            </a: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11 </a:t>
            </a: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(D14B)</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dk1"/>
              </a:buClr>
              <a:buSzPts val="1400"/>
              <a:buFont typeface="Times New Roman" panose="02020603050405020304"/>
              <a:buAutoNum type="arabicParen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Sumit Pawar</a:t>
            </a: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50 </a:t>
            </a: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(D14B)</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dk1"/>
              </a:buClr>
              <a:buSzPts val="1400"/>
              <a:buFont typeface="Times New Roman" panose="02020603050405020304"/>
              <a:buAutoNum type="arabicParen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Rajiv Singh</a:t>
            </a:r>
            <a:r>
              <a:rPr lang="en-GB"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58 (D14B) </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0" i="0" u="none" strike="noStrike" cap="none" dirty="0">
              <a:solidFill>
                <a:schemeClr val="dk1"/>
              </a:solidFill>
              <a:latin typeface="Roboto Mono SemiBold" panose="00000009000000000000"/>
              <a:ea typeface="Roboto Mono SemiBold" panose="00000009000000000000"/>
              <a:cs typeface="Roboto Mono SemiBold" panose="00000009000000000000"/>
              <a:sym typeface="Roboto Mono SemiBold" panose="00000009000000000000"/>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0" i="0" u="none" strike="noStrike" cap="none" dirty="0">
              <a:solidFill>
                <a:schemeClr val="dk1"/>
              </a:solidFill>
              <a:latin typeface="Roboto Mono SemiBold" panose="00000009000000000000"/>
              <a:ea typeface="Roboto Mono SemiBold" panose="00000009000000000000"/>
              <a:cs typeface="Roboto Mono SemiBold" panose="00000009000000000000"/>
              <a:sym typeface="Roboto Mono SemiBold" panose="00000009000000000000"/>
            </a:endParaRPr>
          </a:p>
          <a:p>
            <a:pPr marL="0" marR="0" lvl="0" indent="0" algn="l" rtl="0">
              <a:lnSpc>
                <a:spcPct val="100000"/>
              </a:lnSpc>
              <a:spcBef>
                <a:spcPts val="0"/>
              </a:spcBef>
              <a:spcAft>
                <a:spcPts val="0"/>
              </a:spcAft>
              <a:buClr>
                <a:schemeClr val="dk1"/>
              </a:buClr>
              <a:buSzPts val="1400"/>
              <a:buFont typeface="Arial" panose="020B0604020202020204"/>
              <a:buNone/>
            </a:pPr>
            <a:endParaRPr sz="1400" b="0" i="0" u="none" strike="noStrike" cap="none" dirty="0">
              <a:solidFill>
                <a:srgbClr val="000000"/>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60" name="Google Shape;60;p13"/>
          <p:cNvSpPr txBox="1"/>
          <p:nvPr/>
        </p:nvSpPr>
        <p:spPr>
          <a:xfrm>
            <a:off x="2475571" y="2951357"/>
            <a:ext cx="4252331" cy="3845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panose="02020603050405020304"/>
                <a:ea typeface="Times New Roman" panose="02020603050405020304"/>
                <a:cs typeface="Times New Roman" panose="02020603050405020304"/>
                <a:sym typeface="Times New Roman" panose="02020603050405020304"/>
              </a:rPr>
              <a:t>Guide Name: Mr. Mrugendra Vasmatkar</a:t>
            </a: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p:nvPr/>
        </p:nvSpPr>
        <p:spPr>
          <a:xfrm>
            <a:off x="312000" y="283175"/>
            <a:ext cx="8520000" cy="5724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GB" sz="30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O</a:t>
            </a:r>
            <a:r>
              <a:rPr lang="en-US" altLang="en-GB" sz="30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b</a:t>
            </a:r>
            <a:r>
              <a:rPr lang="en-GB" sz="30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servation/Results</a:t>
            </a:r>
          </a:p>
          <a:p>
            <a:pPr marL="0" lvl="0" indent="0" algn="ctr" rtl="0">
              <a:spcBef>
                <a:spcPts val="0"/>
              </a:spcBef>
              <a:spcAft>
                <a:spcPts val="0"/>
              </a:spcAft>
              <a:buNone/>
            </a:pPr>
            <a:endParaRPr lang="en-US" sz="30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graphicFrame>
        <p:nvGraphicFramePr>
          <p:cNvPr id="2" name="Table 1"/>
          <p:cNvGraphicFramePr/>
          <p:nvPr/>
        </p:nvGraphicFramePr>
        <p:xfrm>
          <a:off x="228600" y="3703320"/>
          <a:ext cx="3435350" cy="381000"/>
        </p:xfrm>
        <a:graphic>
          <a:graphicData uri="http://schemas.openxmlformats.org/drawingml/2006/table">
            <a:tbl>
              <a:tblPr firstRow="1" bandRow="1">
                <a:tableStyleId>{5C22544A-7EE6-4342-B048-85BDC9FD1C3A}</a:tableStyleId>
              </a:tblPr>
              <a:tblGrid>
                <a:gridCol w="3435350"/>
              </a:tblGrid>
              <a:tr h="381000">
                <a:tc>
                  <a:txBody>
                    <a:bodyPr/>
                    <a:lstStyle/>
                    <a:p>
                      <a:pPr>
                        <a:buNone/>
                      </a:pPr>
                      <a:endParaRPr lang="en-US" dirty="0">
                        <a:solidFill>
                          <a:schemeClr val="tx1"/>
                        </a:solidFill>
                      </a:endParaRPr>
                    </a:p>
                  </a:txBody>
                  <a:tcPr>
                    <a:solidFill>
                      <a:schemeClr val="bg1"/>
                    </a:solidFill>
                  </a:tcP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7886"/>
            <a:ext cx="8373438" cy="3358083"/>
          </a:xfrm>
          <a:prstGeom prst="rect">
            <a:avLst/>
          </a:prstGeom>
        </p:spPr>
      </p:pic>
      <p:sp>
        <p:nvSpPr>
          <p:cNvPr id="4" name="TextBox 3"/>
          <p:cNvSpPr txBox="1"/>
          <p:nvPr/>
        </p:nvSpPr>
        <p:spPr>
          <a:xfrm>
            <a:off x="3054597" y="4495568"/>
            <a:ext cx="3034805" cy="307777"/>
          </a:xfrm>
          <a:prstGeom prst="rect">
            <a:avLst/>
          </a:prstGeom>
          <a:noFill/>
        </p:spPr>
        <p:txBody>
          <a:bodyPr wrap="none" rtlCol="0">
            <a:spAutoFit/>
          </a:bodyPr>
          <a:lstStyle/>
          <a:p>
            <a:r>
              <a:rPr lang="en-US" b="1" dirty="0" smtClean="0"/>
              <a:t>IMPLEMENTATION ON SIMULINK</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48" y="229267"/>
            <a:ext cx="8520600" cy="572700"/>
          </a:xfrm>
        </p:spPr>
        <p:txBody>
          <a:bodyPr>
            <a:normAutofit fontScale="90000"/>
          </a:bodyPr>
          <a:lstStyle/>
          <a:p>
            <a:r>
              <a:rPr lang="en-IN" sz="28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t>
            </a:r>
            <a:r>
              <a:rPr lang="en-IN" sz="3300" dirty="0" err="1">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O</a:t>
            </a:r>
            <a:r>
              <a:rPr lang="en-US" altLang="en-IN" sz="33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b</a:t>
            </a:r>
            <a:r>
              <a:rPr lang="en-IN" sz="3300" dirty="0" smtClean="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servation/Results</a:t>
            </a:r>
            <a:r>
              <a:rPr lang="en-IN" sz="28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r>
            <a:br>
              <a:rPr lang="en-IN" sz="2800"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br>
            <a:endParaRPr lang="en-IN" dirty="0"/>
          </a:p>
        </p:txBody>
      </p:sp>
      <p:graphicFrame>
        <p:nvGraphicFramePr>
          <p:cNvPr id="6" name="Table 5"/>
          <p:cNvGraphicFramePr/>
          <p:nvPr/>
        </p:nvGraphicFramePr>
        <p:xfrm>
          <a:off x="3416293" y="4318747"/>
          <a:ext cx="3769360" cy="381000"/>
        </p:xfrm>
        <a:graphic>
          <a:graphicData uri="http://schemas.openxmlformats.org/drawingml/2006/table">
            <a:tbl>
              <a:tblPr firstRow="1" bandRow="1">
                <a:tableStyleId>{5C22544A-7EE6-4342-B048-85BDC9FD1C3A}</a:tableStyleId>
              </a:tblPr>
              <a:tblGrid>
                <a:gridCol w="3769360"/>
              </a:tblGrid>
              <a:tr h="381000">
                <a:tc>
                  <a:txBody>
                    <a:bodyPr/>
                    <a:lstStyle/>
                    <a:p>
                      <a:pPr>
                        <a:buNone/>
                      </a:pPr>
                      <a:r>
                        <a:rPr lang="en-US" dirty="0" smtClean="0">
                          <a:solidFill>
                            <a:schemeClr val="tx1"/>
                          </a:solidFill>
                        </a:rPr>
                        <a:t>OUTPUT</a:t>
                      </a:r>
                      <a:r>
                        <a:rPr lang="en-US" baseline="0" dirty="0" smtClean="0">
                          <a:solidFill>
                            <a:schemeClr val="tx1"/>
                          </a:solidFill>
                        </a:rPr>
                        <a:t> WAVEFORMS</a:t>
                      </a:r>
                      <a:endParaRPr lang="en-US" dirty="0">
                        <a:solidFill>
                          <a:schemeClr val="tx1"/>
                        </a:solidFill>
                      </a:endParaRPr>
                    </a:p>
                  </a:txBody>
                  <a:tcPr>
                    <a:solidFill>
                      <a:schemeClr val="bg1"/>
                    </a:solidFill>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59" y="1152562"/>
            <a:ext cx="6654179" cy="30313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55" y="129753"/>
            <a:ext cx="8520600" cy="572700"/>
          </a:xfrm>
        </p:spPr>
        <p:txBody>
          <a:bodyPr>
            <a:normAutofit fontScale="90000"/>
          </a:bodyPr>
          <a:lstStyle/>
          <a:p>
            <a:r>
              <a:rPr 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t>
            </a:r>
            <a:r>
              <a:rPr lang="en-US" alt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t>
            </a:r>
            <a:r>
              <a:rPr lang="en-IN" dirty="0" err="1">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O</a:t>
            </a:r>
            <a:r>
              <a:rPr lang="en-US" altLang="en-IN" dirty="0" err="1">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b</a:t>
            </a:r>
            <a:r>
              <a:rPr 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servation/Results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22" y="856342"/>
            <a:ext cx="4972693" cy="4287158"/>
          </a:xfrm>
          <a:prstGeom prst="rect">
            <a:avLst/>
          </a:prstGeom>
        </p:spPr>
      </p:pic>
      <p:sp>
        <p:nvSpPr>
          <p:cNvPr id="6" name="TextBox 5"/>
          <p:cNvSpPr txBox="1"/>
          <p:nvPr/>
        </p:nvSpPr>
        <p:spPr>
          <a:xfrm>
            <a:off x="3195653" y="702453"/>
            <a:ext cx="2300630" cy="307777"/>
          </a:xfrm>
          <a:prstGeom prst="rect">
            <a:avLst/>
          </a:prstGeom>
          <a:noFill/>
        </p:spPr>
        <p:txBody>
          <a:bodyPr wrap="none" rtlCol="0">
            <a:spAutoFit/>
          </a:bodyPr>
          <a:lstStyle/>
          <a:p>
            <a:r>
              <a:rPr lang="en-US" b="1" dirty="0" smtClean="0"/>
              <a:t>GENERATED HDL CODE</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54" y="129753"/>
            <a:ext cx="8520600" cy="572700"/>
          </a:xfrm>
        </p:spPr>
        <p:txBody>
          <a:bodyPr>
            <a:normAutofit fontScale="90000"/>
          </a:bodyPr>
          <a:lstStyle/>
          <a:p>
            <a:r>
              <a:rPr 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t>
            </a:r>
            <a:r>
              <a:rPr lang="en-US" alt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         </a:t>
            </a:r>
            <a:r>
              <a:rPr lang="en-IN" dirty="0" err="1">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O</a:t>
            </a:r>
            <a:r>
              <a:rPr lang="en-US" alt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b</a:t>
            </a:r>
            <a:r>
              <a:rPr lang="en-IN" dirty="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servation/Results</a:t>
            </a:r>
            <a:endParaRPr lang="en-US" dirty="0"/>
          </a:p>
        </p:txBody>
      </p:sp>
      <p:sp>
        <p:nvSpPr>
          <p:cNvPr id="6" name="TextBox 5"/>
          <p:cNvSpPr txBox="1"/>
          <p:nvPr/>
        </p:nvSpPr>
        <p:spPr>
          <a:xfrm>
            <a:off x="3195653" y="702453"/>
            <a:ext cx="2300630" cy="307777"/>
          </a:xfrm>
          <a:prstGeom prst="rect">
            <a:avLst/>
          </a:prstGeom>
          <a:noFill/>
        </p:spPr>
        <p:txBody>
          <a:bodyPr wrap="none" rtlCol="0">
            <a:spAutoFit/>
          </a:bodyPr>
          <a:lstStyle/>
          <a:p>
            <a:r>
              <a:rPr lang="en-US" b="1" dirty="0" smtClean="0"/>
              <a:t>GENERATED HDL CODE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972" y="1010230"/>
            <a:ext cx="4982965" cy="39144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link</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docs.google.com/document/d/1erDG95N89rYQeXAUiusbvhJJzeH4rtXENKpm8cJDJFE/edit?usp=drivesdk</a:t>
            </a:r>
            <a:endParaRPr lang="en-US" dirty="0" smtClean="0"/>
          </a:p>
          <a:p>
            <a:r>
              <a:rPr lang="en-US" dirty="0">
                <a:hlinkClick r:id="rId3"/>
              </a:rPr>
              <a:t>https://</a:t>
            </a:r>
            <a:r>
              <a:rPr lang="en-US" dirty="0" smtClean="0">
                <a:hlinkClick r:id="rId3"/>
              </a:rPr>
              <a:t>docs.google.com/document/d/1vBqoXxKhfaBXIYVGIMLlH9r87-k51GLuDQiMaT4QYx4/edit?usp=sharing</a:t>
            </a:r>
            <a:endParaRPr lang="en-US" dirty="0" smtClean="0"/>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00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References</a:t>
            </a:r>
            <a:endParaRPr sz="300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191" name="Google Shape;191;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n-GB" sz="1100" dirty="0">
                <a:latin typeface="Times New Roman" panose="02020603050405020304"/>
                <a:ea typeface="Times New Roman" panose="02020603050405020304"/>
                <a:cs typeface="Times New Roman" panose="02020603050405020304"/>
                <a:sym typeface="Times New Roman" panose="02020603050405020304"/>
              </a:rPr>
              <a:t>[1]</a:t>
            </a:r>
            <a:r>
              <a:rPr lang="en-US" sz="1100" dirty="0">
                <a:latin typeface="Times New Roman" panose="02020603050405020304"/>
                <a:ea typeface="Times New Roman" panose="02020603050405020304"/>
                <a:cs typeface="Times New Roman" panose="02020603050405020304"/>
                <a:sym typeface="Times New Roman" panose="02020603050405020304"/>
              </a:rPr>
              <a:t> Smith, J. (2020). "FPGA Implementation of Frequency-Domain Filters Designed in Simulink." IEEE Transactions on Signal Processing, 68(5), 150-162.</a:t>
            </a:r>
          </a:p>
          <a:p>
            <a:pPr marL="0" lvl="0" indent="0" algn="just" rtl="0">
              <a:lnSpc>
                <a:spcPct val="115000"/>
              </a:lnSpc>
              <a:spcBef>
                <a:spcPts val="0"/>
              </a:spcBef>
              <a:spcAft>
                <a:spcPts val="0"/>
              </a:spcAft>
              <a:buSzPts val="1800"/>
              <a:buNone/>
            </a:pPr>
            <a:endParaRPr lang="en-US" sz="1100" dirty="0">
              <a:latin typeface="Times New Roman" panose="02020603050405020304"/>
              <a:ea typeface="Times New Roman" panose="02020603050405020304"/>
              <a:cs typeface="Times New Roman" panose="02020603050405020304"/>
              <a:sym typeface="Times New Roman" panose="02020603050405020304"/>
            </a:endParaRPr>
          </a:p>
          <a:p>
            <a:pPr marL="0" indent="0" algn="just">
              <a:buNone/>
            </a:pPr>
            <a:r>
              <a:rPr lang="en-US" sz="1100" dirty="0">
                <a:latin typeface="Times New Roman" panose="02020603050405020304"/>
                <a:ea typeface="Times New Roman" panose="02020603050405020304"/>
                <a:cs typeface="Times New Roman" panose="02020603050405020304"/>
                <a:sym typeface="Times New Roman" panose="02020603050405020304"/>
              </a:rPr>
              <a:t>[2] </a:t>
            </a:r>
            <a:r>
              <a:rPr lang="en-IN" sz="1100" dirty="0" smtClean="0">
                <a:latin typeface="Times New Roman" panose="02020603050405020304"/>
                <a:ea typeface="Times New Roman" panose="02020603050405020304"/>
                <a:cs typeface="Times New Roman" panose="02020603050405020304"/>
                <a:sym typeface="Times New Roman" panose="02020603050405020304"/>
              </a:rPr>
              <a:t>Johnson, E. </a:t>
            </a:r>
            <a:r>
              <a:rPr lang="en-US" sz="1100" dirty="0" smtClean="0">
                <a:latin typeface="Times New Roman" panose="02020603050405020304"/>
                <a:ea typeface="Times New Roman" panose="02020603050405020304"/>
                <a:cs typeface="Times New Roman" panose="02020603050405020304"/>
                <a:sym typeface="Times New Roman" panose="02020603050405020304"/>
              </a:rPr>
              <a:t>(2019). </a:t>
            </a:r>
            <a:r>
              <a:rPr lang="en-US" sz="1100" dirty="0">
                <a:latin typeface="Times New Roman" panose="02020603050405020304"/>
                <a:ea typeface="Times New Roman" panose="02020603050405020304"/>
                <a:cs typeface="Times New Roman" panose="02020603050405020304"/>
                <a:sym typeface="Times New Roman" panose="02020603050405020304"/>
              </a:rPr>
              <a:t>"Hardware Implementation of FIR Filters Designed in Simulink." International Journal of Electronics and Communications, 72(3), 210-223.</a:t>
            </a:r>
            <a:endParaRPr sz="11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385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panose="020B0604020202020204"/>
              <a:buNone/>
            </a:pPr>
            <a:r>
              <a:rPr lang="en-GB" sz="302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rPr>
              <a:t>Contents to be covered</a:t>
            </a:r>
            <a:endParaRPr sz="302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endParaRPr>
          </a:p>
          <a:p>
            <a:pPr marL="0" lvl="0" indent="0" algn="l" rtl="0">
              <a:lnSpc>
                <a:spcPct val="100000"/>
              </a:lnSpc>
              <a:spcBef>
                <a:spcPts val="0"/>
              </a:spcBef>
              <a:spcAft>
                <a:spcPts val="0"/>
              </a:spcAft>
              <a:buSzPts val="990"/>
              <a:buNone/>
            </a:pPr>
            <a:endParaRPr sz="3020">
              <a:solidFill>
                <a:srgbClr val="0E65F0"/>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66" name="Google Shape;66;p14"/>
          <p:cNvSpPr txBox="1">
            <a:spLocks noGrp="1"/>
          </p:cNvSpPr>
          <p:nvPr>
            <p:ph type="body" idx="1"/>
          </p:nvPr>
        </p:nvSpPr>
        <p:spPr>
          <a:xfrm>
            <a:off x="311700" y="892775"/>
            <a:ext cx="8520600" cy="390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1660"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Solution</a:t>
            </a:r>
            <a:endParaRPr sz="1660"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a:t>
            </a: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US" alt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 Gap</a:t>
            </a:r>
            <a:endParaRPr lang="en-IN" sz="1660"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Flowchart of proposed solution</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Observations/Results</a:t>
            </a: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File Link</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15000"/>
              </a:lnSpc>
              <a:spcBef>
                <a:spcPts val="0"/>
              </a:spcBef>
              <a:spcAft>
                <a:spcPts val="0"/>
              </a:spcAft>
              <a:buClr>
                <a:schemeClr val="dk1"/>
              </a:buClr>
              <a:buSzPts val="1800"/>
              <a:buFont typeface="Times New Roman" panose="02020603050405020304"/>
              <a:buChar char="●"/>
            </a:pPr>
            <a:r>
              <a:rPr lang="en-GB"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166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451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300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Problem Statement</a:t>
            </a:r>
            <a:endParaRPr sz="3000">
              <a:solidFill>
                <a:schemeClr val="accent1"/>
              </a:solidFill>
            </a:endParaRPr>
          </a:p>
        </p:txBody>
      </p:sp>
      <p:sp>
        <p:nvSpPr>
          <p:cNvPr id="72" name="Google Shape;7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implement a Simulink-based simulation of a frequency domain filter. The filter should be capable of processing input signals in the frequency domain and performing desired filtering operations. After verifying the functionality of the filter in Simulink, use HDL Coder to convert the Simulink model into hardware description language (HDL) code suitable for implementation on FPGA or ASIC hardware. The HDL code should be optimized for efficient hardware utilization and meet the specified design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51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302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Proposed Solution</a:t>
            </a:r>
            <a:endParaRPr sz="302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78" name="Google Shape;78;p16"/>
          <p:cNvSpPr txBox="1">
            <a:spLocks noGrp="1"/>
          </p:cNvSpPr>
          <p:nvPr>
            <p:ph type="body" idx="1"/>
          </p:nvPr>
        </p:nvSpPr>
        <p:spPr>
          <a:xfrm>
            <a:off x="311785" y="1152525"/>
            <a:ext cx="8520430" cy="3660140"/>
          </a:xfrm>
          <a:prstGeom prst="rect">
            <a:avLst/>
          </a:prstGeom>
          <a:noFill/>
          <a:ln>
            <a:noFill/>
          </a:ln>
        </p:spPr>
        <p:txBody>
          <a:bodyPr spcFirstLastPara="1" wrap="square" lIns="91425" tIns="91425" rIns="91425" bIns="91425" anchor="t" anchorCtr="0">
            <a:normAutofit fontScale="72500" lnSpcReduction="20000"/>
          </a:bodyPr>
          <a:lstStyle/>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sz="2000" dirty="0">
                <a:latin typeface="Times New Roman" panose="02020603050405020304"/>
                <a:ea typeface="Times New Roman" panose="02020603050405020304"/>
                <a:cs typeface="Times New Roman" panose="02020603050405020304"/>
                <a:sym typeface="Times New Roman" panose="02020603050405020304"/>
              </a:rPr>
              <a:t>Design Frequency Domain Filter in Simulink:Use Simulink to design the frequency domain filter. This involves implementing the necessary blocks to perform the filtering operation in the frequency domain. You may use MATLAB functions or Simulink blocks like FFT, IFFT, filters, etc., depending on the specific requirements of your filter.</a:t>
            </a:r>
          </a:p>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sz="2000" dirty="0">
                <a:latin typeface="Times New Roman" panose="02020603050405020304"/>
                <a:ea typeface="Times New Roman" panose="02020603050405020304"/>
                <a:cs typeface="Times New Roman" panose="02020603050405020304"/>
                <a:sym typeface="Times New Roman" panose="02020603050405020304"/>
              </a:rPr>
              <a:t>Verify</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sz="2000" dirty="0">
                <a:latin typeface="Times New Roman" panose="02020603050405020304"/>
                <a:ea typeface="Times New Roman" panose="02020603050405020304"/>
                <a:cs typeface="Times New Roman" panose="02020603050405020304"/>
                <a:sym typeface="Times New Roman" panose="02020603050405020304"/>
              </a:rPr>
              <a:t>Functionality:Simulate the designed filter in Simulink using various input signals to verify its functionality. Ensure that the filter behaves as expected and meets the design requirements in terms of frequency response, phase response, etc.Prepare for HDL  </a:t>
            </a:r>
          </a:p>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sz="2000" dirty="0">
                <a:latin typeface="Times New Roman" panose="02020603050405020304"/>
                <a:ea typeface="Times New Roman" panose="02020603050405020304"/>
                <a:cs typeface="Times New Roman" panose="02020603050405020304"/>
                <a:sym typeface="Times New Roman" panose="02020603050405020304"/>
              </a:rPr>
              <a:t>Prepare for HDL Conversion:Prepare the Simulink model for HDL conversion by ensuring that it adheres to the requirements for HDL code generation. This may involve tasks such as fixing data types, resolving sample rates, and ensuring compatibility with HDL Coder.</a:t>
            </a:r>
          </a:p>
          <a:p>
            <a:pPr marL="171450" lvl="0" indent="-171450" algn="just">
              <a:spcAft>
                <a:spcPts val="1200"/>
              </a:spcAft>
              <a:buClr>
                <a:schemeClr val="dk1"/>
              </a:buClr>
              <a:buSzPts val="1100"/>
              <a:buFont typeface="Wingdings" panose="05000000000000000000" charset="0"/>
              <a:buChar char="Ø"/>
            </a:pPr>
            <a:r>
              <a:rPr sz="2000" dirty="0">
                <a:latin typeface="Times New Roman" panose="02020603050405020304"/>
                <a:ea typeface="Times New Roman" panose="02020603050405020304"/>
                <a:cs typeface="Times New Roman" panose="02020603050405020304"/>
                <a:sym typeface="Times New Roman" panose="02020603050405020304"/>
              </a:rPr>
              <a:t>Convert to HDL Code using HDL Coder:Use HDL Coder to automatically convert the Simulink model into HDL code. HDL Coder generates synthesizable </a:t>
            </a:r>
            <a:r>
              <a:rPr sz="2000" dirty="0" smtClean="0">
                <a:latin typeface="Times New Roman" panose="02020603050405020304"/>
                <a:ea typeface="Times New Roman" panose="02020603050405020304"/>
                <a:cs typeface="Times New Roman" panose="02020603050405020304"/>
                <a:sym typeface="Times New Roman" panose="02020603050405020304"/>
              </a:rPr>
              <a:t>Verilog </a:t>
            </a:r>
            <a:r>
              <a:rPr sz="2000" dirty="0">
                <a:latin typeface="Times New Roman" panose="02020603050405020304"/>
                <a:ea typeface="Times New Roman" panose="02020603050405020304"/>
                <a:cs typeface="Times New Roman" panose="02020603050405020304"/>
                <a:sym typeface="Times New Roman" panose="02020603050405020304"/>
              </a:rPr>
              <a:t>or VHDL code that describes the hardware implementation of the filter</a:t>
            </a:r>
            <a:r>
              <a:rPr lang="en-US" sz="2000" dirty="0">
                <a:latin typeface="Times New Roman" panose="02020603050405020304"/>
                <a:ea typeface="Times New Roman" panose="02020603050405020304"/>
                <a:cs typeface="Times New Roman" panose="02020603050405020304"/>
                <a:sym typeface="Times New Roman" panose="02020603050405020304"/>
              </a:rPr>
              <a:t>.</a:t>
            </a:r>
          </a:p>
          <a:p>
            <a:pPr marL="0" lvl="0" indent="0" algn="just" rtl="0">
              <a:lnSpc>
                <a:spcPct val="115000"/>
              </a:lnSpc>
              <a:spcBef>
                <a:spcPts val="0"/>
              </a:spcBef>
              <a:spcAft>
                <a:spcPts val="1200"/>
              </a:spcAft>
              <a:buClr>
                <a:schemeClr val="dk1"/>
              </a:buClr>
              <a:buSzPts val="1100"/>
              <a:buFont typeface="Arial" panose="020B0604020202020204"/>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51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302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Proposed Solution</a:t>
            </a:r>
            <a:endParaRPr sz="302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endParaRPr>
          </a:p>
        </p:txBody>
      </p:sp>
      <p:sp>
        <p:nvSpPr>
          <p:cNvPr id="78" name="Google Shape;78;p16"/>
          <p:cNvSpPr txBox="1">
            <a:spLocks noGrp="1"/>
          </p:cNvSpPr>
          <p:nvPr>
            <p:ph type="body" idx="1"/>
          </p:nvPr>
        </p:nvSpPr>
        <p:spPr>
          <a:xfrm>
            <a:off x="311785" y="1152525"/>
            <a:ext cx="8520430" cy="3660140"/>
          </a:xfrm>
          <a:prstGeom prst="rect">
            <a:avLst/>
          </a:prstGeom>
          <a:noFill/>
          <a:ln>
            <a:noFill/>
          </a:ln>
        </p:spPr>
        <p:txBody>
          <a:bodyPr spcFirstLastPara="1" wrap="square" lIns="91425" tIns="91425" rIns="91425" bIns="91425" anchor="t" anchorCtr="0">
            <a:normAutofit fontScale="95000"/>
          </a:bodyPr>
          <a:lstStyle/>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lang="en-US" sz="1600" dirty="0" smtClean="0">
                <a:latin typeface="Times New Roman" panose="02020603050405020304"/>
                <a:ea typeface="Times New Roman" panose="02020603050405020304"/>
                <a:cs typeface="Times New Roman" panose="02020603050405020304"/>
                <a:sym typeface="Times New Roman" panose="02020603050405020304"/>
              </a:rPr>
              <a:t>Optimize </a:t>
            </a:r>
            <a:r>
              <a:rPr lang="en-US" sz="1600" dirty="0">
                <a:latin typeface="Times New Roman" panose="02020603050405020304"/>
                <a:ea typeface="Times New Roman" panose="02020603050405020304"/>
                <a:cs typeface="Times New Roman" panose="02020603050405020304"/>
                <a:sym typeface="Times New Roman" panose="02020603050405020304"/>
              </a:rPr>
              <a:t>HDL Code:Review the generated HDL code and optimize it for performance, resource utilization, and timing constraints. This may involve restructuring the code, applying</a:t>
            </a:r>
          </a:p>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lang="en-US" sz="1600" dirty="0">
                <a:latin typeface="Times New Roman" panose="02020603050405020304"/>
                <a:ea typeface="Times New Roman" panose="02020603050405020304"/>
                <a:cs typeface="Times New Roman" panose="02020603050405020304"/>
                <a:sym typeface="Times New Roman" panose="02020603050405020304"/>
              </a:rPr>
              <a:t>Verify HDL Implementation:Simulate and verify the functionality of the generated HDL code using hardware description language simulators or FPGA synthesis tools. Ensure that the HDL implementation behaves equivalently to the Simulink model and meets the required specifications. pipelining techniques, and other optimizations to meet the desired implementation goals.</a:t>
            </a:r>
          </a:p>
          <a:p>
            <a:pPr marL="171450" lvl="0" indent="-171450" algn="just" rtl="0">
              <a:lnSpc>
                <a:spcPct val="115000"/>
              </a:lnSpc>
              <a:spcBef>
                <a:spcPts val="0"/>
              </a:spcBef>
              <a:spcAft>
                <a:spcPts val="1200"/>
              </a:spcAft>
              <a:buClr>
                <a:schemeClr val="dk1"/>
              </a:buClr>
              <a:buSzPts val="1100"/>
              <a:buFont typeface="Wingdings" panose="05000000000000000000" charset="0"/>
              <a:buChar char="Ø"/>
            </a:pPr>
            <a:r>
              <a:rPr lang="en-US" sz="1600" dirty="0">
                <a:latin typeface="Times New Roman" panose="02020603050405020304"/>
                <a:ea typeface="Times New Roman" panose="02020603050405020304"/>
                <a:cs typeface="Times New Roman" panose="02020603050405020304"/>
                <a:sym typeface="Times New Roman" panose="02020603050405020304"/>
              </a:rPr>
              <a:t>Deploy to Hardware:Once verified, deploy the synthesized HDL code to the target hardware platform, such as an FPGA or ASIC, for real-world testing and integration into the final system.</a:t>
            </a:r>
          </a:p>
          <a:p>
            <a:pPr marL="0" lvl="0" indent="0" algn="just" rtl="0">
              <a:lnSpc>
                <a:spcPct val="115000"/>
              </a:lnSpc>
              <a:spcBef>
                <a:spcPts val="0"/>
              </a:spcBef>
              <a:spcAft>
                <a:spcPts val="1200"/>
              </a:spcAft>
              <a:buClr>
                <a:schemeClr val="dk1"/>
              </a:buClr>
              <a:buSzPts val="1100"/>
              <a:buFont typeface="Arial" panose="020B0604020202020204"/>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56604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18"/>
          <p:cNvGraphicFramePr/>
          <p:nvPr/>
        </p:nvGraphicFramePr>
        <p:xfrm>
          <a:off x="197475" y="334300"/>
          <a:ext cx="8745803" cy="4813053"/>
        </p:xfrm>
        <a:graphic>
          <a:graphicData uri="http://schemas.openxmlformats.org/drawingml/2006/table">
            <a:tbl>
              <a:tblPr>
                <a:noFill/>
                <a:tableStyleId>{C9F2ADBE-4408-4C2D-8911-A98B5226F718}</a:tableStyleId>
              </a:tblPr>
              <a:tblGrid>
                <a:gridCol w="387900"/>
                <a:gridCol w="1023775"/>
                <a:gridCol w="967875"/>
                <a:gridCol w="746475"/>
                <a:gridCol w="595900"/>
                <a:gridCol w="2249725"/>
                <a:gridCol w="1503475"/>
                <a:gridCol w="1270678"/>
              </a:tblGrid>
              <a:tr h="485925">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Sr.</a:t>
                      </a:r>
                      <a:endParaRPr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No</a:t>
                      </a:r>
                      <a:endParaRPr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Title of Technical paper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Author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Year of publication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Journal</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Results/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Drawbacks/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715803">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endParaRPr lang="en-GB" sz="12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rPr>
                        <a:t>Hardware Implementation of FIR Filters Designed in Simulink</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IN"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Johnson,E.</a:t>
                      </a:r>
                      <a:endParaRPr lang="en-IN"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rPr>
                        <a:t>2019</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rPr>
                        <a:t>IEEE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IN" sz="1200" u="none" strike="noStrike" cap="none" dirty="0">
                          <a:latin typeface="Times New Roman" panose="02020603050405020304"/>
                          <a:ea typeface="Times New Roman" panose="02020603050405020304"/>
                          <a:cs typeface="Times New Roman" panose="02020603050405020304"/>
                          <a:sym typeface="Times New Roman" panose="02020603050405020304"/>
                        </a:rPr>
                        <a:t>The paper presents a methodology for designing FIR filters in Simulink and converting them to HDL code for FPGA implementation. It discusses filter design techniques, HDL code generation settings, and FPGA synthesis considerations.</a:t>
                      </a:r>
                      <a:r>
                        <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rPr>
                        <a:t>.</a:t>
                      </a:r>
                      <a:endParaRPr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rPr>
                        <a:t>The study concludes that Simulink-based design combined with HDL code generation provides an efficient and reliable approach for implementing FIR filters on FPGA devices, meeting specified performance requirements.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rPr>
                        <a:t>Lack of comparison with other filter design and implementation methodologies, limited discussion on real-time performance</a:t>
                      </a:r>
                    </a:p>
                    <a:p>
                      <a:pPr marL="0" marR="0" lvl="0" indent="0" algn="just" rtl="0">
                        <a:lnSpc>
                          <a:spcPct val="100000"/>
                        </a:lnSpc>
                        <a:spcBef>
                          <a:spcPts val="0"/>
                        </a:spcBef>
                        <a:spcAft>
                          <a:spcPts val="0"/>
                        </a:spcAft>
                        <a:buClr>
                          <a:schemeClr val="dk1"/>
                        </a:buClr>
                        <a:buSzPts val="1100"/>
                        <a:buFont typeface="Arial" panose="020B0604020202020204"/>
                        <a:buNone/>
                      </a:pPr>
                      <a:r>
                        <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rPr>
                        <a:t>optimization</a:t>
                      </a:r>
                      <a:r>
                        <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900"/>
                        <a:buFont typeface="Arial" panose="020B0604020202020204"/>
                        <a:buNone/>
                      </a:pPr>
                      <a:endParaRPr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18"/>
          <p:cNvGraphicFramePr/>
          <p:nvPr/>
        </p:nvGraphicFramePr>
        <p:xfrm>
          <a:off x="197475" y="334300"/>
          <a:ext cx="8745803" cy="4145233"/>
        </p:xfrm>
        <a:graphic>
          <a:graphicData uri="http://schemas.openxmlformats.org/drawingml/2006/table">
            <a:tbl>
              <a:tblPr>
                <a:noFill/>
                <a:tableStyleId>{C9F2ADBE-4408-4C2D-8911-A98B5226F718}</a:tableStyleId>
              </a:tblPr>
              <a:tblGrid>
                <a:gridCol w="387900"/>
                <a:gridCol w="1023775"/>
                <a:gridCol w="967875"/>
                <a:gridCol w="746475"/>
                <a:gridCol w="595900"/>
                <a:gridCol w="2249725"/>
                <a:gridCol w="1503475"/>
                <a:gridCol w="1270678"/>
              </a:tblGrid>
              <a:tr h="485925">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Sr.</a:t>
                      </a:r>
                      <a:endParaRPr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No</a:t>
                      </a:r>
                      <a:endParaRPr sz="1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Title of Technical paper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Author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Year of publication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Journal</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Results/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Drawbacks/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900"/>
                        <a:buFont typeface="Arial" panose="020B0604020202020204"/>
                        <a:buNone/>
                      </a:pPr>
                      <a:r>
                        <a:rPr lang="en-GB"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a:t>
                      </a:r>
                      <a:endParaRPr sz="12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7983">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lang="en-GB" sz="12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US"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FPGA Implementation of Frequency-Domain Filters Designed in Simulink</a:t>
                      </a:r>
                      <a:endPar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IN"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John Smith</a:t>
                      </a:r>
                      <a:endParaRPr lang="en-IN"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2020</a:t>
                      </a:r>
                      <a:endPar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a:latin typeface="Times New Roman" panose="02020603050405020304"/>
                          <a:ea typeface="Times New Roman" panose="02020603050405020304"/>
                          <a:cs typeface="Times New Roman" panose="02020603050405020304"/>
                          <a:sym typeface="Times New Roman" panose="02020603050405020304"/>
                        </a:rPr>
                        <a:t>IEEE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900"/>
                        <a:buFont typeface="Arial" panose="020B0604020202020204"/>
                        <a:buNone/>
                        <a:defRPr/>
                      </a:pPr>
                      <a:r>
                        <a:rPr lang="en-US"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The paper presents a methodology for designing frequency-domain filters in Simulink and implementing them on FPGA devices using HDL Coder. It discusses the filter design process, HDL code generation, and FPGA implementation details.</a:t>
                      </a:r>
                    </a:p>
                    <a:p>
                      <a:pPr marL="0" marR="0" lvl="0" indent="0" algn="just" rtl="0">
                        <a:lnSpc>
                          <a:spcPct val="100000"/>
                        </a:lnSpc>
                        <a:spcBef>
                          <a:spcPts val="0"/>
                        </a:spcBef>
                        <a:spcAft>
                          <a:spcPts val="0"/>
                        </a:spcAft>
                        <a:buClr>
                          <a:srgbClr val="000000"/>
                        </a:buClr>
                        <a:buSzPts val="900"/>
                        <a:buFont typeface="Arial" panose="020B0604020202020204"/>
                        <a:buNone/>
                      </a:pPr>
                      <a:r>
                        <a:rPr lang="en-GB"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a:t>
                      </a:r>
                      <a:endParaRPr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900"/>
                        <a:buFont typeface="Arial" panose="020B0604020202020204"/>
                        <a:buNone/>
                      </a:pPr>
                      <a:r>
                        <a:rPr lang="en-US"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The study demonstrates the feasibility and effectiveness of using Simulink and HDL Coder for FPGA-based filter implementations, achieving real-time signal processing capabilities with low latency.</a:t>
                      </a:r>
                      <a:endParaRPr lang="en-US"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sz="1200" u="none" strike="noStrike" cap="none" dirty="0" smtClean="0">
                          <a:latin typeface="Times New Roman" panose="02020603050405020304"/>
                          <a:ea typeface="Times New Roman" panose="02020603050405020304"/>
                          <a:cs typeface="Times New Roman" panose="02020603050405020304"/>
                          <a:sym typeface="Times New Roman" panose="02020603050405020304"/>
                        </a:rPr>
                        <a:t>Limited discussion on quantization effects and optimization techniques for improving resource utilization.</a:t>
                      </a:r>
                    </a:p>
                    <a:p>
                      <a:pPr marL="0" marR="0" lvl="0" indent="0" algn="just" rtl="0">
                        <a:lnSpc>
                          <a:spcPct val="100000"/>
                        </a:lnSpc>
                        <a:spcBef>
                          <a:spcPts val="0"/>
                        </a:spcBef>
                        <a:spcAft>
                          <a:spcPts val="0"/>
                        </a:spcAft>
                        <a:buClr>
                          <a:srgbClr val="000000"/>
                        </a:buClr>
                        <a:buSzPts val="900"/>
                        <a:buFont typeface="Arial" panose="020B0604020202020204"/>
                        <a:buNone/>
                      </a:pPr>
                      <a:endParaRPr sz="12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451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00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Research Gaps</a:t>
            </a:r>
            <a:endParaRPr sz="3000" dirty="0"/>
          </a:p>
        </p:txBody>
      </p:sp>
      <p:sp>
        <p:nvSpPr>
          <p:cNvPr id="95" name="Google Shape;95;p19"/>
          <p:cNvSpPr txBox="1">
            <a:spLocks noGrp="1"/>
          </p:cNvSpPr>
          <p:nvPr>
            <p:ph type="body" idx="1"/>
          </p:nvPr>
        </p:nvSpPr>
        <p:spPr>
          <a:xfrm>
            <a:off x="311700" y="1080556"/>
            <a:ext cx="8520600" cy="34164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en-US" sz="1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Efficiency Improvement</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Find better ways to make HDL implementations from Simulink models more efficient, especially for complex filters.</a:t>
            </a:r>
          </a:p>
          <a:p>
            <a:pPr marL="285750" lvl="0" indent="-285750" algn="l" rtl="0">
              <a:lnSpc>
                <a:spcPct val="115000"/>
              </a:lnSpc>
              <a:spcBef>
                <a:spcPts val="0"/>
              </a:spcBef>
              <a:spcAft>
                <a:spcPts val="0"/>
              </a:spcAft>
              <a:buSzPts val="1800"/>
              <a:buFont typeface="Wingdings" panose="05000000000000000000" pitchFamily="2" charset="2"/>
              <a:buChar char="Ø"/>
            </a:pPr>
            <a:endPar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15000"/>
              </a:lnSpc>
              <a:spcBef>
                <a:spcPts val="0"/>
              </a:spcBef>
              <a:spcAft>
                <a:spcPts val="0"/>
              </a:spcAft>
              <a:buSzPts val="1800"/>
              <a:buFont typeface="Wingdings" panose="05000000000000000000" pitchFamily="2" charset="2"/>
              <a:buChar char="Ø"/>
            </a:pPr>
            <a:r>
              <a:rPr lang="en-US" sz="1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Dealing with Quantization</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Figure out how to handle quantization effects better when converting Simulink models to HDL code, ensuring the filter works accurately in hardware.</a:t>
            </a:r>
          </a:p>
          <a:p>
            <a:pPr marL="285750" lvl="0" indent="-285750" algn="l" rtl="0">
              <a:lnSpc>
                <a:spcPct val="115000"/>
              </a:lnSpc>
              <a:spcBef>
                <a:spcPts val="0"/>
              </a:spcBef>
              <a:spcAft>
                <a:spcPts val="0"/>
              </a:spcAft>
              <a:buSzPts val="1800"/>
              <a:buFont typeface="Wingdings" panose="05000000000000000000" pitchFamily="2" charset="2"/>
              <a:buChar char="Ø"/>
            </a:pPr>
            <a:endPar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15000"/>
              </a:lnSpc>
              <a:spcBef>
                <a:spcPts val="0"/>
              </a:spcBef>
              <a:spcAft>
                <a:spcPts val="0"/>
              </a:spcAft>
              <a:buSzPts val="1800"/>
              <a:buFont typeface="Wingdings" panose="05000000000000000000" pitchFamily="2" charset="2"/>
              <a:buChar char="Ø"/>
            </a:pPr>
            <a:r>
              <a:rPr lang="en-US" sz="1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Real-Time Processing: </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Explore methods to make FPGA-based filters process signals in real-time faster and with less delay.</a:t>
            </a:r>
          </a:p>
          <a:p>
            <a:pPr marL="285750" lvl="0" indent="-285750" algn="l" rtl="0">
              <a:lnSpc>
                <a:spcPct val="115000"/>
              </a:lnSpc>
              <a:spcBef>
                <a:spcPts val="0"/>
              </a:spcBef>
              <a:spcAft>
                <a:spcPts val="0"/>
              </a:spcAft>
              <a:buSzPts val="1800"/>
              <a:buFont typeface="Wingdings" panose="05000000000000000000" pitchFamily="2" charset="2"/>
              <a:buChar char="Ø"/>
            </a:pPr>
            <a:endPar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15000"/>
              </a:lnSpc>
              <a:spcBef>
                <a:spcPts val="0"/>
              </a:spcBef>
              <a:spcAft>
                <a:spcPts val="0"/>
              </a:spcAft>
              <a:buSzPts val="1800"/>
              <a:buFont typeface="Wingdings" panose="05000000000000000000" pitchFamily="2" charset="2"/>
              <a:buChar char="Ø"/>
            </a:pPr>
            <a:r>
              <a:rPr lang="en-US" sz="1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Verification Automation</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Create easier ways to automatically check if HDL implementations of filters work correctly, speeding up the testing process.</a:t>
            </a:r>
          </a:p>
          <a:p>
            <a:pPr marL="285750" lvl="0" indent="-285750" algn="l" rtl="0">
              <a:lnSpc>
                <a:spcPct val="115000"/>
              </a:lnSpc>
              <a:spcBef>
                <a:spcPts val="0"/>
              </a:spcBef>
              <a:spcAft>
                <a:spcPts val="0"/>
              </a:spcAft>
              <a:buSzPts val="1800"/>
              <a:buFont typeface="Wingdings" panose="05000000000000000000" pitchFamily="2" charset="2"/>
              <a:buChar char="Ø"/>
            </a:pPr>
            <a:endPar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15000"/>
              </a:lnSpc>
              <a:spcBef>
                <a:spcPts val="0"/>
              </a:spcBef>
              <a:spcAft>
                <a:spcPts val="0"/>
              </a:spcAft>
              <a:buSzPts val="1800"/>
              <a:buFont typeface="Wingdings" panose="05000000000000000000" pitchFamily="2" charset="2"/>
              <a:buChar char="Ø"/>
            </a:pPr>
            <a:r>
              <a:rPr lang="en-US" sz="1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Adapting to Change</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Look into adjusting filter settings or structure automatically based on different signals or needs, making filters more versatile in real-world situations.</a:t>
            </a:r>
            <a:endPar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85" y="97790"/>
            <a:ext cx="8520430" cy="7334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300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F</a:t>
            </a:r>
            <a:r>
              <a:rPr lang="en-GB" sz="3000" dirty="0">
                <a:solidFill>
                  <a:schemeClr val="accent1"/>
                </a:solidFill>
                <a:latin typeface="Roboto Mono SemiBold" panose="00000009000000000000"/>
                <a:ea typeface="Roboto Mono SemiBold" panose="00000009000000000000"/>
                <a:cs typeface="Roboto Mono SemiBold" panose="00000009000000000000"/>
                <a:sym typeface="Roboto Mono SemiBold" panose="00000009000000000000"/>
              </a:rPr>
              <a:t>lowchart of proposed solution</a:t>
            </a:r>
            <a:endParaRPr lang="en-IN" sz="3000" dirty="0"/>
          </a:p>
        </p:txBody>
      </p:sp>
      <p:pic>
        <p:nvPicPr>
          <p:cNvPr id="2" name="Picture 1"/>
          <p:cNvPicPr>
            <a:picLocks noChangeAspect="1"/>
          </p:cNvPicPr>
          <p:nvPr/>
        </p:nvPicPr>
        <p:blipFill>
          <a:blip r:embed="rId3"/>
          <a:srcRect l="124627" t="93836" r="-146584" b="-106951"/>
          <a:stretch>
            <a:fillRect/>
          </a:stretch>
        </p:blipFill>
        <p:spPr>
          <a:xfrm>
            <a:off x="10237470" y="4621530"/>
            <a:ext cx="9861550" cy="43815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158410" y="831215"/>
            <a:ext cx="4508204" cy="43122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On-screen Show (16:9)</PresentationFormat>
  <Paragraphs>99</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 Mono SemiBold</vt:lpstr>
      <vt:lpstr>Times New Roman</vt:lpstr>
      <vt:lpstr>Wingdings</vt:lpstr>
      <vt:lpstr>Simple Light</vt:lpstr>
      <vt:lpstr>PowerPoint Presentation</vt:lpstr>
      <vt:lpstr>Contents to be covered </vt:lpstr>
      <vt:lpstr>Problem Statement</vt:lpstr>
      <vt:lpstr>Proposed Solution</vt:lpstr>
      <vt:lpstr>Proposed Solution</vt:lpstr>
      <vt:lpstr>PowerPoint Presentation</vt:lpstr>
      <vt:lpstr>PowerPoint Presentation</vt:lpstr>
      <vt:lpstr>Research Gaps</vt:lpstr>
      <vt:lpstr>Flowchart of proposed solution</vt:lpstr>
      <vt:lpstr>PowerPoint Presentation</vt:lpstr>
      <vt:lpstr>             Observation/Results </vt:lpstr>
      <vt:lpstr>           Observation/Results</vt:lpstr>
      <vt:lpstr>           Observation/Results</vt:lpstr>
      <vt:lpstr>File  link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modified xsi:type="dcterms:W3CDTF">2024-04-14T16:09:20Z</dcterms:modified>
</cp:coreProperties>
</file>