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ru Abhinash" initials="CA" lastIdx="1" clrIdx="0">
    <p:extLst>
      <p:ext uri="{19B8F6BF-5375-455C-9EA6-DF929625EA0E}">
        <p15:presenceInfo xmlns:p15="http://schemas.microsoft.com/office/powerpoint/2012/main" userId="6cd5e3fd46e6b3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317" y="62"/>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622973" y="26428"/>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GB" sz="6600" b="1" dirty="0">
                <a:solidFill>
                  <a:schemeClr val="bg1"/>
                </a:solidFill>
                <a:latin typeface="Bahnschrift" panose="020B0502040204020203" pitchFamily="34" charset="0"/>
                <a:ea typeface="Verdana" panose="020B0604030504040204" pitchFamily="34" charset="0"/>
              </a:rPr>
              <a:t>INTELLIGENCE INTERLOCKING</a:t>
            </a:r>
            <a:endParaRPr lang="en-US" sz="6600" b="1" dirty="0">
              <a:solidFill>
                <a:schemeClr val="bg1"/>
              </a:solidFill>
              <a:latin typeface="Bahnschrift" panose="020B0502040204020203" pitchFamily="34" charset="0"/>
              <a:ea typeface="Verdana" panose="020B0604030504040204" pitchFamily="34" charset="0"/>
            </a:endParaRPr>
          </a:p>
        </p:txBody>
      </p:sp>
      <p:sp>
        <p:nvSpPr>
          <p:cNvPr id="2171" name="Text Box 123"/>
          <p:cNvSpPr txBox="1">
            <a:spLocks noChangeArrowheads="1"/>
          </p:cNvSpPr>
          <p:nvPr/>
        </p:nvSpPr>
        <p:spPr bwMode="auto">
          <a:xfrm>
            <a:off x="7319168" y="1648894"/>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lnSpc>
                <a:spcPct val="114000"/>
              </a:lnSpc>
              <a:spcAft>
                <a:spcPts val="0"/>
              </a:spcAft>
            </a:pPr>
            <a:r>
              <a:rPr lang="en-US" sz="3200">
                <a:solidFill>
                  <a:schemeClr val="bg1"/>
                </a:solidFill>
                <a:latin typeface="Bahnschrift" panose="020B0502040204020203" pitchFamily="34" charset="0"/>
                <a:ea typeface="Verdana" panose="020B0604030504040204" pitchFamily="34" charset="0"/>
                <a:cs typeface="Verdana" panose="020B0604030504040204" pitchFamily="34" charset="0"/>
              </a:rPr>
              <a:t>     </a:t>
            </a:r>
            <a:endPar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2296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Solution</a:t>
            </a:r>
          </a:p>
        </p:txBody>
      </p:sp>
      <p:sp>
        <p:nvSpPr>
          <p:cNvPr id="2179" name="Text Box 131"/>
          <p:cNvSpPr txBox="1">
            <a:spLocks noChangeArrowheads="1"/>
          </p:cNvSpPr>
          <p:nvPr/>
        </p:nvSpPr>
        <p:spPr bwMode="auto">
          <a:xfrm>
            <a:off x="8229600" y="13645662"/>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DEPENDENCIES</a:t>
            </a:r>
          </a:p>
        </p:txBody>
      </p:sp>
      <p:sp>
        <p:nvSpPr>
          <p:cNvPr id="2181" name="Text Box 133"/>
          <p:cNvSpPr txBox="1">
            <a:spLocks noChangeArrowheads="1"/>
          </p:cNvSpPr>
          <p:nvPr/>
        </p:nvSpPr>
        <p:spPr bwMode="auto">
          <a:xfrm>
            <a:off x="32004000" y="137922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USECASES</a:t>
            </a:r>
          </a:p>
        </p:txBody>
      </p:sp>
      <p:sp>
        <p:nvSpPr>
          <p:cNvPr id="2182" name="Text Box 134"/>
          <p:cNvSpPr txBox="1">
            <a:spLocks noChangeArrowheads="1"/>
          </p:cNvSpPr>
          <p:nvPr/>
        </p:nvSpPr>
        <p:spPr bwMode="auto">
          <a:xfrm>
            <a:off x="320040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ea typeface="Verdana" panose="020B0604030504040204" pitchFamily="34" charset="0"/>
                <a:cs typeface="Calibri" panose="020F0502020204030204" pitchFamily="34" charset="0"/>
              </a:rPr>
              <a:t> Technology Stack</a:t>
            </a:r>
          </a:p>
        </p:txBody>
      </p:sp>
      <p:sp>
        <p:nvSpPr>
          <p:cNvPr id="2183" name="Text Box 135"/>
          <p:cNvSpPr txBox="1">
            <a:spLocks noChangeArrowheads="1"/>
          </p:cNvSpPr>
          <p:nvPr/>
        </p:nvSpPr>
        <p:spPr bwMode="auto">
          <a:xfrm>
            <a:off x="201168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RESULTS</a:t>
            </a:r>
          </a:p>
        </p:txBody>
      </p:sp>
      <p:sp>
        <p:nvSpPr>
          <p:cNvPr id="2184" name="Text Box 136"/>
          <p:cNvSpPr txBox="1">
            <a:spLocks noChangeArrowheads="1"/>
          </p:cNvSpPr>
          <p:nvPr/>
        </p:nvSpPr>
        <p:spPr bwMode="auto">
          <a:xfrm>
            <a:off x="32004000" y="176022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Bahnschrift" panose="020B0502040204020203" pitchFamily="34" charset="0"/>
              </a:rPr>
              <a:t>ACKNOWLEDGEMENT</a:t>
            </a:r>
            <a:endParaRPr lang="en-US" sz="4000" b="1" dirty="0">
              <a:solidFill>
                <a:schemeClr val="accent1">
                  <a:lumMod val="50000"/>
                </a:schemeClr>
              </a:solidFill>
              <a:latin typeface="Bahnschrift" panose="020B0502040204020203"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Bahnschrift" panose="020B0502040204020203" pitchFamily="34" charset="0"/>
              </a:rPr>
              <a:t>ABSTRACT</a:t>
            </a:r>
          </a:p>
        </p:txBody>
      </p:sp>
      <p:sp>
        <p:nvSpPr>
          <p:cNvPr id="2231" name="Text Box 183"/>
          <p:cNvSpPr txBox="1">
            <a:spLocks noChangeArrowheads="1"/>
          </p:cNvSpPr>
          <p:nvPr/>
        </p:nvSpPr>
        <p:spPr bwMode="auto">
          <a:xfrm>
            <a:off x="457200" y="14478000"/>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Bahnschrift" panose="020B0502040204020203" pitchFamily="34" charset="0"/>
              </a:rPr>
              <a:t>TEAM MEMBER DETAILS</a:t>
            </a:r>
          </a:p>
        </p:txBody>
      </p:sp>
      <p:sp>
        <p:nvSpPr>
          <p:cNvPr id="2241" name="Text Box 193"/>
          <p:cNvSpPr txBox="1">
            <a:spLocks noChangeArrowheads="1"/>
          </p:cNvSpPr>
          <p:nvPr/>
        </p:nvSpPr>
        <p:spPr bwMode="auto">
          <a:xfrm>
            <a:off x="457200" y="15392400"/>
            <a:ext cx="5943600" cy="1754326"/>
          </a:xfrm>
          <a:prstGeom prst="rect">
            <a:avLst/>
          </a:prstGeom>
          <a:solidFill>
            <a:schemeClr val="accent1">
              <a:lumMod val="75000"/>
            </a:schemeClr>
          </a:solidFill>
          <a:ln>
            <a:noFill/>
          </a:ln>
          <a:effectLst/>
        </p:spPr>
        <p:txBody>
          <a:bodyPr lIns="228600" tIns="228600" rIns="228600" bIns="228600">
            <a:spAutoFit/>
          </a:bodyPr>
          <a:lstStyle/>
          <a:p>
            <a:pPr algn="ctr"/>
            <a:endParaRPr lang="en-US" sz="2800" dirty="0">
              <a:solidFill>
                <a:schemeClr val="bg1"/>
              </a:solidFill>
              <a:latin typeface="Bahnschrift" panose="020B0502040204020203" pitchFamily="34" charset="0"/>
            </a:endParaRPr>
          </a:p>
          <a:p>
            <a:pPr algn="ctr"/>
            <a:r>
              <a:rPr lang="en-US" sz="2800" dirty="0">
                <a:solidFill>
                  <a:schemeClr val="bg1"/>
                </a:solidFill>
                <a:latin typeface="Bahnschrift" panose="020B0502040204020203" pitchFamily="34" charset="0"/>
              </a:rPr>
              <a:t>Rohan Kumar P </a:t>
            </a:r>
          </a:p>
          <a:p>
            <a:pPr algn="ctr"/>
            <a:endParaRPr lang="en-US" sz="2800" dirty="0">
              <a:solidFill>
                <a:schemeClr val="bg1"/>
              </a:solidFill>
              <a:latin typeface="Bahnschrift" panose="020B0502040204020203" pitchFamily="34" charset="0"/>
            </a:endParaRPr>
          </a:p>
        </p:txBody>
      </p:sp>
      <p:sp>
        <p:nvSpPr>
          <p:cNvPr id="2242" name="Text Box 194"/>
          <p:cNvSpPr txBox="1">
            <a:spLocks noChangeArrowheads="1"/>
          </p:cNvSpPr>
          <p:nvPr/>
        </p:nvSpPr>
        <p:spPr bwMode="auto">
          <a:xfrm>
            <a:off x="685800" y="4570413"/>
            <a:ext cx="5943600" cy="9325630"/>
          </a:xfrm>
          <a:prstGeom prst="rect">
            <a:avLst/>
          </a:prstGeom>
          <a:solidFill>
            <a:schemeClr val="accent1">
              <a:lumMod val="75000"/>
            </a:schemeClr>
          </a:solidFill>
          <a:ln>
            <a:noFill/>
          </a:ln>
          <a:effectLst/>
        </p:spPr>
        <p:txBody>
          <a:bodyPr lIns="228600" tIns="228600" rIns="228600" bIns="228600">
            <a:spAutoFit/>
          </a:bodyPr>
          <a:lstStyle/>
          <a:p>
            <a:r>
              <a:rPr lang="en-US" sz="3200" b="0" i="0" dirty="0">
                <a:solidFill>
                  <a:schemeClr val="bg1"/>
                </a:solidFill>
                <a:effectLst/>
                <a:latin typeface="Inter"/>
              </a:rPr>
              <a:t>The "INTELLIGENT INTERLOCKING" project uses IoT technology to enhance railway safety by continuously monitoring the environment and detecting any anomalies or deviations from expected patterns. It aims to reduce human errors and prevent accidents by automatically triggering appropriate actions.</a:t>
            </a:r>
            <a:r>
              <a:rPr lang="en-US" sz="3200" dirty="0">
                <a:solidFill>
                  <a:schemeClr val="bg1"/>
                </a:solidFill>
                <a:latin typeface="Times New Roman" pitchFamily="18" charset="0"/>
                <a:cs typeface="Times New Roman" pitchFamily="18" charset="0"/>
              </a:rPr>
              <a:t> If any anomalies or deviations from the expected patterns are detected, the interlocking system automatically triggers appropriate actions to prevent accidents or ensure safe train operations</a:t>
            </a:r>
            <a:endParaRPr lang="en-US" sz="3200" dirty="0">
              <a:solidFill>
                <a:schemeClr val="bg1"/>
              </a:solidFill>
              <a:latin typeface="Bahnschrift" panose="020B0502040204020203" pitchFamily="34" charset="0"/>
            </a:endParaRPr>
          </a:p>
        </p:txBody>
      </p:sp>
      <p:sp>
        <p:nvSpPr>
          <p:cNvPr id="2243" name="Text Box 195"/>
          <p:cNvSpPr txBox="1">
            <a:spLocks noChangeArrowheads="1"/>
          </p:cNvSpPr>
          <p:nvPr/>
        </p:nvSpPr>
        <p:spPr bwMode="auto">
          <a:xfrm>
            <a:off x="20116800" y="4670822"/>
            <a:ext cx="10969625" cy="3693319"/>
          </a:xfrm>
          <a:prstGeom prst="rect">
            <a:avLst/>
          </a:prstGeom>
          <a:solidFill>
            <a:schemeClr val="bg1"/>
          </a:solidFill>
          <a:ln>
            <a:noFill/>
          </a:ln>
          <a:effectLst/>
        </p:spPr>
        <p:txBody>
          <a:bodyPr lIns="182880" tIns="182880" rIns="182880" bIns="182880">
            <a:spAutoFit/>
          </a:bodyPr>
          <a:lstStyle/>
          <a:p>
            <a:pPr eaLnBrk="1" hangingPunct="1"/>
            <a:r>
              <a:rPr lang="en-US" dirty="0">
                <a:latin typeface="Bahnschrift" panose="020B0502040204020203" pitchFamily="34" charset="0"/>
              </a:rPr>
              <a:t>The integration of intelligent interlocking systems in railways is poised to bring about a significant transformation. This technology, which can seamlessly integrate with Artificial Intelligence and Machine Learning (AI/ML), has the potential to usher in a new era of advancements in railway operations. Intelligent interlocking systems are designed to automate and optimize the process of route setting and signal control, traditionally performed manually. By automating these tasks, the system can significantly reduce the risk of human errors, which are often the cause of accidents in railway operations.</a:t>
            </a:r>
          </a:p>
        </p:txBody>
      </p:sp>
      <p:sp>
        <p:nvSpPr>
          <p:cNvPr id="2244" name="Text Box 196"/>
          <p:cNvSpPr txBox="1">
            <a:spLocks noChangeArrowheads="1"/>
          </p:cNvSpPr>
          <p:nvPr/>
        </p:nvSpPr>
        <p:spPr bwMode="auto">
          <a:xfrm>
            <a:off x="32004000" y="4781371"/>
            <a:ext cx="10969625" cy="4801314"/>
          </a:xfrm>
          <a:prstGeom prst="rect">
            <a:avLst/>
          </a:prstGeom>
          <a:solidFill>
            <a:schemeClr val="bg1"/>
          </a:solidFill>
          <a:ln>
            <a:noFill/>
          </a:ln>
          <a:effectLst/>
        </p:spPr>
        <p:txBody>
          <a:bodyPr lIns="182880" tIns="182880" rIns="182880" bIns="182880">
            <a:spAutoFit/>
          </a:bodyPr>
          <a:lstStyle/>
          <a:p>
            <a:pPr eaLnBrk="1" hangingPunct="1"/>
            <a:r>
              <a:rPr lang="en-US" dirty="0">
                <a:latin typeface="Bahnschrift" panose="020B0502040204020203" pitchFamily="34" charset="0"/>
                <a:cs typeface="Times New Roman" panose="02020603050405020304" pitchFamily="18" charset="0"/>
              </a:rPr>
              <a:t>It represents a strain gauge is an electrical device made from a material whose resistance changes with strain, usually manifested as deformation. These are used in load cells designed to deflect in response to a load. Most load cells are designed with a beam configuration that bends under load, although Side loads will result in inaccurate readings and may damage the device.</a:t>
            </a:r>
          </a:p>
          <a:p>
            <a:pPr eaLnBrk="1" hangingPunct="1"/>
            <a:endParaRPr lang="en-US" dirty="0">
              <a:solidFill>
                <a:prstClr val="black"/>
              </a:solidFill>
              <a:latin typeface="Bahnschrift" panose="020B0502040204020203" pitchFamily="34" charset="0"/>
              <a:cs typeface="Times New Roman" panose="02020603050405020304" pitchFamily="18" charset="0"/>
            </a:endParaRPr>
          </a:p>
          <a:p>
            <a:pPr eaLnBrk="1" hangingPunct="1"/>
            <a:r>
              <a:rPr lang="en-US" dirty="0">
                <a:latin typeface="Bahnschrift" panose="020B0502040204020203" pitchFamily="34" charset="0"/>
                <a:cs typeface="Times New Roman" panose="02020603050405020304" pitchFamily="18" charset="0"/>
              </a:rPr>
              <a:t>Raspberry Pi is the minicomputer. It acts as the central component which we are using to interface all the devices in this project. Raspberry pi model B is used mainly because of the GPU which value is 400 MHz, it is comparatively higher than the rest of the model. it has 40 general purpose input-output (GPIO) pin</a:t>
            </a:r>
            <a:endParaRPr lang="en-US" dirty="0">
              <a:solidFill>
                <a:prstClr val="black"/>
              </a:solidFill>
              <a:latin typeface="Bahnschrift" panose="020B0502040204020203" pitchFamily="34" charset="0"/>
            </a:endParaRPr>
          </a:p>
        </p:txBody>
      </p:sp>
      <p:sp>
        <p:nvSpPr>
          <p:cNvPr id="2245" name="Text Box 197"/>
          <p:cNvSpPr txBox="1">
            <a:spLocks noChangeArrowheads="1"/>
          </p:cNvSpPr>
          <p:nvPr/>
        </p:nvSpPr>
        <p:spPr bwMode="auto">
          <a:xfrm>
            <a:off x="8229600" y="14935200"/>
            <a:ext cx="10969625" cy="4801314"/>
          </a:xfrm>
          <a:prstGeom prst="rect">
            <a:avLst/>
          </a:prstGeom>
          <a:solidFill>
            <a:schemeClr val="bg1"/>
          </a:solidFill>
          <a:ln>
            <a:noFill/>
          </a:ln>
          <a:effectLst/>
        </p:spPr>
        <p:txBody>
          <a:bodyPr lIns="182880" tIns="182880" rIns="182880" bIns="182880">
            <a:spAutoFit/>
          </a:bodyPr>
          <a:lstStyle/>
          <a:p>
            <a:pPr eaLnBrk="1" hangingPunct="1"/>
            <a:r>
              <a:rPr lang="en-GB" b="0" i="0" dirty="0">
                <a:solidFill>
                  <a:srgbClr val="111111"/>
                </a:solidFill>
                <a:effectLst/>
                <a:latin typeface="Bahnschrift" panose="020B0502040204020203" pitchFamily="34" charset="0"/>
              </a:rPr>
              <a:t>The dependencies for our project include OpenCV, NumPy, and a pre-trained model such as YOLO, SSD, or Faster R-CNN. These dependencies can be installed using pip. </a:t>
            </a:r>
          </a:p>
          <a:p>
            <a:pPr eaLnBrk="1" hangingPunct="1"/>
            <a:endParaRPr lang="en-GB" b="0" i="0" dirty="0">
              <a:solidFill>
                <a:srgbClr val="111111"/>
              </a:solidFill>
              <a:effectLst/>
              <a:latin typeface="Bahnschrift" panose="020B0502040204020203" pitchFamily="34" charset="0"/>
            </a:endParaRPr>
          </a:p>
          <a:p>
            <a:pPr eaLnBrk="1" hangingPunct="1"/>
            <a:r>
              <a:rPr lang="en-GB" b="0" i="0" dirty="0">
                <a:solidFill>
                  <a:srgbClr val="111111"/>
                </a:solidFill>
                <a:effectLst/>
                <a:latin typeface="Bahnschrift" panose="020B0502040204020203" pitchFamily="34" charset="0"/>
              </a:rPr>
              <a:t>The show stopper for our project is the availability of a suitable dataset for training and testing the system. The dataset should be large and diverse enough to ensure that the system can detect humans in a wide range of outdoor operational scenarios. Additionally, the dataset should include examples of human behaviour that constitute an anomaly so that the anomaly detection module can be trained effectively. Obtaining such a dataset can be challenging and time-consuming, but it is essential for the success of your project.</a:t>
            </a:r>
            <a:endParaRPr lang="en-US" dirty="0">
              <a:latin typeface="Bahnschrift" panose="020B0502040204020203" pitchFamily="34" charset="0"/>
            </a:endParaRPr>
          </a:p>
        </p:txBody>
      </p:sp>
      <p:sp>
        <p:nvSpPr>
          <p:cNvPr id="2246" name="Text Box 198"/>
          <p:cNvSpPr txBox="1">
            <a:spLocks noChangeArrowheads="1"/>
          </p:cNvSpPr>
          <p:nvPr/>
        </p:nvSpPr>
        <p:spPr bwMode="auto">
          <a:xfrm>
            <a:off x="32004000" y="14706600"/>
            <a:ext cx="10969625" cy="3656386"/>
          </a:xfrm>
          <a:prstGeom prst="rect">
            <a:avLst/>
          </a:prstGeom>
          <a:solidFill>
            <a:schemeClr val="bg1"/>
          </a:solidFill>
          <a:ln>
            <a:noFill/>
          </a:ln>
          <a:effectLst/>
        </p:spPr>
        <p:txBody>
          <a:bodyPr lIns="182880" tIns="182880" rIns="182880" bIns="182880">
            <a:spAutoFit/>
          </a:bodyPr>
          <a:lstStyle/>
          <a:p>
            <a:pPr marL="228600"/>
            <a:r>
              <a:rPr lang="en-GB" b="0" i="0" dirty="0">
                <a:solidFill>
                  <a:srgbClr val="111111"/>
                </a:solidFill>
                <a:effectLst/>
                <a:latin typeface="Bahnschrift" panose="020B0502040204020203" pitchFamily="34" charset="0"/>
                <a:ea typeface="Calibri" panose="020F0502020204030204" pitchFamily="34" charset="0"/>
                <a:cs typeface="Calibri" panose="020F0502020204030204" pitchFamily="34" charset="0"/>
              </a:rPr>
              <a:t>The use cases for our system are broad and varied, given its ability to robustly detect and track humans in outdoor operational scenarios. Here are a few examples</a:t>
            </a:r>
            <a:endPar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p>
            <a:pPr lvl="1">
              <a:buFont typeface="+mj-lt"/>
              <a:buAutoNum type="arabicPeriod"/>
            </a:pPr>
            <a:r>
              <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Surveillance Systems </a:t>
            </a:r>
          </a:p>
          <a:p>
            <a:pPr lvl="1">
              <a:buFont typeface="+mj-lt"/>
              <a:buAutoNum type="arabicPeriod"/>
            </a:pPr>
            <a:r>
              <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Autonomous Vehicles</a:t>
            </a:r>
          </a:p>
          <a:p>
            <a:pPr lvl="1">
              <a:buFont typeface="+mj-lt"/>
              <a:buAutoNum type="arabicPeriod"/>
            </a:pPr>
            <a:r>
              <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Search and Rescue Operations</a:t>
            </a:r>
          </a:p>
          <a:p>
            <a:pPr lvl="1">
              <a:buFont typeface="+mj-lt"/>
              <a:buAutoNum type="arabicPeriod"/>
            </a:pPr>
            <a:r>
              <a:rPr lang="en-GB" i="0" dirty="0">
                <a:solidFill>
                  <a:srgbClr val="000000"/>
                </a:solidFill>
                <a:effectLst/>
                <a:latin typeface="Bahnschrift" panose="020B0502040204020203" pitchFamily="34" charset="0"/>
                <a:ea typeface="Calibri" panose="020F0502020204030204" pitchFamily="34" charset="0"/>
                <a:cs typeface="Calibri" panose="020F0502020204030204" pitchFamily="34" charset="0"/>
              </a:rPr>
              <a:t>Smart Cities</a:t>
            </a:r>
          </a:p>
          <a:p>
            <a:pPr marL="285750" lvl="0" indent="-285750" algn="l" rtl="0">
              <a:lnSpc>
                <a:spcPct val="90000"/>
              </a:lnSpc>
              <a:spcBef>
                <a:spcPts val="0"/>
              </a:spcBef>
              <a:spcAft>
                <a:spcPts val="0"/>
              </a:spcAft>
              <a:buClr>
                <a:schemeClr val="dk1"/>
              </a:buClr>
              <a:buSzPts val="1600"/>
              <a:buFont typeface="Noto Sans Symbols"/>
              <a:buChar char="⮚"/>
            </a:pPr>
            <a:endParaRPr lang="en-GB" dirty="0">
              <a:latin typeface="Bahnschrift" panose="020B0502040204020203" pitchFamily="34" charset="0"/>
              <a:ea typeface="Calibri" panose="020F0502020204030204" pitchFamily="34" charset="0"/>
              <a:cs typeface="Calibri" panose="020F0502020204030204" pitchFamily="34" charset="0"/>
            </a:endParaRPr>
          </a:p>
          <a:p>
            <a:pPr eaLnBrk="1" hangingPunct="1"/>
            <a:endParaRPr lang="en-US" dirty="0">
              <a:latin typeface="Bahnschrift" panose="020B0502040204020203" pitchFamily="34" charset="0"/>
            </a:endParaRPr>
          </a:p>
        </p:txBody>
      </p:sp>
      <p:sp>
        <p:nvSpPr>
          <p:cNvPr id="2247" name="Text Box 199"/>
          <p:cNvSpPr txBox="1">
            <a:spLocks noChangeArrowheads="1"/>
          </p:cNvSpPr>
          <p:nvPr/>
        </p:nvSpPr>
        <p:spPr bwMode="auto">
          <a:xfrm>
            <a:off x="8229600" y="4750828"/>
            <a:ext cx="10969625" cy="5909310"/>
          </a:xfrm>
          <a:prstGeom prst="rect">
            <a:avLst/>
          </a:prstGeom>
          <a:solidFill>
            <a:schemeClr val="bg1"/>
          </a:solidFill>
          <a:ln>
            <a:noFill/>
          </a:ln>
          <a:effectLst/>
        </p:spPr>
        <p:txBody>
          <a:bodyPr lIns="182880" tIns="182880" rIns="182880" bIns="182880">
            <a:spAutoFit/>
          </a:bodyPr>
          <a:lstStyle/>
          <a:p>
            <a:r>
              <a:rPr lang="en-US" b="0" i="0" dirty="0">
                <a:solidFill>
                  <a:srgbClr val="161719"/>
                </a:solidFill>
                <a:effectLst/>
                <a:latin typeface="Bahnschrift" panose="020B0502040204020203" pitchFamily="34" charset="0"/>
              </a:rPr>
              <a:t>Imagine a train presence detection system that ensures the safety of train traffic in real-time using cutting-edge sensors and technology. This system is reliable, robust, and highly efficient, reducing manual control and human intervention. With the system's adaptability during operation, interlocking configurations can be changed to respond to changing train movements, resulting in improved railway network performance. Furthermore, the system's implementation has significantly reduced the risk of collisions and improved overall railway operating security. It's clear that this train presence detection system is a game-changer, leading to more efficient train schedules and fewer delays.</a:t>
            </a:r>
          </a:p>
          <a:p>
            <a:endParaRPr lang="en-US" dirty="0">
              <a:solidFill>
                <a:srgbClr val="161719"/>
              </a:solidFill>
              <a:latin typeface="Bahnschrift" panose="020B0502040204020203" pitchFamily="34" charset="0"/>
            </a:endParaRPr>
          </a:p>
          <a:p>
            <a:r>
              <a:rPr lang="en-US" b="0" i="0" dirty="0">
                <a:solidFill>
                  <a:srgbClr val="161719"/>
                </a:solidFill>
                <a:effectLst/>
                <a:latin typeface="Bahnschrift" panose="020B0502040204020203" pitchFamily="34" charset="0"/>
              </a:rPr>
              <a:t>To ensure safe transportation, an interlocking system is essential to track train location and distance. With AI and machine learning, the system can safely adjust tracks without human interference, connecting signals and tracks for smooth train passage and a secure journey for all passengers.</a:t>
            </a:r>
          </a:p>
        </p:txBody>
      </p:sp>
      <p:sp>
        <p:nvSpPr>
          <p:cNvPr id="3" name="Rectangle 2">
            <a:extLst>
              <a:ext uri="{FF2B5EF4-FFF2-40B4-BE49-F238E27FC236}">
                <a16:creationId xmlns:a16="http://schemas.microsoft.com/office/drawing/2014/main" id="{E77EE699-DA9B-39B7-A159-E0E5B7117664}"/>
              </a:ext>
            </a:extLst>
          </p:cNvPr>
          <p:cNvSpPr/>
          <p:nvPr/>
        </p:nvSpPr>
        <p:spPr bwMode="auto">
          <a:xfrm>
            <a:off x="20048531" y="9366764"/>
            <a:ext cx="10969624" cy="115120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dirty="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420E7945-61FD-3A15-E0F8-E19E2A517C76}"/>
              </a:ext>
            </a:extLst>
          </p:cNvPr>
          <p:cNvSpPr txBox="1"/>
          <p:nvPr/>
        </p:nvSpPr>
        <p:spPr>
          <a:xfrm>
            <a:off x="20114217" y="21024711"/>
            <a:ext cx="5791200" cy="461665"/>
          </a:xfrm>
          <a:prstGeom prst="rect">
            <a:avLst/>
          </a:prstGeom>
          <a:noFill/>
        </p:spPr>
        <p:txBody>
          <a:bodyPr wrap="square" rtlCol="0">
            <a:spAutoFit/>
          </a:bodyPr>
          <a:lstStyle/>
          <a:p>
            <a:r>
              <a:rPr lang="en-GB" b="1" dirty="0">
                <a:latin typeface="Bahnschrift" panose="020B0502040204020203" pitchFamily="34" charset="0"/>
              </a:rPr>
              <a:t>Flow Chart : </a:t>
            </a:r>
            <a:r>
              <a:rPr lang="en-GB" dirty="0">
                <a:latin typeface="Bahnschrift" panose="020B0502040204020203" pitchFamily="34" charset="0"/>
              </a:rPr>
              <a:t>Detecting Interlocking</a:t>
            </a:r>
            <a:endParaRPr lang="en-IN" dirty="0">
              <a:latin typeface="Bahnschrift" panose="020B0502040204020203" pitchFamily="34" charset="0"/>
            </a:endParaRPr>
          </a:p>
        </p:txBody>
      </p:sp>
      <p:pic>
        <p:nvPicPr>
          <p:cNvPr id="2" name="Picture 1">
            <a:extLst>
              <a:ext uri="{FF2B5EF4-FFF2-40B4-BE49-F238E27FC236}">
                <a16:creationId xmlns:a16="http://schemas.microsoft.com/office/drawing/2014/main" id="{4E15769A-5A9E-3966-59F1-3893B3A232DC}"/>
              </a:ext>
            </a:extLst>
          </p:cNvPr>
          <p:cNvPicPr>
            <a:picLocks noChangeAspect="1" noChangeArrowheads="1"/>
          </p:cNvPicPr>
          <p:nvPr/>
        </p:nvPicPr>
        <p:blipFill>
          <a:blip r:embed="rId2"/>
          <a:srcRect/>
          <a:stretch>
            <a:fillRect/>
          </a:stretch>
        </p:blipFill>
        <p:spPr bwMode="auto">
          <a:xfrm>
            <a:off x="20048530" y="9379386"/>
            <a:ext cx="10969625" cy="11499414"/>
          </a:xfrm>
          <a:prstGeom prst="rect">
            <a:avLst/>
          </a:prstGeom>
          <a:noFill/>
          <a:ln w="9525">
            <a:noFill/>
            <a:miter lim="800000"/>
            <a:headEnd/>
            <a:tailEnd/>
          </a:ln>
          <a:effectLst/>
        </p:spPr>
      </p:pic>
      <p:pic>
        <p:nvPicPr>
          <p:cNvPr id="6" name="Picture 2" descr="R.6f4fa07a19d9c470a17a5867a459de77 (1270×952)">
            <a:extLst>
              <a:ext uri="{FF2B5EF4-FFF2-40B4-BE49-F238E27FC236}">
                <a16:creationId xmlns:a16="http://schemas.microsoft.com/office/drawing/2014/main" id="{E15EF6E8-32BF-15EF-8630-B43A8A8CC2E8}"/>
              </a:ext>
            </a:extLst>
          </p:cNvPr>
          <p:cNvPicPr>
            <a:picLocks noChangeAspect="1" noChangeArrowheads="1"/>
          </p:cNvPicPr>
          <p:nvPr/>
        </p:nvPicPr>
        <p:blipFill>
          <a:blip r:embed="rId3"/>
          <a:srcRect/>
          <a:stretch>
            <a:fillRect/>
          </a:stretch>
        </p:blipFill>
        <p:spPr bwMode="auto">
          <a:xfrm>
            <a:off x="32004000" y="9960708"/>
            <a:ext cx="5486400" cy="3656386"/>
          </a:xfrm>
          <a:prstGeom prst="rect">
            <a:avLst/>
          </a:prstGeom>
          <a:noFill/>
        </p:spPr>
      </p:pic>
      <p:pic>
        <p:nvPicPr>
          <p:cNvPr id="1026" name="Picture 2" descr="Electric Point Machine Railways at Rs 5000/piece | Railway Track Parts in  Kolkata | ID: 24251883888">
            <a:extLst>
              <a:ext uri="{FF2B5EF4-FFF2-40B4-BE49-F238E27FC236}">
                <a16:creationId xmlns:a16="http://schemas.microsoft.com/office/drawing/2014/main" id="{09E4A011-F6B7-8614-D88F-EF983E735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76245" y="9918369"/>
            <a:ext cx="4497380" cy="3727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1892</TotalTime>
  <Words>640</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Bahnschrift</vt:lpstr>
      <vt:lpstr>Calibri</vt:lpstr>
      <vt:lpstr>Inter</vt:lpstr>
      <vt:lpstr>Noto Sans Symbols</vt:lpstr>
      <vt:lpstr>Times New Roman</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Rohan Kumar</cp:lastModifiedBy>
  <cp:revision>68</cp:revision>
  <dcterms:created xsi:type="dcterms:W3CDTF">2008-05-03T03:01:56Z</dcterms:created>
  <dcterms:modified xsi:type="dcterms:W3CDTF">2024-09-01T17:29:50Z</dcterms:modified>
</cp:coreProperties>
</file>