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1242AD-CDF7-48CD-BC80-AD7E626133C1}" v="59" dt="2024-07-10T17:21:52.5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ann\Downloads\World%20Population%20Dashboard%20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ann\Downloads\World%20Population%20Dashboard%20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ann\Downloads\World%20Population%20Dashboard%20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ann\Downloads\World%20Population%20Dashboard%20Final.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[World Population Dashboard Final.xlsx]KPI3!PivotTable3</c:name>
    <c:fmtId val="25"/>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Countrywise Population in 2023 &amp; 2024</a:t>
            </a:r>
          </a:p>
        </c:rich>
      </c:tx>
      <c:layout>
        <c:manualLayout>
          <c:xMode val="edge"/>
          <c:yMode val="edge"/>
          <c:x val="0.60180756256542656"/>
          <c:y val="2.4140391295820813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circle"/>
          <c:size val="5"/>
          <c:spPr>
            <a:solidFill>
              <a:schemeClr val="accent1"/>
            </a:solidFill>
            <a:ln w="9525">
              <a:solidFill>
                <a:schemeClr val="accent1"/>
              </a:solidFill>
            </a:ln>
            <a:effectLst/>
          </c:spPr>
        </c:marker>
      </c:pivotFmt>
      <c:pivotFmt>
        <c:idx val="2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'KPI3'!$B$4</c:f>
              <c:strCache>
                <c:ptCount val="1"/>
                <c:pt idx="0">
                  <c:v>Sum of Population 2024</c:v>
                </c:pt>
              </c:strCache>
            </c:strRef>
          </c:tx>
          <c:spPr>
            <a:solidFill>
              <a:schemeClr val="accent1"/>
            </a:solidFill>
            <a:ln>
              <a:noFill/>
            </a:ln>
            <a:effectLst/>
          </c:spPr>
          <c:invertIfNegative val="0"/>
          <c:cat>
            <c:strRef>
              <c:f>'KPI3'!$A$5:$A$11</c:f>
              <c:strCache>
                <c:ptCount val="6"/>
                <c:pt idx="0">
                  <c:v>China</c:v>
                </c:pt>
                <c:pt idx="1">
                  <c:v>India</c:v>
                </c:pt>
                <c:pt idx="2">
                  <c:v>Indonesia</c:v>
                </c:pt>
                <c:pt idx="3">
                  <c:v>New Zealand</c:v>
                </c:pt>
                <c:pt idx="4">
                  <c:v>Russia</c:v>
                </c:pt>
                <c:pt idx="5">
                  <c:v>United States</c:v>
                </c:pt>
              </c:strCache>
            </c:strRef>
          </c:cat>
          <c:val>
            <c:numRef>
              <c:f>'KPI3'!$B$5:$B$11</c:f>
              <c:numCache>
                <c:formatCode>General</c:formatCode>
                <c:ptCount val="6"/>
                <c:pt idx="0">
                  <c:v>1425178782</c:v>
                </c:pt>
                <c:pt idx="1">
                  <c:v>1441719852</c:v>
                </c:pt>
                <c:pt idx="2">
                  <c:v>279798049</c:v>
                </c:pt>
                <c:pt idx="3">
                  <c:v>5269939</c:v>
                </c:pt>
                <c:pt idx="4">
                  <c:v>143957079</c:v>
                </c:pt>
                <c:pt idx="5">
                  <c:v>341814420</c:v>
                </c:pt>
              </c:numCache>
            </c:numRef>
          </c:val>
          <c:extLst>
            <c:ext xmlns:c16="http://schemas.microsoft.com/office/drawing/2014/chart" uri="{C3380CC4-5D6E-409C-BE32-E72D297353CC}">
              <c16:uniqueId val="{00000000-DB1E-4527-966C-BDF79957F1BA}"/>
            </c:ext>
          </c:extLst>
        </c:ser>
        <c:dLbls>
          <c:showLegendKey val="0"/>
          <c:showVal val="0"/>
          <c:showCatName val="0"/>
          <c:showSerName val="0"/>
          <c:showPercent val="0"/>
          <c:showBubbleSize val="0"/>
        </c:dLbls>
        <c:gapWidth val="444"/>
        <c:axId val="489422623"/>
        <c:axId val="489420223"/>
      </c:barChart>
      <c:lineChart>
        <c:grouping val="standard"/>
        <c:varyColors val="0"/>
        <c:ser>
          <c:idx val="1"/>
          <c:order val="1"/>
          <c:tx>
            <c:strRef>
              <c:f>'KPI3'!$C$4</c:f>
              <c:strCache>
                <c:ptCount val="1"/>
                <c:pt idx="0">
                  <c:v>Sum of Population 2023</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'KPI3'!$A$5:$A$11</c:f>
              <c:strCache>
                <c:ptCount val="6"/>
                <c:pt idx="0">
                  <c:v>China</c:v>
                </c:pt>
                <c:pt idx="1">
                  <c:v>India</c:v>
                </c:pt>
                <c:pt idx="2">
                  <c:v>Indonesia</c:v>
                </c:pt>
                <c:pt idx="3">
                  <c:v>New Zealand</c:v>
                </c:pt>
                <c:pt idx="4">
                  <c:v>Russia</c:v>
                </c:pt>
                <c:pt idx="5">
                  <c:v>United States</c:v>
                </c:pt>
              </c:strCache>
            </c:strRef>
          </c:cat>
          <c:val>
            <c:numRef>
              <c:f>'KPI3'!$C$5:$C$11</c:f>
              <c:numCache>
                <c:formatCode>General</c:formatCode>
                <c:ptCount val="6"/>
                <c:pt idx="0">
                  <c:v>1425671352</c:v>
                </c:pt>
                <c:pt idx="1">
                  <c:v>1428627663</c:v>
                </c:pt>
                <c:pt idx="2">
                  <c:v>277534122</c:v>
                </c:pt>
                <c:pt idx="3">
                  <c:v>5228100</c:v>
                </c:pt>
                <c:pt idx="4">
                  <c:v>144444359</c:v>
                </c:pt>
                <c:pt idx="5">
                  <c:v>339996563</c:v>
                </c:pt>
              </c:numCache>
            </c:numRef>
          </c:val>
          <c:smooth val="0"/>
          <c:extLst>
            <c:ext xmlns:c16="http://schemas.microsoft.com/office/drawing/2014/chart" uri="{C3380CC4-5D6E-409C-BE32-E72D297353CC}">
              <c16:uniqueId val="{00000001-DB1E-4527-966C-BDF79957F1BA}"/>
            </c:ext>
          </c:extLst>
        </c:ser>
        <c:dLbls>
          <c:showLegendKey val="0"/>
          <c:showVal val="0"/>
          <c:showCatName val="0"/>
          <c:showSerName val="0"/>
          <c:showPercent val="0"/>
          <c:showBubbleSize val="0"/>
        </c:dLbls>
        <c:marker val="1"/>
        <c:smooth val="0"/>
        <c:axId val="489422623"/>
        <c:axId val="489420223"/>
      </c:lineChart>
      <c:catAx>
        <c:axId val="489422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420223"/>
        <c:crosses val="autoZero"/>
        <c:auto val="1"/>
        <c:lblAlgn val="ctr"/>
        <c:lblOffset val="100"/>
        <c:noMultiLvlLbl val="0"/>
      </c:catAx>
      <c:valAx>
        <c:axId val="489420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94226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[World Population Dashboard Final.xlsx]KPI4!PivotTable4</c:name>
    <c:fmtId val="19"/>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Countrywise World Percentage</a:t>
            </a:r>
          </a:p>
        </c:rich>
      </c:tx>
      <c:layout>
        <c:manualLayout>
          <c:xMode val="edge"/>
          <c:yMode val="edge"/>
          <c:x val="0.69786429826943142"/>
          <c:y val="5.827377876086584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4"/>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5"/>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6"/>
        <c:dLbl>
          <c:idx val="0"/>
          <c:dLblPos val="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s>
    <c:plotArea>
      <c:layout/>
      <c:pieChart>
        <c:varyColors val="1"/>
        <c:ser>
          <c:idx val="0"/>
          <c:order val="0"/>
          <c:tx>
            <c:strRef>
              <c:f>'KPI4'!$B$3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82E-494F-BCAA-22E30CCDB8D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82E-494F-BCAA-22E30CCDB8D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82E-494F-BCAA-22E30CCDB8D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82E-494F-BCAA-22E30CCDB8D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82E-494F-BCAA-22E30CCDB8D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82E-494F-BCAA-22E30CCDB8D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'KPI4'!$A$4:$A$10</c:f>
              <c:strCache>
                <c:ptCount val="6"/>
                <c:pt idx="0">
                  <c:v>Australia</c:v>
                </c:pt>
                <c:pt idx="1">
                  <c:v>China</c:v>
                </c:pt>
                <c:pt idx="2">
                  <c:v>India</c:v>
                </c:pt>
                <c:pt idx="3">
                  <c:v>North Korea</c:v>
                </c:pt>
                <c:pt idx="4">
                  <c:v>Pakistan</c:v>
                </c:pt>
                <c:pt idx="5">
                  <c:v>Vietnam</c:v>
                </c:pt>
              </c:strCache>
            </c:strRef>
          </c:cat>
          <c:val>
            <c:numRef>
              <c:f>'KPI4'!$B$4:$B$10</c:f>
              <c:numCache>
                <c:formatCode>General</c:formatCode>
                <c:ptCount val="6"/>
                <c:pt idx="0">
                  <c:v>3.3E-3</c:v>
                </c:pt>
                <c:pt idx="1">
                  <c:v>0.17799999999999999</c:v>
                </c:pt>
                <c:pt idx="2">
                  <c:v>0.18010000000000001</c:v>
                </c:pt>
                <c:pt idx="3">
                  <c:v>3.3E-3</c:v>
                </c:pt>
                <c:pt idx="4">
                  <c:v>3.0599999999999999E-2</c:v>
                </c:pt>
                <c:pt idx="5">
                  <c:v>1.24E-2</c:v>
                </c:pt>
              </c:numCache>
            </c:numRef>
          </c:val>
          <c:extLst>
            <c:ext xmlns:c16="http://schemas.microsoft.com/office/drawing/2014/chart" uri="{C3380CC4-5D6E-409C-BE32-E72D297353CC}">
              <c16:uniqueId val="{0000000C-982E-494F-BCAA-22E30CCDB8D1}"/>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[World Population Dashboard Final.xlsx]KPI1!PivotTable1</c:name>
    <c:fmtId val="3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a:solidFill>
                  <a:srgbClr val="FF0000"/>
                </a:solidFill>
              </a:rPr>
              <a:t>Densities</a:t>
            </a:r>
            <a:r>
              <a:rPr lang="en-IN" sz="1600" b="1" baseline="0">
                <a:solidFill>
                  <a:srgbClr val="FF0000"/>
                </a:solidFill>
              </a:rPr>
              <a:t> Lowest and Highest</a:t>
            </a:r>
            <a:endParaRPr lang="en-IN" sz="1600" b="1">
              <a:solidFill>
                <a:srgbClr val="FF0000"/>
              </a:solidFill>
            </a:endParaRPr>
          </a:p>
        </c:rich>
      </c:tx>
      <c:layout>
        <c:manualLayout>
          <c:xMode val="edge"/>
          <c:yMode val="edge"/>
          <c:x val="0.53044166892931488"/>
          <c:y val="3.91609853799721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pivotFmt>
      <c:pivotFmt>
        <c:idx val="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pivotFmt>
      <c:pivotFmt>
        <c:idx val="4"/>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pivotFmt>
      <c:pivotFmt>
        <c:idx val="5"/>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pivotFmt>
      <c:pivotFmt>
        <c:idx val="6"/>
        <c:spPr>
          <a:solidFill>
            <a:schemeClr val="accent1"/>
          </a:solidFill>
          <a:ln w="28575" cap="rnd">
            <a:solidFill>
              <a:schemeClr val="accent1"/>
            </a:solidFill>
            <a:round/>
          </a:ln>
          <a:effectLst/>
        </c:spPr>
        <c:marker>
          <c:symbol val="circle"/>
          <c:size val="5"/>
          <c:spPr>
            <a:solidFill>
              <a:schemeClr val="accent1">
                <a:lumMod val="60000"/>
              </a:schemeClr>
            </a:solidFill>
            <a:ln w="9525">
              <a:solidFill>
                <a:schemeClr val="accent1">
                  <a:lumMod val="60000"/>
                </a:schemeClr>
              </a:solidFill>
            </a:ln>
            <a:effectLst/>
          </c:spPr>
        </c:marker>
      </c:pivotFmt>
      <c:pivotFmt>
        <c:idx val="7"/>
        <c:spPr>
          <a:solidFill>
            <a:schemeClr val="accent1"/>
          </a:solidFill>
          <a:ln w="28575" cap="rnd">
            <a:solidFill>
              <a:schemeClr val="accent1"/>
            </a:solidFill>
            <a:round/>
          </a:ln>
          <a:effectLst/>
        </c:spPr>
        <c:marker>
          <c:symbol val="circle"/>
          <c:size val="5"/>
          <c:spPr>
            <a:solidFill>
              <a:schemeClr val="accent2">
                <a:lumMod val="60000"/>
              </a:schemeClr>
            </a:solidFill>
            <a:ln w="9525">
              <a:solidFill>
                <a:schemeClr val="accent2">
                  <a:lumMod val="60000"/>
                </a:schemeClr>
              </a:solidFill>
            </a:ln>
            <a:effectLst/>
          </c:spPr>
        </c:marker>
      </c:pivotFmt>
      <c:pivotFmt>
        <c:idx val="8"/>
        <c:spPr>
          <a:solidFill>
            <a:schemeClr val="accent1"/>
          </a:solidFill>
          <a:ln w="28575" cap="rnd">
            <a:solidFill>
              <a:schemeClr val="accent1"/>
            </a:solidFill>
            <a:round/>
          </a:ln>
          <a:effectLst/>
        </c:spPr>
        <c:marker>
          <c:symbol val="circle"/>
          <c:size val="5"/>
          <c:spPr>
            <a:solidFill>
              <a:schemeClr val="accent3">
                <a:lumMod val="60000"/>
              </a:schemeClr>
            </a:solidFill>
            <a:ln w="9525">
              <a:solidFill>
                <a:schemeClr val="accent3">
                  <a:lumMod val="60000"/>
                </a:schemeClr>
              </a:solidFill>
            </a:ln>
            <a:effectLst/>
          </c:spPr>
        </c:marker>
      </c:pivotFmt>
      <c:pivotFmt>
        <c:idx val="9"/>
        <c:spPr>
          <a:solidFill>
            <a:schemeClr val="accent1"/>
          </a:solidFill>
          <a:ln w="28575" cap="rnd">
            <a:solidFill>
              <a:schemeClr val="accent1"/>
            </a:solidFill>
            <a:round/>
          </a:ln>
          <a:effectLst/>
        </c:spPr>
        <c:marker>
          <c:symbol val="circle"/>
          <c:size val="5"/>
          <c:spPr>
            <a:solidFill>
              <a:schemeClr val="accent4">
                <a:lumMod val="60000"/>
              </a:schemeClr>
            </a:solidFill>
            <a:ln w="9525">
              <a:solidFill>
                <a:schemeClr val="accent4">
                  <a:lumMod val="60000"/>
                </a:schemeClr>
              </a:solidFill>
            </a:ln>
            <a:effectLst/>
          </c:spPr>
        </c:marker>
      </c:pivotFmt>
      <c:pivotFmt>
        <c:idx val="10"/>
        <c:spPr>
          <a:solidFill>
            <a:schemeClr val="accent1"/>
          </a:solidFill>
          <a:ln w="28575" cap="rnd">
            <a:solidFill>
              <a:schemeClr val="accent1"/>
            </a:solidFill>
            <a:round/>
          </a:ln>
          <a:effectLst/>
        </c:spPr>
        <c:marker>
          <c:symbol val="circle"/>
          <c:size val="5"/>
          <c:spPr>
            <a:solidFill>
              <a:schemeClr val="accent5">
                <a:lumMod val="60000"/>
              </a:schemeClr>
            </a:solidFill>
            <a:ln w="9525">
              <a:solidFill>
                <a:schemeClr val="accent5">
                  <a:lumMod val="60000"/>
                </a:schemeClr>
              </a:solidFill>
            </a:ln>
            <a:effectLst/>
          </c:spPr>
        </c:marker>
      </c:pivotFmt>
      <c:pivotFmt>
        <c:idx val="11"/>
        <c:spPr>
          <a:solidFill>
            <a:schemeClr val="accent1"/>
          </a:solidFill>
          <a:ln w="28575" cap="rnd">
            <a:solidFill>
              <a:schemeClr val="accent1"/>
            </a:solidFill>
            <a:round/>
          </a:ln>
          <a:effectLst/>
        </c:spPr>
        <c:marker>
          <c:symbol val="circle"/>
          <c:size val="5"/>
          <c:spPr>
            <a:solidFill>
              <a:schemeClr val="accent6">
                <a:lumMod val="60000"/>
              </a:schemeClr>
            </a:solidFill>
            <a:ln w="9525">
              <a:solidFill>
                <a:schemeClr val="accent6">
                  <a:lumMod val="60000"/>
                </a:schemeClr>
              </a:solidFill>
            </a:ln>
            <a:effectLst/>
          </c:spPr>
        </c:marker>
      </c:pivotFmt>
      <c:pivotFmt>
        <c:idx val="12"/>
        <c:spPr>
          <a:solidFill>
            <a:schemeClr val="accent1"/>
          </a:solidFill>
          <a:ln w="28575" cap="rnd">
            <a:solidFill>
              <a:schemeClr val="accent1"/>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pivotFmt>
      <c:pivotFmt>
        <c:idx val="13"/>
        <c:spPr>
          <a:solidFill>
            <a:schemeClr val="accent1"/>
          </a:solidFill>
          <a:ln w="28575" cap="rnd">
            <a:solidFill>
              <a:schemeClr val="accent1"/>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pivotFmt>
      <c:pivotFmt>
        <c:idx val="1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circle"/>
          <c:size val="5"/>
          <c:spPr>
            <a:solidFill>
              <a:schemeClr val="accent1">
                <a:lumMod val="60000"/>
              </a:schemeClr>
            </a:solidFill>
            <a:ln w="9525">
              <a:solidFill>
                <a:schemeClr val="accent1">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circle"/>
          <c:size val="5"/>
          <c:spPr>
            <a:solidFill>
              <a:schemeClr val="accent2">
                <a:lumMod val="60000"/>
              </a:schemeClr>
            </a:solidFill>
            <a:ln w="9525">
              <a:solidFill>
                <a:schemeClr val="accent2">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circle"/>
          <c:size val="5"/>
          <c:spPr>
            <a:solidFill>
              <a:schemeClr val="accent3">
                <a:lumMod val="60000"/>
              </a:schemeClr>
            </a:solidFill>
            <a:ln w="9525">
              <a:solidFill>
                <a:schemeClr val="accent3">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circle"/>
          <c:size val="5"/>
          <c:spPr>
            <a:solidFill>
              <a:schemeClr val="accent4">
                <a:lumMod val="60000"/>
              </a:schemeClr>
            </a:solidFill>
            <a:ln w="9525">
              <a:solidFill>
                <a:schemeClr val="accent4">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circle"/>
          <c:size val="5"/>
          <c:spPr>
            <a:solidFill>
              <a:schemeClr val="accent5">
                <a:lumMod val="60000"/>
              </a:schemeClr>
            </a:solidFill>
            <a:ln w="9525">
              <a:solidFill>
                <a:schemeClr val="accent5">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circle"/>
          <c:size val="5"/>
          <c:spPr>
            <a:solidFill>
              <a:schemeClr val="accent6">
                <a:lumMod val="60000"/>
              </a:schemeClr>
            </a:solidFill>
            <a:ln w="9525">
              <a:solidFill>
                <a:schemeClr val="accent6">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circle"/>
          <c:size val="5"/>
          <c:spPr>
            <a:solidFill>
              <a:schemeClr val="accent1">
                <a:lumMod val="60000"/>
              </a:schemeClr>
            </a:solidFill>
            <a:ln w="9525">
              <a:solidFill>
                <a:schemeClr val="accent1">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circle"/>
          <c:size val="5"/>
          <c:spPr>
            <a:solidFill>
              <a:schemeClr val="accent2">
                <a:lumMod val="60000"/>
              </a:schemeClr>
            </a:solidFill>
            <a:ln w="9525">
              <a:solidFill>
                <a:schemeClr val="accent2">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circle"/>
          <c:size val="5"/>
          <c:spPr>
            <a:solidFill>
              <a:schemeClr val="accent3">
                <a:lumMod val="60000"/>
              </a:schemeClr>
            </a:solidFill>
            <a:ln w="9525">
              <a:solidFill>
                <a:schemeClr val="accent3">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circle"/>
          <c:size val="5"/>
          <c:spPr>
            <a:solidFill>
              <a:schemeClr val="accent4">
                <a:lumMod val="60000"/>
              </a:schemeClr>
            </a:solidFill>
            <a:ln w="9525">
              <a:solidFill>
                <a:schemeClr val="accent4">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circle"/>
          <c:size val="5"/>
          <c:spPr>
            <a:solidFill>
              <a:schemeClr val="accent5">
                <a:lumMod val="60000"/>
              </a:schemeClr>
            </a:solidFill>
            <a:ln w="9525">
              <a:solidFill>
                <a:schemeClr val="accent5">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circle"/>
          <c:size val="5"/>
          <c:spPr>
            <a:solidFill>
              <a:schemeClr val="accent6">
                <a:lumMod val="60000"/>
              </a:schemeClr>
            </a:solidFill>
            <a:ln w="9525">
              <a:solidFill>
                <a:schemeClr val="accent6">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circle"/>
          <c:size val="5"/>
          <c:spPr>
            <a:solidFill>
              <a:schemeClr val="accent1">
                <a:lumMod val="60000"/>
              </a:schemeClr>
            </a:solidFill>
            <a:ln w="9525">
              <a:solidFill>
                <a:schemeClr val="accent1">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circle"/>
          <c:size val="5"/>
          <c:spPr>
            <a:solidFill>
              <a:schemeClr val="accent2">
                <a:lumMod val="60000"/>
              </a:schemeClr>
            </a:solidFill>
            <a:ln w="9525">
              <a:solidFill>
                <a:schemeClr val="accent2">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circle"/>
          <c:size val="5"/>
          <c:spPr>
            <a:solidFill>
              <a:schemeClr val="accent3">
                <a:lumMod val="60000"/>
              </a:schemeClr>
            </a:solidFill>
            <a:ln w="9525">
              <a:solidFill>
                <a:schemeClr val="accent3">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1"/>
            </a:solidFill>
            <a:round/>
          </a:ln>
          <a:effectLst/>
        </c:spPr>
        <c:marker>
          <c:symbol val="circle"/>
          <c:size val="5"/>
          <c:spPr>
            <a:solidFill>
              <a:schemeClr val="accent4">
                <a:lumMod val="60000"/>
              </a:schemeClr>
            </a:solidFill>
            <a:ln w="9525">
              <a:solidFill>
                <a:schemeClr val="accent4">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ymbol val="circle"/>
          <c:size val="5"/>
          <c:spPr>
            <a:solidFill>
              <a:schemeClr val="accent5">
                <a:lumMod val="60000"/>
              </a:schemeClr>
            </a:solidFill>
            <a:ln w="9525">
              <a:solidFill>
                <a:schemeClr val="accent5">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circle"/>
          <c:size val="5"/>
          <c:spPr>
            <a:solidFill>
              <a:schemeClr val="accent6">
                <a:lumMod val="60000"/>
              </a:schemeClr>
            </a:solidFill>
            <a:ln w="9525">
              <a:solidFill>
                <a:schemeClr val="accent6">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chemeClr val="accent1"/>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8575" cap="rnd">
            <a:solidFill>
              <a:schemeClr val="accent1"/>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28575" cap="rnd">
            <a:solidFill>
              <a:schemeClr val="accent1"/>
            </a:solidFill>
            <a:round/>
          </a:ln>
          <a:effectLst/>
        </c:spPr>
        <c:marker>
          <c:symbol val="circle"/>
          <c:size val="5"/>
          <c:spPr>
            <a:solidFill>
              <a:schemeClr val="accent1">
                <a:lumMod val="60000"/>
              </a:schemeClr>
            </a:solidFill>
            <a:ln w="9525">
              <a:solidFill>
                <a:schemeClr val="accent1">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w="28575" cap="rnd">
            <a:solidFill>
              <a:schemeClr val="accent1"/>
            </a:solidFill>
            <a:round/>
          </a:ln>
          <a:effectLst/>
        </c:spPr>
        <c:marker>
          <c:symbol val="circle"/>
          <c:size val="5"/>
          <c:spPr>
            <a:solidFill>
              <a:schemeClr val="accent2">
                <a:lumMod val="60000"/>
              </a:schemeClr>
            </a:solidFill>
            <a:ln w="9525">
              <a:solidFill>
                <a:schemeClr val="accent2">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w="28575" cap="rnd">
            <a:solidFill>
              <a:schemeClr val="accent1"/>
            </a:solidFill>
            <a:round/>
          </a:ln>
          <a:effectLst/>
        </c:spPr>
        <c:marker>
          <c:symbol val="circle"/>
          <c:size val="5"/>
          <c:spPr>
            <a:solidFill>
              <a:schemeClr val="accent3">
                <a:lumMod val="60000"/>
              </a:schemeClr>
            </a:solidFill>
            <a:ln w="9525">
              <a:solidFill>
                <a:schemeClr val="accent3">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w="28575" cap="rnd">
            <a:solidFill>
              <a:schemeClr val="accent1"/>
            </a:solidFill>
            <a:round/>
          </a:ln>
          <a:effectLst/>
        </c:spPr>
        <c:marker>
          <c:symbol val="circle"/>
          <c:size val="5"/>
          <c:spPr>
            <a:solidFill>
              <a:schemeClr val="accent4">
                <a:lumMod val="60000"/>
              </a:schemeClr>
            </a:solidFill>
            <a:ln w="9525">
              <a:solidFill>
                <a:schemeClr val="accent4">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w="28575" cap="rnd">
            <a:solidFill>
              <a:schemeClr val="accent1"/>
            </a:solidFill>
            <a:round/>
          </a:ln>
          <a:effectLst/>
        </c:spPr>
        <c:marker>
          <c:symbol val="circle"/>
          <c:size val="5"/>
          <c:spPr>
            <a:solidFill>
              <a:schemeClr val="accent5">
                <a:lumMod val="60000"/>
              </a:schemeClr>
            </a:solidFill>
            <a:ln w="9525">
              <a:solidFill>
                <a:schemeClr val="accent5">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8575" cap="rnd">
            <a:solidFill>
              <a:schemeClr val="accent1"/>
            </a:solidFill>
            <a:round/>
          </a:ln>
          <a:effectLst/>
        </c:spPr>
        <c:marker>
          <c:symbol val="circle"/>
          <c:size val="5"/>
          <c:spPr>
            <a:solidFill>
              <a:schemeClr val="accent6">
                <a:lumMod val="60000"/>
              </a:schemeClr>
            </a:solidFill>
            <a:ln w="9525">
              <a:solidFill>
                <a:schemeClr val="accent6">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chemeClr val="accent1"/>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w="28575" cap="rnd">
            <a:solidFill>
              <a:schemeClr val="accent1"/>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'KPI1'!$B$3:$B$4</c:f>
              <c:strCache>
                <c:ptCount val="1"/>
                <c:pt idx="0">
                  <c:v>0.14</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'KPI1'!$A$5:$A$20</c:f>
              <c:strCache>
                <c:ptCount val="15"/>
                <c:pt idx="0">
                  <c:v>Bangladesh</c:v>
                </c:pt>
                <c:pt idx="1">
                  <c:v>Greenland</c:v>
                </c:pt>
                <c:pt idx="2">
                  <c:v>Guernsey</c:v>
                </c:pt>
                <c:pt idx="3">
                  <c:v>Hong Kong</c:v>
                </c:pt>
                <c:pt idx="4">
                  <c:v>Hungary</c:v>
                </c:pt>
                <c:pt idx="5">
                  <c:v>Kenya</c:v>
                </c:pt>
                <c:pt idx="6">
                  <c:v>Macau</c:v>
                </c:pt>
                <c:pt idx="7">
                  <c:v>Malta</c:v>
                </c:pt>
                <c:pt idx="8">
                  <c:v>Moldova</c:v>
                </c:pt>
                <c:pt idx="9">
                  <c:v>Monaco</c:v>
                </c:pt>
                <c:pt idx="10">
                  <c:v>Singapore</c:v>
                </c:pt>
                <c:pt idx="11">
                  <c:v>Sint Maarten</c:v>
                </c:pt>
                <c:pt idx="12">
                  <c:v>Slovenia</c:v>
                </c:pt>
                <c:pt idx="13">
                  <c:v>Turkey</c:v>
                </c:pt>
                <c:pt idx="14">
                  <c:v>Vatican City</c:v>
                </c:pt>
              </c:strCache>
            </c:strRef>
          </c:cat>
          <c:val>
            <c:numRef>
              <c:f>'KPI1'!$B$5:$B$20</c:f>
              <c:numCache>
                <c:formatCode>General</c:formatCode>
                <c:ptCount val="15"/>
                <c:pt idx="1">
                  <c:v>56789</c:v>
                </c:pt>
              </c:numCache>
            </c:numRef>
          </c:val>
          <c:smooth val="0"/>
          <c:extLst>
            <c:ext xmlns:c16="http://schemas.microsoft.com/office/drawing/2014/chart" uri="{C3380CC4-5D6E-409C-BE32-E72D297353CC}">
              <c16:uniqueId val="{00000001-CF6E-43E7-B5E9-DA580D255227}"/>
            </c:ext>
          </c:extLst>
        </c:ser>
        <c:ser>
          <c:idx val="1"/>
          <c:order val="1"/>
          <c:tx>
            <c:strRef>
              <c:f>'KPI1'!$C$3:$C$4</c:f>
              <c:strCache>
                <c:ptCount val="1"/>
                <c:pt idx="0">
                  <c:v>101</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'KPI1'!$A$5:$A$20</c:f>
              <c:strCache>
                <c:ptCount val="15"/>
                <c:pt idx="0">
                  <c:v>Bangladesh</c:v>
                </c:pt>
                <c:pt idx="1">
                  <c:v>Greenland</c:v>
                </c:pt>
                <c:pt idx="2">
                  <c:v>Guernsey</c:v>
                </c:pt>
                <c:pt idx="3">
                  <c:v>Hong Kong</c:v>
                </c:pt>
                <c:pt idx="4">
                  <c:v>Hungary</c:v>
                </c:pt>
                <c:pt idx="5">
                  <c:v>Kenya</c:v>
                </c:pt>
                <c:pt idx="6">
                  <c:v>Macau</c:v>
                </c:pt>
                <c:pt idx="7">
                  <c:v>Malta</c:v>
                </c:pt>
                <c:pt idx="8">
                  <c:v>Moldova</c:v>
                </c:pt>
                <c:pt idx="9">
                  <c:v>Monaco</c:v>
                </c:pt>
                <c:pt idx="10">
                  <c:v>Singapore</c:v>
                </c:pt>
                <c:pt idx="11">
                  <c:v>Sint Maarten</c:v>
                </c:pt>
                <c:pt idx="12">
                  <c:v>Slovenia</c:v>
                </c:pt>
                <c:pt idx="13">
                  <c:v>Turkey</c:v>
                </c:pt>
                <c:pt idx="14">
                  <c:v>Vatican City</c:v>
                </c:pt>
              </c:strCache>
            </c:strRef>
          </c:cat>
          <c:val>
            <c:numRef>
              <c:f>'KPI1'!$C$5:$C$20</c:f>
              <c:numCache>
                <c:formatCode>General</c:formatCode>
                <c:ptCount val="15"/>
                <c:pt idx="8">
                  <c:v>3329865</c:v>
                </c:pt>
              </c:numCache>
            </c:numRef>
          </c:val>
          <c:smooth val="0"/>
          <c:extLst>
            <c:ext xmlns:c16="http://schemas.microsoft.com/office/drawing/2014/chart" uri="{C3380CC4-5D6E-409C-BE32-E72D297353CC}">
              <c16:uniqueId val="{0000001E-CF6E-43E7-B5E9-DA580D255227}"/>
            </c:ext>
          </c:extLst>
        </c:ser>
        <c:ser>
          <c:idx val="2"/>
          <c:order val="2"/>
          <c:tx>
            <c:strRef>
              <c:f>'KPI1'!$D$3:$D$4</c:f>
              <c:strCache>
                <c:ptCount val="1"/>
                <c:pt idx="0">
                  <c:v>1013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'KPI1'!$A$5:$A$20</c:f>
              <c:strCache>
                <c:ptCount val="15"/>
                <c:pt idx="0">
                  <c:v>Bangladesh</c:v>
                </c:pt>
                <c:pt idx="1">
                  <c:v>Greenland</c:v>
                </c:pt>
                <c:pt idx="2">
                  <c:v>Guernsey</c:v>
                </c:pt>
                <c:pt idx="3">
                  <c:v>Hong Kong</c:v>
                </c:pt>
                <c:pt idx="4">
                  <c:v>Hungary</c:v>
                </c:pt>
                <c:pt idx="5">
                  <c:v>Kenya</c:v>
                </c:pt>
                <c:pt idx="6">
                  <c:v>Macau</c:v>
                </c:pt>
                <c:pt idx="7">
                  <c:v>Malta</c:v>
                </c:pt>
                <c:pt idx="8">
                  <c:v>Moldova</c:v>
                </c:pt>
                <c:pt idx="9">
                  <c:v>Monaco</c:v>
                </c:pt>
                <c:pt idx="10">
                  <c:v>Singapore</c:v>
                </c:pt>
                <c:pt idx="11">
                  <c:v>Sint Maarten</c:v>
                </c:pt>
                <c:pt idx="12">
                  <c:v>Slovenia</c:v>
                </c:pt>
                <c:pt idx="13">
                  <c:v>Turkey</c:v>
                </c:pt>
                <c:pt idx="14">
                  <c:v>Vatican City</c:v>
                </c:pt>
              </c:strCache>
            </c:strRef>
          </c:cat>
          <c:val>
            <c:numRef>
              <c:f>'KPI1'!$D$5:$D$20</c:f>
              <c:numCache>
                <c:formatCode>General</c:formatCode>
                <c:ptCount val="15"/>
                <c:pt idx="2">
                  <c:v>63788</c:v>
                </c:pt>
              </c:numCache>
            </c:numRef>
          </c:val>
          <c:smooth val="0"/>
          <c:extLst>
            <c:ext xmlns:c16="http://schemas.microsoft.com/office/drawing/2014/chart" uri="{C3380CC4-5D6E-409C-BE32-E72D297353CC}">
              <c16:uniqueId val="{0000001F-CF6E-43E7-B5E9-DA580D255227}"/>
            </c:ext>
          </c:extLst>
        </c:ser>
        <c:ser>
          <c:idx val="3"/>
          <c:order val="3"/>
          <c:tx>
            <c:strRef>
              <c:f>'KPI1'!$E$3:$E$4</c:f>
              <c:strCache>
                <c:ptCount val="1"/>
                <c:pt idx="0">
                  <c:v>105</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'KPI1'!$A$5:$A$20</c:f>
              <c:strCache>
                <c:ptCount val="15"/>
                <c:pt idx="0">
                  <c:v>Bangladesh</c:v>
                </c:pt>
                <c:pt idx="1">
                  <c:v>Greenland</c:v>
                </c:pt>
                <c:pt idx="2">
                  <c:v>Guernsey</c:v>
                </c:pt>
                <c:pt idx="3">
                  <c:v>Hong Kong</c:v>
                </c:pt>
                <c:pt idx="4">
                  <c:v>Hungary</c:v>
                </c:pt>
                <c:pt idx="5">
                  <c:v>Kenya</c:v>
                </c:pt>
                <c:pt idx="6">
                  <c:v>Macau</c:v>
                </c:pt>
                <c:pt idx="7">
                  <c:v>Malta</c:v>
                </c:pt>
                <c:pt idx="8">
                  <c:v>Moldova</c:v>
                </c:pt>
                <c:pt idx="9">
                  <c:v>Monaco</c:v>
                </c:pt>
                <c:pt idx="10">
                  <c:v>Singapore</c:v>
                </c:pt>
                <c:pt idx="11">
                  <c:v>Sint Maarten</c:v>
                </c:pt>
                <c:pt idx="12">
                  <c:v>Slovenia</c:v>
                </c:pt>
                <c:pt idx="13">
                  <c:v>Turkey</c:v>
                </c:pt>
                <c:pt idx="14">
                  <c:v>Vatican City</c:v>
                </c:pt>
              </c:strCache>
            </c:strRef>
          </c:cat>
          <c:val>
            <c:numRef>
              <c:f>'KPI1'!$E$5:$E$20</c:f>
              <c:numCache>
                <c:formatCode>General</c:formatCode>
                <c:ptCount val="15"/>
                <c:pt idx="12">
                  <c:v>2118965</c:v>
                </c:pt>
              </c:numCache>
            </c:numRef>
          </c:val>
          <c:smooth val="0"/>
          <c:extLst>
            <c:ext xmlns:c16="http://schemas.microsoft.com/office/drawing/2014/chart" uri="{C3380CC4-5D6E-409C-BE32-E72D297353CC}">
              <c16:uniqueId val="{00000020-CF6E-43E7-B5E9-DA580D255227}"/>
            </c:ext>
          </c:extLst>
        </c:ser>
        <c:ser>
          <c:idx val="4"/>
          <c:order val="4"/>
          <c:tx>
            <c:strRef>
              <c:f>'KPI1'!$F$3:$F$4</c:f>
              <c:strCache>
                <c:ptCount val="1"/>
                <c:pt idx="0">
                  <c:v>110</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'KPI1'!$A$5:$A$20</c:f>
              <c:strCache>
                <c:ptCount val="15"/>
                <c:pt idx="0">
                  <c:v>Bangladesh</c:v>
                </c:pt>
                <c:pt idx="1">
                  <c:v>Greenland</c:v>
                </c:pt>
                <c:pt idx="2">
                  <c:v>Guernsey</c:v>
                </c:pt>
                <c:pt idx="3">
                  <c:v>Hong Kong</c:v>
                </c:pt>
                <c:pt idx="4">
                  <c:v>Hungary</c:v>
                </c:pt>
                <c:pt idx="5">
                  <c:v>Kenya</c:v>
                </c:pt>
                <c:pt idx="6">
                  <c:v>Macau</c:v>
                </c:pt>
                <c:pt idx="7">
                  <c:v>Malta</c:v>
                </c:pt>
                <c:pt idx="8">
                  <c:v>Moldova</c:v>
                </c:pt>
                <c:pt idx="9">
                  <c:v>Monaco</c:v>
                </c:pt>
                <c:pt idx="10">
                  <c:v>Singapore</c:v>
                </c:pt>
                <c:pt idx="11">
                  <c:v>Sint Maarten</c:v>
                </c:pt>
                <c:pt idx="12">
                  <c:v>Slovenia</c:v>
                </c:pt>
                <c:pt idx="13">
                  <c:v>Turkey</c:v>
                </c:pt>
                <c:pt idx="14">
                  <c:v>Vatican City</c:v>
                </c:pt>
              </c:strCache>
            </c:strRef>
          </c:cat>
          <c:val>
            <c:numRef>
              <c:f>'KPI1'!$F$5:$F$20</c:f>
              <c:numCache>
                <c:formatCode>General</c:formatCode>
                <c:ptCount val="15"/>
                <c:pt idx="4">
                  <c:v>9994993</c:v>
                </c:pt>
                <c:pt idx="13">
                  <c:v>86260417</c:v>
                </c:pt>
              </c:numCache>
            </c:numRef>
          </c:val>
          <c:smooth val="0"/>
          <c:extLst>
            <c:ext xmlns:c16="http://schemas.microsoft.com/office/drawing/2014/chart" uri="{C3380CC4-5D6E-409C-BE32-E72D297353CC}">
              <c16:uniqueId val="{00000021-CF6E-43E7-B5E9-DA580D255227}"/>
            </c:ext>
          </c:extLst>
        </c:ser>
        <c:ser>
          <c:idx val="5"/>
          <c:order val="5"/>
          <c:tx>
            <c:strRef>
              <c:f>'KPI1'!$G$3:$G$4</c:f>
              <c:strCache>
                <c:ptCount val="1"/>
                <c:pt idx="0">
                  <c:v>1195</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'KPI1'!$A$5:$A$20</c:f>
              <c:strCache>
                <c:ptCount val="15"/>
                <c:pt idx="0">
                  <c:v>Bangladesh</c:v>
                </c:pt>
                <c:pt idx="1">
                  <c:v>Greenland</c:v>
                </c:pt>
                <c:pt idx="2">
                  <c:v>Guernsey</c:v>
                </c:pt>
                <c:pt idx="3">
                  <c:v>Hong Kong</c:v>
                </c:pt>
                <c:pt idx="4">
                  <c:v>Hungary</c:v>
                </c:pt>
                <c:pt idx="5">
                  <c:v>Kenya</c:v>
                </c:pt>
                <c:pt idx="6">
                  <c:v>Macau</c:v>
                </c:pt>
                <c:pt idx="7">
                  <c:v>Malta</c:v>
                </c:pt>
                <c:pt idx="8">
                  <c:v>Moldova</c:v>
                </c:pt>
                <c:pt idx="9">
                  <c:v>Monaco</c:v>
                </c:pt>
                <c:pt idx="10">
                  <c:v>Singapore</c:v>
                </c:pt>
                <c:pt idx="11">
                  <c:v>Sint Maarten</c:v>
                </c:pt>
                <c:pt idx="12">
                  <c:v>Slovenia</c:v>
                </c:pt>
                <c:pt idx="13">
                  <c:v>Turkey</c:v>
                </c:pt>
                <c:pt idx="14">
                  <c:v>Vatican City</c:v>
                </c:pt>
              </c:strCache>
            </c:strRef>
          </c:cat>
          <c:val>
            <c:numRef>
              <c:f>'KPI1'!$G$5:$G$20</c:f>
              <c:numCache>
                <c:formatCode>General</c:formatCode>
                <c:ptCount val="15"/>
                <c:pt idx="14">
                  <c:v>526</c:v>
                </c:pt>
              </c:numCache>
            </c:numRef>
          </c:val>
          <c:smooth val="0"/>
          <c:extLst>
            <c:ext xmlns:c16="http://schemas.microsoft.com/office/drawing/2014/chart" uri="{C3380CC4-5D6E-409C-BE32-E72D297353CC}">
              <c16:uniqueId val="{00000022-CF6E-43E7-B5E9-DA580D255227}"/>
            </c:ext>
          </c:extLst>
        </c:ser>
        <c:ser>
          <c:idx val="6"/>
          <c:order val="6"/>
          <c:tx>
            <c:strRef>
              <c:f>'KPI1'!$H$3:$H$4</c:f>
              <c:strCache>
                <c:ptCount val="1"/>
                <c:pt idx="0">
                  <c:v>1303</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strRef>
              <c:f>'KPI1'!$A$5:$A$20</c:f>
              <c:strCache>
                <c:ptCount val="15"/>
                <c:pt idx="0">
                  <c:v>Bangladesh</c:v>
                </c:pt>
                <c:pt idx="1">
                  <c:v>Greenland</c:v>
                </c:pt>
                <c:pt idx="2">
                  <c:v>Guernsey</c:v>
                </c:pt>
                <c:pt idx="3">
                  <c:v>Hong Kong</c:v>
                </c:pt>
                <c:pt idx="4">
                  <c:v>Hungary</c:v>
                </c:pt>
                <c:pt idx="5">
                  <c:v>Kenya</c:v>
                </c:pt>
                <c:pt idx="6">
                  <c:v>Macau</c:v>
                </c:pt>
                <c:pt idx="7">
                  <c:v>Malta</c:v>
                </c:pt>
                <c:pt idx="8">
                  <c:v>Moldova</c:v>
                </c:pt>
                <c:pt idx="9">
                  <c:v>Monaco</c:v>
                </c:pt>
                <c:pt idx="10">
                  <c:v>Singapore</c:v>
                </c:pt>
                <c:pt idx="11">
                  <c:v>Sint Maarten</c:v>
                </c:pt>
                <c:pt idx="12">
                  <c:v>Slovenia</c:v>
                </c:pt>
                <c:pt idx="13">
                  <c:v>Turkey</c:v>
                </c:pt>
                <c:pt idx="14">
                  <c:v>Vatican City</c:v>
                </c:pt>
              </c:strCache>
            </c:strRef>
          </c:cat>
          <c:val>
            <c:numRef>
              <c:f>'KPI1'!$H$5:$H$20</c:f>
              <c:numCache>
                <c:formatCode>General</c:formatCode>
                <c:ptCount val="15"/>
                <c:pt idx="11">
                  <c:v>44309</c:v>
                </c:pt>
              </c:numCache>
            </c:numRef>
          </c:val>
          <c:smooth val="0"/>
          <c:extLst>
            <c:ext xmlns:c16="http://schemas.microsoft.com/office/drawing/2014/chart" uri="{C3380CC4-5D6E-409C-BE32-E72D297353CC}">
              <c16:uniqueId val="{00000023-CF6E-43E7-B5E9-DA580D255227}"/>
            </c:ext>
          </c:extLst>
        </c:ser>
        <c:ser>
          <c:idx val="7"/>
          <c:order val="7"/>
          <c:tx>
            <c:strRef>
              <c:f>'KPI1'!$I$3:$I$4</c:f>
              <c:strCache>
                <c:ptCount val="1"/>
                <c:pt idx="0">
                  <c:v>1342</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strRef>
              <c:f>'KPI1'!$A$5:$A$20</c:f>
              <c:strCache>
                <c:ptCount val="15"/>
                <c:pt idx="0">
                  <c:v>Bangladesh</c:v>
                </c:pt>
                <c:pt idx="1">
                  <c:v>Greenland</c:v>
                </c:pt>
                <c:pt idx="2">
                  <c:v>Guernsey</c:v>
                </c:pt>
                <c:pt idx="3">
                  <c:v>Hong Kong</c:v>
                </c:pt>
                <c:pt idx="4">
                  <c:v>Hungary</c:v>
                </c:pt>
                <c:pt idx="5">
                  <c:v>Kenya</c:v>
                </c:pt>
                <c:pt idx="6">
                  <c:v>Macau</c:v>
                </c:pt>
                <c:pt idx="7">
                  <c:v>Malta</c:v>
                </c:pt>
                <c:pt idx="8">
                  <c:v>Moldova</c:v>
                </c:pt>
                <c:pt idx="9">
                  <c:v>Monaco</c:v>
                </c:pt>
                <c:pt idx="10">
                  <c:v>Singapore</c:v>
                </c:pt>
                <c:pt idx="11">
                  <c:v>Sint Maarten</c:v>
                </c:pt>
                <c:pt idx="12">
                  <c:v>Slovenia</c:v>
                </c:pt>
                <c:pt idx="13">
                  <c:v>Turkey</c:v>
                </c:pt>
                <c:pt idx="14">
                  <c:v>Vatican City</c:v>
                </c:pt>
              </c:strCache>
            </c:strRef>
          </c:cat>
          <c:val>
            <c:numRef>
              <c:f>'KPI1'!$I$5:$I$20</c:f>
              <c:numCache>
                <c:formatCode>General</c:formatCode>
                <c:ptCount val="15"/>
                <c:pt idx="0">
                  <c:v>174701211</c:v>
                </c:pt>
              </c:numCache>
            </c:numRef>
          </c:val>
          <c:smooth val="0"/>
          <c:extLst>
            <c:ext xmlns:c16="http://schemas.microsoft.com/office/drawing/2014/chart" uri="{C3380CC4-5D6E-409C-BE32-E72D297353CC}">
              <c16:uniqueId val="{00000024-CF6E-43E7-B5E9-DA580D255227}"/>
            </c:ext>
          </c:extLst>
        </c:ser>
        <c:ser>
          <c:idx val="8"/>
          <c:order val="8"/>
          <c:tx>
            <c:strRef>
              <c:f>'KPI1'!$J$3:$J$4</c:f>
              <c:strCache>
                <c:ptCount val="1"/>
                <c:pt idx="0">
                  <c:v>1677</c:v>
                </c:pt>
              </c:strCache>
            </c:strRef>
          </c:tx>
          <c:spPr>
            <a:ln w="28575"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cat>
            <c:strRef>
              <c:f>'KPI1'!$A$5:$A$20</c:f>
              <c:strCache>
                <c:ptCount val="15"/>
                <c:pt idx="0">
                  <c:v>Bangladesh</c:v>
                </c:pt>
                <c:pt idx="1">
                  <c:v>Greenland</c:v>
                </c:pt>
                <c:pt idx="2">
                  <c:v>Guernsey</c:v>
                </c:pt>
                <c:pt idx="3">
                  <c:v>Hong Kong</c:v>
                </c:pt>
                <c:pt idx="4">
                  <c:v>Hungary</c:v>
                </c:pt>
                <c:pt idx="5">
                  <c:v>Kenya</c:v>
                </c:pt>
                <c:pt idx="6">
                  <c:v>Macau</c:v>
                </c:pt>
                <c:pt idx="7">
                  <c:v>Malta</c:v>
                </c:pt>
                <c:pt idx="8">
                  <c:v>Moldova</c:v>
                </c:pt>
                <c:pt idx="9">
                  <c:v>Monaco</c:v>
                </c:pt>
                <c:pt idx="10">
                  <c:v>Singapore</c:v>
                </c:pt>
                <c:pt idx="11">
                  <c:v>Sint Maarten</c:v>
                </c:pt>
                <c:pt idx="12">
                  <c:v>Slovenia</c:v>
                </c:pt>
                <c:pt idx="13">
                  <c:v>Turkey</c:v>
                </c:pt>
                <c:pt idx="14">
                  <c:v>Vatican City</c:v>
                </c:pt>
              </c:strCache>
            </c:strRef>
          </c:cat>
          <c:val>
            <c:numRef>
              <c:f>'KPI1'!$J$5:$J$20</c:f>
              <c:numCache>
                <c:formatCode>General</c:formatCode>
                <c:ptCount val="15"/>
                <c:pt idx="7">
                  <c:v>536740</c:v>
                </c:pt>
              </c:numCache>
            </c:numRef>
          </c:val>
          <c:smooth val="0"/>
          <c:extLst>
            <c:ext xmlns:c16="http://schemas.microsoft.com/office/drawing/2014/chart" uri="{C3380CC4-5D6E-409C-BE32-E72D297353CC}">
              <c16:uniqueId val="{00000025-CF6E-43E7-B5E9-DA580D255227}"/>
            </c:ext>
          </c:extLst>
        </c:ser>
        <c:ser>
          <c:idx val="9"/>
          <c:order val="9"/>
          <c:tx>
            <c:strRef>
              <c:f>'KPI1'!$K$3:$K$4</c:f>
              <c:strCache>
                <c:ptCount val="1"/>
                <c:pt idx="0">
                  <c:v>18079</c:v>
                </c:pt>
              </c:strCache>
            </c:strRef>
          </c:tx>
          <c:spPr>
            <a:ln w="28575" cap="rnd">
              <a:solidFill>
                <a:schemeClr val="accent4">
                  <a:lumMod val="60000"/>
                </a:schemeClr>
              </a:solidFill>
              <a:round/>
            </a:ln>
            <a:effectLst/>
          </c:spPr>
          <c:marker>
            <c:symbol val="circle"/>
            <c:size val="5"/>
            <c:spPr>
              <a:solidFill>
                <a:schemeClr val="accent4">
                  <a:lumMod val="60000"/>
                </a:schemeClr>
              </a:solidFill>
              <a:ln w="9525">
                <a:solidFill>
                  <a:schemeClr val="accent4">
                    <a:lumMod val="60000"/>
                  </a:schemeClr>
                </a:solidFill>
              </a:ln>
              <a:effectLst/>
            </c:spPr>
          </c:marker>
          <c:cat>
            <c:strRef>
              <c:f>'KPI1'!$A$5:$A$20</c:f>
              <c:strCache>
                <c:ptCount val="15"/>
                <c:pt idx="0">
                  <c:v>Bangladesh</c:v>
                </c:pt>
                <c:pt idx="1">
                  <c:v>Greenland</c:v>
                </c:pt>
                <c:pt idx="2">
                  <c:v>Guernsey</c:v>
                </c:pt>
                <c:pt idx="3">
                  <c:v>Hong Kong</c:v>
                </c:pt>
                <c:pt idx="4">
                  <c:v>Hungary</c:v>
                </c:pt>
                <c:pt idx="5">
                  <c:v>Kenya</c:v>
                </c:pt>
                <c:pt idx="6">
                  <c:v>Macau</c:v>
                </c:pt>
                <c:pt idx="7">
                  <c:v>Malta</c:v>
                </c:pt>
                <c:pt idx="8">
                  <c:v>Moldova</c:v>
                </c:pt>
                <c:pt idx="9">
                  <c:v>Monaco</c:v>
                </c:pt>
                <c:pt idx="10">
                  <c:v>Singapore</c:v>
                </c:pt>
                <c:pt idx="11">
                  <c:v>Sint Maarten</c:v>
                </c:pt>
                <c:pt idx="12">
                  <c:v>Slovenia</c:v>
                </c:pt>
                <c:pt idx="13">
                  <c:v>Turkey</c:v>
                </c:pt>
                <c:pt idx="14">
                  <c:v>Vatican City</c:v>
                </c:pt>
              </c:strCache>
            </c:strRef>
          </c:cat>
          <c:val>
            <c:numRef>
              <c:f>'KPI1'!$K$5:$K$20</c:f>
              <c:numCache>
                <c:formatCode>General</c:formatCode>
                <c:ptCount val="15"/>
                <c:pt idx="9">
                  <c:v>36157</c:v>
                </c:pt>
              </c:numCache>
            </c:numRef>
          </c:val>
          <c:smooth val="0"/>
          <c:extLst>
            <c:ext xmlns:c16="http://schemas.microsoft.com/office/drawing/2014/chart" uri="{C3380CC4-5D6E-409C-BE32-E72D297353CC}">
              <c16:uniqueId val="{00000026-CF6E-43E7-B5E9-DA580D255227}"/>
            </c:ext>
          </c:extLst>
        </c:ser>
        <c:ser>
          <c:idx val="10"/>
          <c:order val="10"/>
          <c:tx>
            <c:strRef>
              <c:f>'KPI1'!$L$3:$L$4</c:f>
              <c:strCache>
                <c:ptCount val="1"/>
                <c:pt idx="0">
                  <c:v>21674</c:v>
                </c:pt>
              </c:strCache>
            </c:strRef>
          </c:tx>
          <c:spPr>
            <a:ln w="28575" cap="rnd">
              <a:solidFill>
                <a:schemeClr val="accent5">
                  <a:lumMod val="60000"/>
                </a:schemeClr>
              </a:solidFill>
              <a:round/>
            </a:ln>
            <a:effectLst/>
          </c:spPr>
          <c:marker>
            <c:symbol val="circle"/>
            <c:size val="5"/>
            <c:spPr>
              <a:solidFill>
                <a:schemeClr val="accent5">
                  <a:lumMod val="60000"/>
                </a:schemeClr>
              </a:solidFill>
              <a:ln w="9525">
                <a:solidFill>
                  <a:schemeClr val="accent5">
                    <a:lumMod val="60000"/>
                  </a:schemeClr>
                </a:solidFill>
              </a:ln>
              <a:effectLst/>
            </c:spPr>
          </c:marker>
          <c:cat>
            <c:strRef>
              <c:f>'KPI1'!$A$5:$A$20</c:f>
              <c:strCache>
                <c:ptCount val="15"/>
                <c:pt idx="0">
                  <c:v>Bangladesh</c:v>
                </c:pt>
                <c:pt idx="1">
                  <c:v>Greenland</c:v>
                </c:pt>
                <c:pt idx="2">
                  <c:v>Guernsey</c:v>
                </c:pt>
                <c:pt idx="3">
                  <c:v>Hong Kong</c:v>
                </c:pt>
                <c:pt idx="4">
                  <c:v>Hungary</c:v>
                </c:pt>
                <c:pt idx="5">
                  <c:v>Kenya</c:v>
                </c:pt>
                <c:pt idx="6">
                  <c:v>Macau</c:v>
                </c:pt>
                <c:pt idx="7">
                  <c:v>Malta</c:v>
                </c:pt>
                <c:pt idx="8">
                  <c:v>Moldova</c:v>
                </c:pt>
                <c:pt idx="9">
                  <c:v>Monaco</c:v>
                </c:pt>
                <c:pt idx="10">
                  <c:v>Singapore</c:v>
                </c:pt>
                <c:pt idx="11">
                  <c:v>Sint Maarten</c:v>
                </c:pt>
                <c:pt idx="12">
                  <c:v>Slovenia</c:v>
                </c:pt>
                <c:pt idx="13">
                  <c:v>Turkey</c:v>
                </c:pt>
                <c:pt idx="14">
                  <c:v>Vatican City</c:v>
                </c:pt>
              </c:strCache>
            </c:strRef>
          </c:cat>
          <c:val>
            <c:numRef>
              <c:f>'KPI1'!$L$5:$L$20</c:f>
              <c:numCache>
                <c:formatCode>General</c:formatCode>
                <c:ptCount val="15"/>
                <c:pt idx="6">
                  <c:v>713082</c:v>
                </c:pt>
              </c:numCache>
            </c:numRef>
          </c:val>
          <c:smooth val="0"/>
          <c:extLst>
            <c:ext xmlns:c16="http://schemas.microsoft.com/office/drawing/2014/chart" uri="{C3380CC4-5D6E-409C-BE32-E72D297353CC}">
              <c16:uniqueId val="{00000027-CF6E-43E7-B5E9-DA580D255227}"/>
            </c:ext>
          </c:extLst>
        </c:ser>
        <c:ser>
          <c:idx val="11"/>
          <c:order val="11"/>
          <c:tx>
            <c:strRef>
              <c:f>'KPI1'!$M$3:$M$4</c:f>
              <c:strCache>
                <c:ptCount val="1"/>
                <c:pt idx="0">
                  <c:v>7140</c:v>
                </c:pt>
              </c:strCache>
            </c:strRef>
          </c:tx>
          <c:spPr>
            <a:ln w="28575" cap="rnd">
              <a:solidFill>
                <a:schemeClr val="accent6">
                  <a:lumMod val="60000"/>
                </a:schemeClr>
              </a:solidFill>
              <a:round/>
            </a:ln>
            <a:effectLst/>
          </c:spPr>
          <c:marker>
            <c:symbol val="circle"/>
            <c:size val="5"/>
            <c:spPr>
              <a:solidFill>
                <a:schemeClr val="accent6">
                  <a:lumMod val="60000"/>
                </a:schemeClr>
              </a:solidFill>
              <a:ln w="9525">
                <a:solidFill>
                  <a:schemeClr val="accent6">
                    <a:lumMod val="60000"/>
                  </a:schemeClr>
                </a:solidFill>
              </a:ln>
              <a:effectLst/>
            </c:spPr>
          </c:marker>
          <c:cat>
            <c:strRef>
              <c:f>'KPI1'!$A$5:$A$20</c:f>
              <c:strCache>
                <c:ptCount val="15"/>
                <c:pt idx="0">
                  <c:v>Bangladesh</c:v>
                </c:pt>
                <c:pt idx="1">
                  <c:v>Greenland</c:v>
                </c:pt>
                <c:pt idx="2">
                  <c:v>Guernsey</c:v>
                </c:pt>
                <c:pt idx="3">
                  <c:v>Hong Kong</c:v>
                </c:pt>
                <c:pt idx="4">
                  <c:v>Hungary</c:v>
                </c:pt>
                <c:pt idx="5">
                  <c:v>Kenya</c:v>
                </c:pt>
                <c:pt idx="6">
                  <c:v>Macau</c:v>
                </c:pt>
                <c:pt idx="7">
                  <c:v>Malta</c:v>
                </c:pt>
                <c:pt idx="8">
                  <c:v>Moldova</c:v>
                </c:pt>
                <c:pt idx="9">
                  <c:v>Monaco</c:v>
                </c:pt>
                <c:pt idx="10">
                  <c:v>Singapore</c:v>
                </c:pt>
                <c:pt idx="11">
                  <c:v>Sint Maarten</c:v>
                </c:pt>
                <c:pt idx="12">
                  <c:v>Slovenia</c:v>
                </c:pt>
                <c:pt idx="13">
                  <c:v>Turkey</c:v>
                </c:pt>
                <c:pt idx="14">
                  <c:v>Vatican City</c:v>
                </c:pt>
              </c:strCache>
            </c:strRef>
          </c:cat>
          <c:val>
            <c:numRef>
              <c:f>'KPI1'!$M$5:$M$20</c:f>
              <c:numCache>
                <c:formatCode>General</c:formatCode>
                <c:ptCount val="15"/>
                <c:pt idx="3">
                  <c:v>7496681</c:v>
                </c:pt>
              </c:numCache>
            </c:numRef>
          </c:val>
          <c:smooth val="0"/>
          <c:extLst>
            <c:ext xmlns:c16="http://schemas.microsoft.com/office/drawing/2014/chart" uri="{C3380CC4-5D6E-409C-BE32-E72D297353CC}">
              <c16:uniqueId val="{00000028-CF6E-43E7-B5E9-DA580D255227}"/>
            </c:ext>
          </c:extLst>
        </c:ser>
        <c:ser>
          <c:idx val="12"/>
          <c:order val="12"/>
          <c:tx>
            <c:strRef>
              <c:f>'KPI1'!$N$3:$N$4</c:f>
              <c:strCache>
                <c:ptCount val="1"/>
                <c:pt idx="0">
                  <c:v>8430</c:v>
                </c:pt>
              </c:strCache>
            </c:strRef>
          </c:tx>
          <c:spPr>
            <a:ln w="28575" cap="rnd">
              <a:solidFill>
                <a:schemeClr val="accent1">
                  <a:lumMod val="80000"/>
                  <a:lumOff val="20000"/>
                </a:schemeClr>
              </a:solidFill>
              <a:round/>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cat>
            <c:strRef>
              <c:f>'KPI1'!$A$5:$A$20</c:f>
              <c:strCache>
                <c:ptCount val="15"/>
                <c:pt idx="0">
                  <c:v>Bangladesh</c:v>
                </c:pt>
                <c:pt idx="1">
                  <c:v>Greenland</c:v>
                </c:pt>
                <c:pt idx="2">
                  <c:v>Guernsey</c:v>
                </c:pt>
                <c:pt idx="3">
                  <c:v>Hong Kong</c:v>
                </c:pt>
                <c:pt idx="4">
                  <c:v>Hungary</c:v>
                </c:pt>
                <c:pt idx="5">
                  <c:v>Kenya</c:v>
                </c:pt>
                <c:pt idx="6">
                  <c:v>Macau</c:v>
                </c:pt>
                <c:pt idx="7">
                  <c:v>Malta</c:v>
                </c:pt>
                <c:pt idx="8">
                  <c:v>Moldova</c:v>
                </c:pt>
                <c:pt idx="9">
                  <c:v>Monaco</c:v>
                </c:pt>
                <c:pt idx="10">
                  <c:v>Singapore</c:v>
                </c:pt>
                <c:pt idx="11">
                  <c:v>Sint Maarten</c:v>
                </c:pt>
                <c:pt idx="12">
                  <c:v>Slovenia</c:v>
                </c:pt>
                <c:pt idx="13">
                  <c:v>Turkey</c:v>
                </c:pt>
                <c:pt idx="14">
                  <c:v>Vatican City</c:v>
                </c:pt>
              </c:strCache>
            </c:strRef>
          </c:cat>
          <c:val>
            <c:numRef>
              <c:f>'KPI1'!$N$5:$N$20</c:f>
              <c:numCache>
                <c:formatCode>General</c:formatCode>
                <c:ptCount val="15"/>
                <c:pt idx="10">
                  <c:v>6052709</c:v>
                </c:pt>
              </c:numCache>
            </c:numRef>
          </c:val>
          <c:smooth val="0"/>
          <c:extLst>
            <c:ext xmlns:c16="http://schemas.microsoft.com/office/drawing/2014/chart" uri="{C3380CC4-5D6E-409C-BE32-E72D297353CC}">
              <c16:uniqueId val="{00000029-CF6E-43E7-B5E9-DA580D255227}"/>
            </c:ext>
          </c:extLst>
        </c:ser>
        <c:ser>
          <c:idx val="13"/>
          <c:order val="13"/>
          <c:tx>
            <c:strRef>
              <c:f>'KPI1'!$O$3:$O$4</c:f>
              <c:strCache>
                <c:ptCount val="1"/>
                <c:pt idx="0">
                  <c:v>99</c:v>
                </c:pt>
              </c:strCache>
            </c:strRef>
          </c:tx>
          <c:spPr>
            <a:ln w="28575" cap="rnd">
              <a:solidFill>
                <a:schemeClr val="accent2">
                  <a:lumMod val="80000"/>
                  <a:lumOff val="20000"/>
                </a:schemeClr>
              </a:solidFill>
              <a:round/>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cat>
            <c:strRef>
              <c:f>'KPI1'!$A$5:$A$20</c:f>
              <c:strCache>
                <c:ptCount val="15"/>
                <c:pt idx="0">
                  <c:v>Bangladesh</c:v>
                </c:pt>
                <c:pt idx="1">
                  <c:v>Greenland</c:v>
                </c:pt>
                <c:pt idx="2">
                  <c:v>Guernsey</c:v>
                </c:pt>
                <c:pt idx="3">
                  <c:v>Hong Kong</c:v>
                </c:pt>
                <c:pt idx="4">
                  <c:v>Hungary</c:v>
                </c:pt>
                <c:pt idx="5">
                  <c:v>Kenya</c:v>
                </c:pt>
                <c:pt idx="6">
                  <c:v>Macau</c:v>
                </c:pt>
                <c:pt idx="7">
                  <c:v>Malta</c:v>
                </c:pt>
                <c:pt idx="8">
                  <c:v>Moldova</c:v>
                </c:pt>
                <c:pt idx="9">
                  <c:v>Monaco</c:v>
                </c:pt>
                <c:pt idx="10">
                  <c:v>Singapore</c:v>
                </c:pt>
                <c:pt idx="11">
                  <c:v>Sint Maarten</c:v>
                </c:pt>
                <c:pt idx="12">
                  <c:v>Slovenia</c:v>
                </c:pt>
                <c:pt idx="13">
                  <c:v>Turkey</c:v>
                </c:pt>
                <c:pt idx="14">
                  <c:v>Vatican City</c:v>
                </c:pt>
              </c:strCache>
            </c:strRef>
          </c:cat>
          <c:val>
            <c:numRef>
              <c:f>'KPI1'!$O$5:$O$20</c:f>
              <c:numCache>
                <c:formatCode>General</c:formatCode>
                <c:ptCount val="15"/>
                <c:pt idx="5">
                  <c:v>56203030</c:v>
                </c:pt>
              </c:numCache>
            </c:numRef>
          </c:val>
          <c:smooth val="0"/>
          <c:extLst>
            <c:ext xmlns:c16="http://schemas.microsoft.com/office/drawing/2014/chart" uri="{C3380CC4-5D6E-409C-BE32-E72D297353CC}">
              <c16:uniqueId val="{0000002A-CF6E-43E7-B5E9-DA580D255227}"/>
            </c:ext>
          </c:extLst>
        </c:ser>
        <c:dLbls>
          <c:showLegendKey val="0"/>
          <c:showVal val="0"/>
          <c:showCatName val="0"/>
          <c:showSerName val="0"/>
          <c:showPercent val="0"/>
          <c:showBubbleSize val="0"/>
        </c:dLbls>
        <c:marker val="1"/>
        <c:smooth val="0"/>
        <c:axId val="1632274591"/>
        <c:axId val="1632264031"/>
      </c:lineChart>
      <c:catAx>
        <c:axId val="16322745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264031"/>
        <c:crosses val="autoZero"/>
        <c:auto val="1"/>
        <c:lblAlgn val="ctr"/>
        <c:lblOffset val="100"/>
        <c:noMultiLvlLbl val="0"/>
      </c:catAx>
      <c:valAx>
        <c:axId val="16322640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22745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[World Population Dashboard Final.xlsx]KPI2!PivotTable2</c:name>
    <c:fmtId val="17"/>
  </c:pivotSource>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sz="2000" b="1">
                <a:solidFill>
                  <a:srgbClr val="FF0000"/>
                </a:solidFill>
              </a:rPr>
              <a:t>Growth Rate of Country</a:t>
            </a:r>
          </a:p>
        </c:rich>
      </c:tx>
      <c:layout>
        <c:manualLayout>
          <c:xMode val="edge"/>
          <c:yMode val="edge"/>
          <c:x val="0.57667455515670818"/>
          <c:y val="3.3774448094814086E-2"/>
        </c:manualLayout>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2"/>
            </a:solidFill>
            <a:ln w="9525" cap="flat" cmpd="sng" algn="ctr">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647637085877045"/>
          <c:y val="0.13300061323146434"/>
          <c:w val="0.63165485805542687"/>
          <c:h val="0.79239980629858398"/>
        </c:manualLayout>
      </c:layout>
      <c:lineChart>
        <c:grouping val="stacked"/>
        <c:varyColors val="0"/>
        <c:ser>
          <c:idx val="0"/>
          <c:order val="0"/>
          <c:tx>
            <c:strRef>
              <c:f>'KPI2'!$B$3</c:f>
              <c:strCache>
                <c:ptCount val="1"/>
                <c:pt idx="0">
                  <c:v>Sum of Population 2024</c:v>
                </c:pt>
              </c:strCache>
            </c:strRef>
          </c:tx>
          <c:spPr>
            <a:ln w="22225" cap="rnd" cmpd="sng" algn="ctr">
              <a:solidFill>
                <a:schemeClr val="accent1"/>
              </a:solidFill>
              <a:round/>
            </a:ln>
            <a:effectLst/>
          </c:spPr>
          <c:marker>
            <c:symbol val="circle"/>
            <c:size val="4"/>
            <c:spPr>
              <a:solidFill>
                <a:schemeClr val="accent1"/>
              </a:solidFill>
              <a:ln w="9525" cap="flat" cmpd="sng" algn="ctr">
                <a:solidFill>
                  <a:schemeClr val="accent1"/>
                </a:solidFill>
                <a:round/>
              </a:ln>
              <a:effectLst/>
            </c:spPr>
          </c:marker>
          <c:cat>
            <c:strRef>
              <c:f>'KPI2'!$A$4:$A$10</c:f>
              <c:strCache>
                <c:ptCount val="6"/>
                <c:pt idx="0">
                  <c:v>China</c:v>
                </c:pt>
                <c:pt idx="1">
                  <c:v>Egypt</c:v>
                </c:pt>
                <c:pt idx="2">
                  <c:v>Germany</c:v>
                </c:pt>
                <c:pt idx="3">
                  <c:v>India</c:v>
                </c:pt>
                <c:pt idx="4">
                  <c:v>Mexico</c:v>
                </c:pt>
                <c:pt idx="5">
                  <c:v>United States</c:v>
                </c:pt>
              </c:strCache>
            </c:strRef>
          </c:cat>
          <c:val>
            <c:numRef>
              <c:f>'KPI2'!$B$4:$B$10</c:f>
              <c:numCache>
                <c:formatCode>General</c:formatCode>
                <c:ptCount val="6"/>
                <c:pt idx="0">
                  <c:v>1425178782</c:v>
                </c:pt>
                <c:pt idx="1">
                  <c:v>114484252</c:v>
                </c:pt>
                <c:pt idx="2">
                  <c:v>83252474</c:v>
                </c:pt>
                <c:pt idx="3">
                  <c:v>1441719852</c:v>
                </c:pt>
                <c:pt idx="4">
                  <c:v>129388467</c:v>
                </c:pt>
                <c:pt idx="5">
                  <c:v>341814420</c:v>
                </c:pt>
              </c:numCache>
            </c:numRef>
          </c:val>
          <c:smooth val="0"/>
          <c:extLst>
            <c:ext xmlns:c16="http://schemas.microsoft.com/office/drawing/2014/chart" uri="{C3380CC4-5D6E-409C-BE32-E72D297353CC}">
              <c16:uniqueId val="{00000000-4B31-4734-8FE8-E2A13F655772}"/>
            </c:ext>
          </c:extLst>
        </c:ser>
        <c:ser>
          <c:idx val="1"/>
          <c:order val="1"/>
          <c:tx>
            <c:strRef>
              <c:f>'KPI2'!$C$3</c:f>
              <c:strCache>
                <c:ptCount val="1"/>
                <c:pt idx="0">
                  <c:v>Sum of Population 2023</c:v>
                </c:pt>
              </c:strCache>
            </c:strRef>
          </c:tx>
          <c:spPr>
            <a:ln w="22225" cap="rnd" cmpd="sng" algn="ctr">
              <a:solidFill>
                <a:schemeClr val="accent2"/>
              </a:solidFill>
              <a:round/>
            </a:ln>
            <a:effectLst/>
          </c:spPr>
          <c:marker>
            <c:symbol val="circle"/>
            <c:size val="4"/>
            <c:spPr>
              <a:solidFill>
                <a:schemeClr val="accent2"/>
              </a:solidFill>
              <a:ln w="9525" cap="flat" cmpd="sng" algn="ctr">
                <a:solidFill>
                  <a:schemeClr val="accent2"/>
                </a:solidFill>
                <a:round/>
              </a:ln>
              <a:effectLst/>
            </c:spPr>
          </c:marker>
          <c:cat>
            <c:strRef>
              <c:f>'KPI2'!$A$4:$A$10</c:f>
              <c:strCache>
                <c:ptCount val="6"/>
                <c:pt idx="0">
                  <c:v>China</c:v>
                </c:pt>
                <c:pt idx="1">
                  <c:v>Egypt</c:v>
                </c:pt>
                <c:pt idx="2">
                  <c:v>Germany</c:v>
                </c:pt>
                <c:pt idx="3">
                  <c:v>India</c:v>
                </c:pt>
                <c:pt idx="4">
                  <c:v>Mexico</c:v>
                </c:pt>
                <c:pt idx="5">
                  <c:v>United States</c:v>
                </c:pt>
              </c:strCache>
            </c:strRef>
          </c:cat>
          <c:val>
            <c:numRef>
              <c:f>'KPI2'!$C$4:$C$10</c:f>
              <c:numCache>
                <c:formatCode>General</c:formatCode>
                <c:ptCount val="6"/>
                <c:pt idx="0">
                  <c:v>1425671352</c:v>
                </c:pt>
                <c:pt idx="1">
                  <c:v>112716598</c:v>
                </c:pt>
                <c:pt idx="2">
                  <c:v>83294633</c:v>
                </c:pt>
                <c:pt idx="3">
                  <c:v>1428627663</c:v>
                </c:pt>
                <c:pt idx="4">
                  <c:v>128455567</c:v>
                </c:pt>
                <c:pt idx="5">
                  <c:v>339996563</c:v>
                </c:pt>
              </c:numCache>
            </c:numRef>
          </c:val>
          <c:smooth val="0"/>
          <c:extLst>
            <c:ext xmlns:c16="http://schemas.microsoft.com/office/drawing/2014/chart" uri="{C3380CC4-5D6E-409C-BE32-E72D297353CC}">
              <c16:uniqueId val="{00000001-4B31-4734-8FE8-E2A13F655772}"/>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1403524447"/>
        <c:axId val="1403513407"/>
      </c:lineChart>
      <c:catAx>
        <c:axId val="1403524447"/>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403513407"/>
        <c:crosses val="autoZero"/>
        <c:auto val="1"/>
        <c:lblAlgn val="ctr"/>
        <c:lblOffset val="100"/>
        <c:noMultiLvlLbl val="0"/>
      </c:catAx>
      <c:valAx>
        <c:axId val="140351340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403524447"/>
        <c:crosses val="autoZero"/>
        <c:crossBetween val="between"/>
      </c:valAx>
      <c:spPr>
        <a:gradFill>
          <a:gsLst>
            <a:gs pos="100000">
              <a:schemeClr val="lt1">
                <a:lumMod val="95000"/>
              </a:schemeClr>
            </a:gs>
            <a:gs pos="0">
              <a:schemeClr val="lt1"/>
            </a:gs>
          </a:gsLst>
          <a:lin ang="5400000" scaled="0"/>
        </a:grad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0AD6F3-848D-8966-1866-9A89F20EA8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F206521-BB05-E731-9325-2B9DE583CA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9E218F-C2AC-4CA6-B416-0E1230685723}" type="datetimeFigureOut">
              <a:rPr lang="en-IN" smtClean="0"/>
              <a:t>10-07-2024</a:t>
            </a:fld>
            <a:endParaRPr lang="en-IN"/>
          </a:p>
        </p:txBody>
      </p:sp>
      <p:sp>
        <p:nvSpPr>
          <p:cNvPr id="4" name="Footer Placeholder 3">
            <a:extLst>
              <a:ext uri="{FF2B5EF4-FFF2-40B4-BE49-F238E27FC236}">
                <a16:creationId xmlns:a16="http://schemas.microsoft.com/office/drawing/2014/main" id="{761F4CA2-9865-0842-94B0-99F9A8EAC2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9606A4F-884C-D4E5-C2CF-BE1C725D0D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8A6746-A903-4934-AFEC-2E87B61A5EB3}" type="slidenum">
              <a:rPr lang="en-IN" smtClean="0"/>
              <a:t>‹#›</a:t>
            </a:fld>
            <a:endParaRPr lang="en-IN"/>
          </a:p>
        </p:txBody>
      </p:sp>
    </p:spTree>
    <p:extLst>
      <p:ext uri="{BB962C8B-B14F-4D97-AF65-F5344CB8AC3E}">
        <p14:creationId xmlns:p14="http://schemas.microsoft.com/office/powerpoint/2010/main" val="25712780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4C61A-B499-43AB-BDAA-C926724B6B6D}" type="datetimeFigureOut">
              <a:rPr lang="en-IN" smtClean="0"/>
              <a:t>10-07-2024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3C0E2-F210-45AA-A08F-2FD3CF7C095A}" type="slidenum">
              <a:rPr lang="en-IN" smtClean="0"/>
              <a:t>‹#›</a:t>
            </a:fld>
            <a:endParaRPr lang="en-IN"/>
          </a:p>
        </p:txBody>
      </p:sp>
    </p:spTree>
    <p:extLst>
      <p:ext uri="{BB962C8B-B14F-4D97-AF65-F5344CB8AC3E}">
        <p14:creationId xmlns:p14="http://schemas.microsoft.com/office/powerpoint/2010/main" val="30973919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5E0CD-0FB9-FE53-CAC7-8E6BD91309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19A16D-C5C5-12B8-F1FD-819A45718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87A804-E446-D422-5CE3-3777E5D7606E}"/>
              </a:ext>
            </a:extLst>
          </p:cNvPr>
          <p:cNvSpPr>
            <a:spLocks noGrp="1"/>
          </p:cNvSpPr>
          <p:nvPr>
            <p:ph type="dt" sz="half" idx="10"/>
          </p:nvPr>
        </p:nvSpPr>
        <p:spPr/>
        <p:txBody>
          <a:bodyPr/>
          <a:lstStyle/>
          <a:p>
            <a:fld id="{6CB0ACB0-7920-43EE-A7B3-19C0B4629E38}" type="datetime1">
              <a:rPr lang="en-IN" smtClean="0"/>
              <a:t>10-07-2024</a:t>
            </a:fld>
            <a:endParaRPr lang="en-IN"/>
          </a:p>
        </p:txBody>
      </p:sp>
      <p:sp>
        <p:nvSpPr>
          <p:cNvPr id="5" name="Footer Placeholder 4">
            <a:extLst>
              <a:ext uri="{FF2B5EF4-FFF2-40B4-BE49-F238E27FC236}">
                <a16:creationId xmlns:a16="http://schemas.microsoft.com/office/drawing/2014/main" id="{AE4315BC-3E63-B1E8-8CAD-98EA55217C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3D8C24-05B6-9AFE-CB4C-2C402E50EEB3}"/>
              </a:ext>
            </a:extLst>
          </p:cNvPr>
          <p:cNvSpPr>
            <a:spLocks noGrp="1"/>
          </p:cNvSpPr>
          <p:nvPr>
            <p:ph type="sldNum" sz="quarter" idx="12"/>
          </p:nvPr>
        </p:nvSpPr>
        <p:spPr/>
        <p:txBody>
          <a:bodyPr/>
          <a:lstStyle/>
          <a:p>
            <a:fld id="{08603DD7-E858-4BBB-852D-B48F191981A7}" type="slidenum">
              <a:rPr lang="en-IN" smtClean="0"/>
              <a:t>‹#›</a:t>
            </a:fld>
            <a:endParaRPr lang="en-IN"/>
          </a:p>
        </p:txBody>
      </p:sp>
    </p:spTree>
    <p:extLst>
      <p:ext uri="{BB962C8B-B14F-4D97-AF65-F5344CB8AC3E}">
        <p14:creationId xmlns:p14="http://schemas.microsoft.com/office/powerpoint/2010/main" val="216404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A3F3B-5575-0EA7-396D-FB479C1F78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94759C-2710-9139-BCDC-9B628AC86C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2FFEC9-0D24-5085-3A04-1A7E9F8909E7}"/>
              </a:ext>
            </a:extLst>
          </p:cNvPr>
          <p:cNvSpPr>
            <a:spLocks noGrp="1"/>
          </p:cNvSpPr>
          <p:nvPr>
            <p:ph type="dt" sz="half" idx="10"/>
          </p:nvPr>
        </p:nvSpPr>
        <p:spPr/>
        <p:txBody>
          <a:bodyPr/>
          <a:lstStyle/>
          <a:p>
            <a:fld id="{7CE91458-1B28-44E2-A147-5F6377BAB6E6}" type="datetime1">
              <a:rPr lang="en-IN" smtClean="0"/>
              <a:t>10-07-2024</a:t>
            </a:fld>
            <a:endParaRPr lang="en-IN"/>
          </a:p>
        </p:txBody>
      </p:sp>
      <p:sp>
        <p:nvSpPr>
          <p:cNvPr id="5" name="Footer Placeholder 4">
            <a:extLst>
              <a:ext uri="{FF2B5EF4-FFF2-40B4-BE49-F238E27FC236}">
                <a16:creationId xmlns:a16="http://schemas.microsoft.com/office/drawing/2014/main" id="{DFDA7849-E5C8-D0C8-D89F-3B0B5FEE72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6316F3-8A63-5D71-B29E-B8609B9B81C6}"/>
              </a:ext>
            </a:extLst>
          </p:cNvPr>
          <p:cNvSpPr>
            <a:spLocks noGrp="1"/>
          </p:cNvSpPr>
          <p:nvPr>
            <p:ph type="sldNum" sz="quarter" idx="12"/>
          </p:nvPr>
        </p:nvSpPr>
        <p:spPr/>
        <p:txBody>
          <a:bodyPr/>
          <a:lstStyle/>
          <a:p>
            <a:fld id="{08603DD7-E858-4BBB-852D-B48F191981A7}" type="slidenum">
              <a:rPr lang="en-IN" smtClean="0"/>
              <a:t>‹#›</a:t>
            </a:fld>
            <a:endParaRPr lang="en-IN"/>
          </a:p>
        </p:txBody>
      </p:sp>
    </p:spTree>
    <p:extLst>
      <p:ext uri="{BB962C8B-B14F-4D97-AF65-F5344CB8AC3E}">
        <p14:creationId xmlns:p14="http://schemas.microsoft.com/office/powerpoint/2010/main" val="1927899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2DE6EA-C0F2-1D48-D0A1-04D458E3D4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F1C931-4611-5AF0-423B-974BC540D3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4B5B56-E816-D471-D1FA-0C5286ACAA16}"/>
              </a:ext>
            </a:extLst>
          </p:cNvPr>
          <p:cNvSpPr>
            <a:spLocks noGrp="1"/>
          </p:cNvSpPr>
          <p:nvPr>
            <p:ph type="dt" sz="half" idx="10"/>
          </p:nvPr>
        </p:nvSpPr>
        <p:spPr/>
        <p:txBody>
          <a:bodyPr/>
          <a:lstStyle/>
          <a:p>
            <a:fld id="{D59AD9B1-59F6-4721-B5E4-512565C5EEAE}" type="datetime1">
              <a:rPr lang="en-IN" smtClean="0"/>
              <a:t>10-07-2024</a:t>
            </a:fld>
            <a:endParaRPr lang="en-IN"/>
          </a:p>
        </p:txBody>
      </p:sp>
      <p:sp>
        <p:nvSpPr>
          <p:cNvPr id="5" name="Footer Placeholder 4">
            <a:extLst>
              <a:ext uri="{FF2B5EF4-FFF2-40B4-BE49-F238E27FC236}">
                <a16:creationId xmlns:a16="http://schemas.microsoft.com/office/drawing/2014/main" id="{91927A0E-A3FA-9A7C-565E-53F5E98E37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255D35-6575-F6C4-6673-A7CAD776934A}"/>
              </a:ext>
            </a:extLst>
          </p:cNvPr>
          <p:cNvSpPr>
            <a:spLocks noGrp="1"/>
          </p:cNvSpPr>
          <p:nvPr>
            <p:ph type="sldNum" sz="quarter" idx="12"/>
          </p:nvPr>
        </p:nvSpPr>
        <p:spPr/>
        <p:txBody>
          <a:bodyPr/>
          <a:lstStyle/>
          <a:p>
            <a:fld id="{08603DD7-E858-4BBB-852D-B48F191981A7}" type="slidenum">
              <a:rPr lang="en-IN" smtClean="0"/>
              <a:t>‹#›</a:t>
            </a:fld>
            <a:endParaRPr lang="en-IN"/>
          </a:p>
        </p:txBody>
      </p:sp>
    </p:spTree>
    <p:extLst>
      <p:ext uri="{BB962C8B-B14F-4D97-AF65-F5344CB8AC3E}">
        <p14:creationId xmlns:p14="http://schemas.microsoft.com/office/powerpoint/2010/main" val="2214572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3A5A-047F-F209-F73B-DDA244B4E0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AC5120-D605-E9E7-F54E-7FD3AE7C5E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6889AF-7B9E-3C92-9B18-564AA6C4CCD1}"/>
              </a:ext>
            </a:extLst>
          </p:cNvPr>
          <p:cNvSpPr>
            <a:spLocks noGrp="1"/>
          </p:cNvSpPr>
          <p:nvPr>
            <p:ph type="dt" sz="half" idx="10"/>
          </p:nvPr>
        </p:nvSpPr>
        <p:spPr/>
        <p:txBody>
          <a:bodyPr/>
          <a:lstStyle/>
          <a:p>
            <a:fld id="{D89FB0B8-922D-4813-B4E6-B1A530098213}" type="datetime1">
              <a:rPr lang="en-IN" smtClean="0"/>
              <a:t>10-07-2024</a:t>
            </a:fld>
            <a:endParaRPr lang="en-IN"/>
          </a:p>
        </p:txBody>
      </p:sp>
      <p:sp>
        <p:nvSpPr>
          <p:cNvPr id="5" name="Footer Placeholder 4">
            <a:extLst>
              <a:ext uri="{FF2B5EF4-FFF2-40B4-BE49-F238E27FC236}">
                <a16:creationId xmlns:a16="http://schemas.microsoft.com/office/drawing/2014/main" id="{05F5FF01-A3FA-0603-4C57-D4390789C4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C34B74-8AFF-6C27-9A8D-FE7519120364}"/>
              </a:ext>
            </a:extLst>
          </p:cNvPr>
          <p:cNvSpPr>
            <a:spLocks noGrp="1"/>
          </p:cNvSpPr>
          <p:nvPr>
            <p:ph type="sldNum" sz="quarter" idx="12"/>
          </p:nvPr>
        </p:nvSpPr>
        <p:spPr/>
        <p:txBody>
          <a:bodyPr/>
          <a:lstStyle/>
          <a:p>
            <a:fld id="{08603DD7-E858-4BBB-852D-B48F191981A7}" type="slidenum">
              <a:rPr lang="en-IN" smtClean="0"/>
              <a:t>‹#›</a:t>
            </a:fld>
            <a:endParaRPr lang="en-IN"/>
          </a:p>
        </p:txBody>
      </p:sp>
    </p:spTree>
    <p:extLst>
      <p:ext uri="{BB962C8B-B14F-4D97-AF65-F5344CB8AC3E}">
        <p14:creationId xmlns:p14="http://schemas.microsoft.com/office/powerpoint/2010/main" val="2528579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02D6-764C-3D04-CBF4-06EB4D940E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921C43-0B99-A1FB-A11C-F6C3C0847A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BFE405-1413-62B7-ACAA-37C555FBD89C}"/>
              </a:ext>
            </a:extLst>
          </p:cNvPr>
          <p:cNvSpPr>
            <a:spLocks noGrp="1"/>
          </p:cNvSpPr>
          <p:nvPr>
            <p:ph type="dt" sz="half" idx="10"/>
          </p:nvPr>
        </p:nvSpPr>
        <p:spPr/>
        <p:txBody>
          <a:bodyPr/>
          <a:lstStyle/>
          <a:p>
            <a:fld id="{4E7E27A4-9210-42B1-9B22-1C48F4C835BA}" type="datetime1">
              <a:rPr lang="en-IN" smtClean="0"/>
              <a:t>10-07-2024</a:t>
            </a:fld>
            <a:endParaRPr lang="en-IN"/>
          </a:p>
        </p:txBody>
      </p:sp>
      <p:sp>
        <p:nvSpPr>
          <p:cNvPr id="5" name="Footer Placeholder 4">
            <a:extLst>
              <a:ext uri="{FF2B5EF4-FFF2-40B4-BE49-F238E27FC236}">
                <a16:creationId xmlns:a16="http://schemas.microsoft.com/office/drawing/2014/main" id="{494AA811-664F-2D2C-FEC0-0E9747CE2A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31654B-9864-D4A3-2DAF-823A912AC2BE}"/>
              </a:ext>
            </a:extLst>
          </p:cNvPr>
          <p:cNvSpPr>
            <a:spLocks noGrp="1"/>
          </p:cNvSpPr>
          <p:nvPr>
            <p:ph type="sldNum" sz="quarter" idx="12"/>
          </p:nvPr>
        </p:nvSpPr>
        <p:spPr/>
        <p:txBody>
          <a:bodyPr/>
          <a:lstStyle/>
          <a:p>
            <a:fld id="{08603DD7-E858-4BBB-852D-B48F191981A7}" type="slidenum">
              <a:rPr lang="en-IN" smtClean="0"/>
              <a:t>‹#›</a:t>
            </a:fld>
            <a:endParaRPr lang="en-IN"/>
          </a:p>
        </p:txBody>
      </p:sp>
    </p:spTree>
    <p:extLst>
      <p:ext uri="{BB962C8B-B14F-4D97-AF65-F5344CB8AC3E}">
        <p14:creationId xmlns:p14="http://schemas.microsoft.com/office/powerpoint/2010/main" val="324378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D44C2-239C-32F8-9BBE-CEBDC04DFA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E13FC0-B310-A3EE-ED7C-590120582E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6F81A8-DFD5-B7DE-B24D-80B1150A32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851447-99F5-419E-DF3D-0DC7913EF47F}"/>
              </a:ext>
            </a:extLst>
          </p:cNvPr>
          <p:cNvSpPr>
            <a:spLocks noGrp="1"/>
          </p:cNvSpPr>
          <p:nvPr>
            <p:ph type="dt" sz="half" idx="10"/>
          </p:nvPr>
        </p:nvSpPr>
        <p:spPr/>
        <p:txBody>
          <a:bodyPr/>
          <a:lstStyle/>
          <a:p>
            <a:fld id="{90108CCB-96BC-4185-9B04-42725F8EF7A9}" type="datetime1">
              <a:rPr lang="en-IN" smtClean="0"/>
              <a:t>10-07-2024</a:t>
            </a:fld>
            <a:endParaRPr lang="en-IN"/>
          </a:p>
        </p:txBody>
      </p:sp>
      <p:sp>
        <p:nvSpPr>
          <p:cNvPr id="6" name="Footer Placeholder 5">
            <a:extLst>
              <a:ext uri="{FF2B5EF4-FFF2-40B4-BE49-F238E27FC236}">
                <a16:creationId xmlns:a16="http://schemas.microsoft.com/office/drawing/2014/main" id="{2DEBB990-89CF-5156-8F35-E1CD2DF9A2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032F59-E28C-2035-DE90-6624D4F33A4E}"/>
              </a:ext>
            </a:extLst>
          </p:cNvPr>
          <p:cNvSpPr>
            <a:spLocks noGrp="1"/>
          </p:cNvSpPr>
          <p:nvPr>
            <p:ph type="sldNum" sz="quarter" idx="12"/>
          </p:nvPr>
        </p:nvSpPr>
        <p:spPr/>
        <p:txBody>
          <a:bodyPr/>
          <a:lstStyle/>
          <a:p>
            <a:fld id="{08603DD7-E858-4BBB-852D-B48F191981A7}" type="slidenum">
              <a:rPr lang="en-IN" smtClean="0"/>
              <a:t>‹#›</a:t>
            </a:fld>
            <a:endParaRPr lang="en-IN"/>
          </a:p>
        </p:txBody>
      </p:sp>
    </p:spTree>
    <p:extLst>
      <p:ext uri="{BB962C8B-B14F-4D97-AF65-F5344CB8AC3E}">
        <p14:creationId xmlns:p14="http://schemas.microsoft.com/office/powerpoint/2010/main" val="2823989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A691-28AE-1F75-28F0-33715E026B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5DBCDD-3AD4-7E0E-5862-66AB34AE5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4B60D2-902A-2A39-F9FA-71329F0D81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8128ED-3E9E-B5A5-AF65-21E62968EE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A6DF93-2858-59E5-1506-2A25E0E707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E41D85-6E3D-F108-D0C3-1402677546FB}"/>
              </a:ext>
            </a:extLst>
          </p:cNvPr>
          <p:cNvSpPr>
            <a:spLocks noGrp="1"/>
          </p:cNvSpPr>
          <p:nvPr>
            <p:ph type="dt" sz="half" idx="10"/>
          </p:nvPr>
        </p:nvSpPr>
        <p:spPr/>
        <p:txBody>
          <a:bodyPr/>
          <a:lstStyle/>
          <a:p>
            <a:fld id="{32BAB0B2-370F-4304-A438-AC932A9CD0DF}" type="datetime1">
              <a:rPr lang="en-IN" smtClean="0"/>
              <a:t>10-07-2024</a:t>
            </a:fld>
            <a:endParaRPr lang="en-IN"/>
          </a:p>
        </p:txBody>
      </p:sp>
      <p:sp>
        <p:nvSpPr>
          <p:cNvPr id="8" name="Footer Placeholder 7">
            <a:extLst>
              <a:ext uri="{FF2B5EF4-FFF2-40B4-BE49-F238E27FC236}">
                <a16:creationId xmlns:a16="http://schemas.microsoft.com/office/drawing/2014/main" id="{EF0B430B-BA7F-5D74-E974-78D3C12208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46A3FB7-5875-5BA5-3AAC-B09E76C27B38}"/>
              </a:ext>
            </a:extLst>
          </p:cNvPr>
          <p:cNvSpPr>
            <a:spLocks noGrp="1"/>
          </p:cNvSpPr>
          <p:nvPr>
            <p:ph type="sldNum" sz="quarter" idx="12"/>
          </p:nvPr>
        </p:nvSpPr>
        <p:spPr/>
        <p:txBody>
          <a:bodyPr/>
          <a:lstStyle/>
          <a:p>
            <a:fld id="{08603DD7-E858-4BBB-852D-B48F191981A7}" type="slidenum">
              <a:rPr lang="en-IN" smtClean="0"/>
              <a:t>‹#›</a:t>
            </a:fld>
            <a:endParaRPr lang="en-IN"/>
          </a:p>
        </p:txBody>
      </p:sp>
    </p:spTree>
    <p:extLst>
      <p:ext uri="{BB962C8B-B14F-4D97-AF65-F5344CB8AC3E}">
        <p14:creationId xmlns:p14="http://schemas.microsoft.com/office/powerpoint/2010/main" val="7529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7677B-1AE5-5488-BB3A-9D749B07F3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F53AFF-8ECC-B4B6-90CE-5D9099C6E2BE}"/>
              </a:ext>
            </a:extLst>
          </p:cNvPr>
          <p:cNvSpPr>
            <a:spLocks noGrp="1"/>
          </p:cNvSpPr>
          <p:nvPr>
            <p:ph type="dt" sz="half" idx="10"/>
          </p:nvPr>
        </p:nvSpPr>
        <p:spPr/>
        <p:txBody>
          <a:bodyPr/>
          <a:lstStyle/>
          <a:p>
            <a:fld id="{1292D812-108A-4508-B8CE-F18EEDF28580}" type="datetime1">
              <a:rPr lang="en-IN" smtClean="0"/>
              <a:t>10-07-2024</a:t>
            </a:fld>
            <a:endParaRPr lang="en-IN"/>
          </a:p>
        </p:txBody>
      </p:sp>
      <p:sp>
        <p:nvSpPr>
          <p:cNvPr id="4" name="Footer Placeholder 3">
            <a:extLst>
              <a:ext uri="{FF2B5EF4-FFF2-40B4-BE49-F238E27FC236}">
                <a16:creationId xmlns:a16="http://schemas.microsoft.com/office/drawing/2014/main" id="{E670A624-62A0-80B8-120A-652F9E36C1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012880-DACE-F3D5-F1EB-515636157257}"/>
              </a:ext>
            </a:extLst>
          </p:cNvPr>
          <p:cNvSpPr>
            <a:spLocks noGrp="1"/>
          </p:cNvSpPr>
          <p:nvPr>
            <p:ph type="sldNum" sz="quarter" idx="12"/>
          </p:nvPr>
        </p:nvSpPr>
        <p:spPr/>
        <p:txBody>
          <a:bodyPr/>
          <a:lstStyle/>
          <a:p>
            <a:fld id="{08603DD7-E858-4BBB-852D-B48F191981A7}" type="slidenum">
              <a:rPr lang="en-IN" smtClean="0"/>
              <a:t>‹#›</a:t>
            </a:fld>
            <a:endParaRPr lang="en-IN"/>
          </a:p>
        </p:txBody>
      </p:sp>
    </p:spTree>
    <p:extLst>
      <p:ext uri="{BB962C8B-B14F-4D97-AF65-F5344CB8AC3E}">
        <p14:creationId xmlns:p14="http://schemas.microsoft.com/office/powerpoint/2010/main" val="3641959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BF2B2-737B-D6A1-30E1-8A00E41A4442}"/>
              </a:ext>
            </a:extLst>
          </p:cNvPr>
          <p:cNvSpPr>
            <a:spLocks noGrp="1"/>
          </p:cNvSpPr>
          <p:nvPr>
            <p:ph type="dt" sz="half" idx="10"/>
          </p:nvPr>
        </p:nvSpPr>
        <p:spPr/>
        <p:txBody>
          <a:bodyPr/>
          <a:lstStyle/>
          <a:p>
            <a:fld id="{8C8E499F-008D-4794-A61B-44F89D671DA5}" type="datetime1">
              <a:rPr lang="en-IN" smtClean="0"/>
              <a:t>10-07-2024</a:t>
            </a:fld>
            <a:endParaRPr lang="en-IN"/>
          </a:p>
        </p:txBody>
      </p:sp>
      <p:sp>
        <p:nvSpPr>
          <p:cNvPr id="3" name="Footer Placeholder 2">
            <a:extLst>
              <a:ext uri="{FF2B5EF4-FFF2-40B4-BE49-F238E27FC236}">
                <a16:creationId xmlns:a16="http://schemas.microsoft.com/office/drawing/2014/main" id="{3121C74C-52EB-C39F-3FF4-0FA10044ED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15AE95-E79C-0FF5-D01B-F42961F5166A}"/>
              </a:ext>
            </a:extLst>
          </p:cNvPr>
          <p:cNvSpPr>
            <a:spLocks noGrp="1"/>
          </p:cNvSpPr>
          <p:nvPr>
            <p:ph type="sldNum" sz="quarter" idx="12"/>
          </p:nvPr>
        </p:nvSpPr>
        <p:spPr/>
        <p:txBody>
          <a:bodyPr/>
          <a:lstStyle/>
          <a:p>
            <a:fld id="{08603DD7-E858-4BBB-852D-B48F191981A7}" type="slidenum">
              <a:rPr lang="en-IN" smtClean="0"/>
              <a:t>‹#›</a:t>
            </a:fld>
            <a:endParaRPr lang="en-IN"/>
          </a:p>
        </p:txBody>
      </p:sp>
    </p:spTree>
    <p:extLst>
      <p:ext uri="{BB962C8B-B14F-4D97-AF65-F5344CB8AC3E}">
        <p14:creationId xmlns:p14="http://schemas.microsoft.com/office/powerpoint/2010/main" val="2003088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538-3B0E-507E-F09F-4B50153545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1B6382-539B-526F-B0D8-5E7CFA1136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681E73-ECFC-0A88-87AC-AE9E3FF785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52B25-E0C5-8171-045F-64BAFB228F55}"/>
              </a:ext>
            </a:extLst>
          </p:cNvPr>
          <p:cNvSpPr>
            <a:spLocks noGrp="1"/>
          </p:cNvSpPr>
          <p:nvPr>
            <p:ph type="dt" sz="half" idx="10"/>
          </p:nvPr>
        </p:nvSpPr>
        <p:spPr/>
        <p:txBody>
          <a:bodyPr/>
          <a:lstStyle/>
          <a:p>
            <a:fld id="{7E8E0246-8B65-4CF4-9013-78E75F9765F6}" type="datetime1">
              <a:rPr lang="en-IN" smtClean="0"/>
              <a:t>10-07-2024</a:t>
            </a:fld>
            <a:endParaRPr lang="en-IN"/>
          </a:p>
        </p:txBody>
      </p:sp>
      <p:sp>
        <p:nvSpPr>
          <p:cNvPr id="6" name="Footer Placeholder 5">
            <a:extLst>
              <a:ext uri="{FF2B5EF4-FFF2-40B4-BE49-F238E27FC236}">
                <a16:creationId xmlns:a16="http://schemas.microsoft.com/office/drawing/2014/main" id="{A28B0310-6022-7FDB-39F7-899EB63C7D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E9004D-A539-1FE1-A821-EC427160DE13}"/>
              </a:ext>
            </a:extLst>
          </p:cNvPr>
          <p:cNvSpPr>
            <a:spLocks noGrp="1"/>
          </p:cNvSpPr>
          <p:nvPr>
            <p:ph type="sldNum" sz="quarter" idx="12"/>
          </p:nvPr>
        </p:nvSpPr>
        <p:spPr/>
        <p:txBody>
          <a:bodyPr/>
          <a:lstStyle/>
          <a:p>
            <a:fld id="{08603DD7-E858-4BBB-852D-B48F191981A7}" type="slidenum">
              <a:rPr lang="en-IN" smtClean="0"/>
              <a:t>‹#›</a:t>
            </a:fld>
            <a:endParaRPr lang="en-IN"/>
          </a:p>
        </p:txBody>
      </p:sp>
    </p:spTree>
    <p:extLst>
      <p:ext uri="{BB962C8B-B14F-4D97-AF65-F5344CB8AC3E}">
        <p14:creationId xmlns:p14="http://schemas.microsoft.com/office/powerpoint/2010/main" val="123370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707C-C17A-D00E-D9C4-1423356196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4C5166-7C5E-F885-E8CB-7570B03EF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7B50D9-22F1-913E-B2FC-853B81A13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2BEE26-F583-89C5-33F4-1BABCBDF9176}"/>
              </a:ext>
            </a:extLst>
          </p:cNvPr>
          <p:cNvSpPr>
            <a:spLocks noGrp="1"/>
          </p:cNvSpPr>
          <p:nvPr>
            <p:ph type="dt" sz="half" idx="10"/>
          </p:nvPr>
        </p:nvSpPr>
        <p:spPr/>
        <p:txBody>
          <a:bodyPr/>
          <a:lstStyle/>
          <a:p>
            <a:fld id="{6A3DA01E-0876-4FC6-8D9D-681312AEF05F}" type="datetime1">
              <a:rPr lang="en-IN" smtClean="0"/>
              <a:t>10-07-2024</a:t>
            </a:fld>
            <a:endParaRPr lang="en-IN"/>
          </a:p>
        </p:txBody>
      </p:sp>
      <p:sp>
        <p:nvSpPr>
          <p:cNvPr id="6" name="Footer Placeholder 5">
            <a:extLst>
              <a:ext uri="{FF2B5EF4-FFF2-40B4-BE49-F238E27FC236}">
                <a16:creationId xmlns:a16="http://schemas.microsoft.com/office/drawing/2014/main" id="{6ACE3CE0-CBE6-CAA7-C18E-94104B8AA1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F668FA-9AB0-D992-A8E1-1344E62C5CB2}"/>
              </a:ext>
            </a:extLst>
          </p:cNvPr>
          <p:cNvSpPr>
            <a:spLocks noGrp="1"/>
          </p:cNvSpPr>
          <p:nvPr>
            <p:ph type="sldNum" sz="quarter" idx="12"/>
          </p:nvPr>
        </p:nvSpPr>
        <p:spPr/>
        <p:txBody>
          <a:bodyPr/>
          <a:lstStyle/>
          <a:p>
            <a:fld id="{08603DD7-E858-4BBB-852D-B48F191981A7}" type="slidenum">
              <a:rPr lang="en-IN" smtClean="0"/>
              <a:t>‹#›</a:t>
            </a:fld>
            <a:endParaRPr lang="en-IN"/>
          </a:p>
        </p:txBody>
      </p:sp>
    </p:spTree>
    <p:extLst>
      <p:ext uri="{BB962C8B-B14F-4D97-AF65-F5344CB8AC3E}">
        <p14:creationId xmlns:p14="http://schemas.microsoft.com/office/powerpoint/2010/main" val="3660390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7FDD1A-75B7-EABA-1DBC-2412E3CA51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D1D2FC-E536-422B-6589-A2D4D3FA3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A09072-5C17-B4DD-5B5D-228266F9BE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59259-A839-4F54-91D7-0BF7596939A9}" type="datetime1">
              <a:rPr lang="en-IN" smtClean="0"/>
              <a:t>10-07-2024</a:t>
            </a:fld>
            <a:endParaRPr lang="en-IN"/>
          </a:p>
        </p:txBody>
      </p:sp>
      <p:sp>
        <p:nvSpPr>
          <p:cNvPr id="5" name="Footer Placeholder 4">
            <a:extLst>
              <a:ext uri="{FF2B5EF4-FFF2-40B4-BE49-F238E27FC236}">
                <a16:creationId xmlns:a16="http://schemas.microsoft.com/office/drawing/2014/main" id="{CE56A6F9-F52A-B399-62AC-67C80ACE8C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8925493-70DC-1D10-D6D5-A74E183335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03DD7-E858-4BBB-852D-B48F191981A7}" type="slidenum">
              <a:rPr lang="en-IN" smtClean="0"/>
              <a:t>‹#›</a:t>
            </a:fld>
            <a:endParaRPr lang="en-IN"/>
          </a:p>
        </p:txBody>
      </p:sp>
    </p:spTree>
    <p:extLst>
      <p:ext uri="{BB962C8B-B14F-4D97-AF65-F5344CB8AC3E}">
        <p14:creationId xmlns:p14="http://schemas.microsoft.com/office/powerpoint/2010/main" val="3689477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151AB4F3-2AA3-3A0C-6E7A-A0F87B3572EF}"/>
              </a:ext>
            </a:extLst>
          </p:cNvPr>
          <p:cNvSpPr>
            <a:spLocks noGrp="1"/>
          </p:cNvSpPr>
          <p:nvPr>
            <p:ph type="sldNum" sz="quarter" idx="12"/>
          </p:nvPr>
        </p:nvSpPr>
        <p:spPr/>
        <p:txBody>
          <a:bodyPr/>
          <a:lstStyle/>
          <a:p>
            <a:fld id="{08603DD7-E858-4BBB-852D-B48F191981A7}" type="slidenum">
              <a:rPr lang="en-IN" smtClean="0"/>
              <a:t>1</a:t>
            </a:fld>
            <a:endParaRPr lang="en-IN"/>
          </a:p>
        </p:txBody>
      </p:sp>
      <p:sp>
        <p:nvSpPr>
          <p:cNvPr id="9" name="TextBox 8">
            <a:extLst>
              <a:ext uri="{FF2B5EF4-FFF2-40B4-BE49-F238E27FC236}">
                <a16:creationId xmlns:a16="http://schemas.microsoft.com/office/drawing/2014/main" id="{E0C8C806-00F3-74BF-AEC7-1851CA9E6452}"/>
              </a:ext>
            </a:extLst>
          </p:cNvPr>
          <p:cNvSpPr txBox="1"/>
          <p:nvPr/>
        </p:nvSpPr>
        <p:spPr>
          <a:xfrm>
            <a:off x="399288" y="2598003"/>
            <a:ext cx="11228832" cy="830997"/>
          </a:xfrm>
          <a:prstGeom prst="rect">
            <a:avLst/>
          </a:prstGeom>
          <a:noFill/>
        </p:spPr>
        <p:txBody>
          <a:bodyPr wrap="square" rtlCol="0">
            <a:spAutoFit/>
          </a:bodyPr>
          <a:lstStyle/>
          <a:p>
            <a:r>
              <a:rPr lang="en-IN" sz="4800" dirty="0">
                <a:solidFill>
                  <a:schemeClr val="accent1">
                    <a:lumMod val="75000"/>
                  </a:schemeClr>
                </a:solidFill>
                <a:latin typeface="Book Antiqua" panose="02040602050305030304" pitchFamily="18" charset="0"/>
              </a:rPr>
              <a:t>World Population : A Global Perspective</a:t>
            </a:r>
            <a:endParaRPr lang="en-IN" sz="6000" dirty="0">
              <a:solidFill>
                <a:schemeClr val="accent1">
                  <a:lumMod val="75000"/>
                </a:schemeClr>
              </a:solidFill>
              <a:latin typeface="Book Antiqua" panose="02040602050305030304" pitchFamily="18" charset="0"/>
            </a:endParaRPr>
          </a:p>
        </p:txBody>
      </p:sp>
      <p:sp>
        <p:nvSpPr>
          <p:cNvPr id="10" name="TextBox 9">
            <a:extLst>
              <a:ext uri="{FF2B5EF4-FFF2-40B4-BE49-F238E27FC236}">
                <a16:creationId xmlns:a16="http://schemas.microsoft.com/office/drawing/2014/main" id="{FD8AC0BF-9696-89E5-1D69-A521A154141B}"/>
              </a:ext>
            </a:extLst>
          </p:cNvPr>
          <p:cNvSpPr txBox="1"/>
          <p:nvPr/>
        </p:nvSpPr>
        <p:spPr>
          <a:xfrm>
            <a:off x="4454652" y="3565986"/>
            <a:ext cx="3118104" cy="461665"/>
          </a:xfrm>
          <a:prstGeom prst="rect">
            <a:avLst/>
          </a:prstGeom>
          <a:noFill/>
        </p:spPr>
        <p:txBody>
          <a:bodyPr wrap="square" rtlCol="0">
            <a:spAutoFit/>
          </a:bodyPr>
          <a:lstStyle/>
          <a:p>
            <a:r>
              <a:rPr lang="en-IN" sz="2400" b="1" i="1" dirty="0">
                <a:solidFill>
                  <a:schemeClr val="accent2">
                    <a:lumMod val="50000"/>
                  </a:schemeClr>
                </a:solidFill>
              </a:rPr>
              <a:t>Presented by Group 3</a:t>
            </a:r>
            <a:endParaRPr lang="en-IN" b="1" i="1" dirty="0">
              <a:solidFill>
                <a:schemeClr val="accent2">
                  <a:lumMod val="50000"/>
                </a:schemeClr>
              </a:solidFill>
            </a:endParaRPr>
          </a:p>
        </p:txBody>
      </p:sp>
      <p:pic>
        <p:nvPicPr>
          <p:cNvPr id="14" name="Picture 13">
            <a:extLst>
              <a:ext uri="{FF2B5EF4-FFF2-40B4-BE49-F238E27FC236}">
                <a16:creationId xmlns:a16="http://schemas.microsoft.com/office/drawing/2014/main" id="{C3EA644A-873F-44A4-86B3-0479390FF5FA}"/>
              </a:ext>
            </a:extLst>
          </p:cNvPr>
          <p:cNvPicPr>
            <a:picLocks noChangeAspect="1"/>
          </p:cNvPicPr>
          <p:nvPr/>
        </p:nvPicPr>
        <p:blipFill rotWithShape="1">
          <a:blip r:embed="rId2">
            <a:extLst>
              <a:ext uri="{28A0092B-C50C-407E-A947-70E740481C1C}">
                <a14:useLocalDpi xmlns:a14="http://schemas.microsoft.com/office/drawing/2010/main" val="0"/>
              </a:ext>
            </a:extLst>
          </a:blip>
          <a:srcRect l="6900" r="4900" b="30245"/>
          <a:stretch/>
        </p:blipFill>
        <p:spPr>
          <a:xfrm>
            <a:off x="0" y="149216"/>
            <a:ext cx="12192000" cy="1850136"/>
          </a:xfrm>
          <a:prstGeom prst="rect">
            <a:avLst/>
          </a:prstGeom>
        </p:spPr>
      </p:pic>
      <p:pic>
        <p:nvPicPr>
          <p:cNvPr id="16" name="Picture 15">
            <a:extLst>
              <a:ext uri="{FF2B5EF4-FFF2-40B4-BE49-F238E27FC236}">
                <a16:creationId xmlns:a16="http://schemas.microsoft.com/office/drawing/2014/main" id="{E8F2CE8D-40DF-4B8F-9B24-E35C38B837F7}"/>
              </a:ext>
            </a:extLst>
          </p:cNvPr>
          <p:cNvPicPr>
            <a:picLocks noChangeAspect="1"/>
          </p:cNvPicPr>
          <p:nvPr/>
        </p:nvPicPr>
        <p:blipFill rotWithShape="1">
          <a:blip r:embed="rId2">
            <a:extLst>
              <a:ext uri="{28A0092B-C50C-407E-A947-70E740481C1C}">
                <a14:useLocalDpi xmlns:a14="http://schemas.microsoft.com/office/drawing/2010/main" val="0"/>
              </a:ext>
            </a:extLst>
          </a:blip>
          <a:srcRect l="12600" t="58225"/>
          <a:stretch/>
        </p:blipFill>
        <p:spPr>
          <a:xfrm>
            <a:off x="0" y="4956683"/>
            <a:ext cx="12192000" cy="1764792"/>
          </a:xfrm>
          <a:prstGeom prst="rect">
            <a:avLst/>
          </a:prstGeom>
        </p:spPr>
      </p:pic>
    </p:spTree>
    <p:extLst>
      <p:ext uri="{BB962C8B-B14F-4D97-AF65-F5344CB8AC3E}">
        <p14:creationId xmlns:p14="http://schemas.microsoft.com/office/powerpoint/2010/main" val="3544122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5FD8-FA7D-0E98-790A-4BC9CDEC115B}"/>
              </a:ext>
            </a:extLst>
          </p:cNvPr>
          <p:cNvSpPr>
            <a:spLocks noGrp="1"/>
          </p:cNvSpPr>
          <p:nvPr>
            <p:ph type="title"/>
          </p:nvPr>
        </p:nvSpPr>
        <p:spPr>
          <a:xfrm>
            <a:off x="838200" y="212725"/>
            <a:ext cx="10515600" cy="975995"/>
          </a:xfrm>
        </p:spPr>
        <p:txBody>
          <a:bodyPr>
            <a:normAutofit/>
          </a:bodyPr>
          <a:lstStyle/>
          <a:p>
            <a:pPr algn="ctr"/>
            <a:r>
              <a:rPr lang="en-IN" sz="3600" u="sng" dirty="0">
                <a:solidFill>
                  <a:schemeClr val="accent1">
                    <a:lumMod val="75000"/>
                  </a:schemeClr>
                </a:solidFill>
                <a:latin typeface="Book Antiqua" panose="02040602050305030304" pitchFamily="18" charset="0"/>
              </a:rPr>
              <a:t>Overview</a:t>
            </a:r>
          </a:p>
        </p:txBody>
      </p:sp>
      <p:sp>
        <p:nvSpPr>
          <p:cNvPr id="3" name="Content Placeholder 2">
            <a:extLst>
              <a:ext uri="{FF2B5EF4-FFF2-40B4-BE49-F238E27FC236}">
                <a16:creationId xmlns:a16="http://schemas.microsoft.com/office/drawing/2014/main" id="{CB6CDB94-094F-2916-A927-6E49CAC23BCF}"/>
              </a:ext>
            </a:extLst>
          </p:cNvPr>
          <p:cNvSpPr>
            <a:spLocks noGrp="1"/>
          </p:cNvSpPr>
          <p:nvPr>
            <p:ph idx="1"/>
          </p:nvPr>
        </p:nvSpPr>
        <p:spPr/>
        <p:txBody>
          <a:bodyPr>
            <a:normAutofit/>
          </a:bodyPr>
          <a:lstStyle/>
          <a:p>
            <a:pPr marL="0" indent="0">
              <a:buNone/>
            </a:pPr>
            <a:r>
              <a:rPr lang="en-US" b="1" i="1" dirty="0">
                <a:solidFill>
                  <a:schemeClr val="accent1">
                    <a:lumMod val="75000"/>
                  </a:schemeClr>
                </a:solidFill>
                <a:effectLst/>
                <a:highlight>
                  <a:srgbClr val="FFFFFF"/>
                </a:highlight>
                <a:latin typeface="PT Serif" panose="020F0502020204030204" pitchFamily="18" charset="0"/>
              </a:rPr>
              <a:t>World Population Day</a:t>
            </a:r>
            <a:r>
              <a:rPr lang="en-US" b="1" i="0" dirty="0">
                <a:solidFill>
                  <a:schemeClr val="accent1">
                    <a:lumMod val="75000"/>
                  </a:schemeClr>
                </a:solidFill>
                <a:effectLst/>
                <a:highlight>
                  <a:srgbClr val="FFFFFF"/>
                </a:highlight>
                <a:latin typeface="PT Serif" panose="020F0502020204030204" pitchFamily="18" charset="0"/>
              </a:rPr>
              <a:t>,</a:t>
            </a:r>
            <a:r>
              <a:rPr lang="en-US" b="0" i="0" dirty="0">
                <a:solidFill>
                  <a:schemeClr val="accent1">
                    <a:lumMod val="75000"/>
                  </a:schemeClr>
                </a:solidFill>
                <a:effectLst/>
                <a:highlight>
                  <a:srgbClr val="FFFFFF"/>
                </a:highlight>
                <a:latin typeface="PT Serif" panose="020F0502020204030204" pitchFamily="18" charset="0"/>
              </a:rPr>
              <a:t> </a:t>
            </a:r>
            <a:r>
              <a:rPr lang="en-US" sz="2400" b="0" i="0" dirty="0">
                <a:solidFill>
                  <a:schemeClr val="accent1">
                    <a:lumMod val="75000"/>
                  </a:schemeClr>
                </a:solidFill>
                <a:effectLst/>
                <a:highlight>
                  <a:srgbClr val="FFFFFF"/>
                </a:highlight>
                <a:latin typeface="PT Serif" panose="020F0502020204030204" pitchFamily="18" charset="0"/>
              </a:rPr>
              <a:t>or International Population Day, is celebrated on July 11. It aims to raise awareness about global population issues and educate people about family planning, gender equality, and reproductive health. This day was established by the United Nations in 1989 and commemorates the “Day of Five Billion” when the world’s population crossed the 5 billion mark.</a:t>
            </a:r>
            <a:endParaRPr lang="en-IN" dirty="0">
              <a:solidFill>
                <a:schemeClr val="accent1">
                  <a:lumMod val="75000"/>
                </a:schemeClr>
              </a:solidFill>
            </a:endParaRPr>
          </a:p>
        </p:txBody>
      </p:sp>
      <p:sp>
        <p:nvSpPr>
          <p:cNvPr id="4" name="Date Placeholder 3">
            <a:extLst>
              <a:ext uri="{FF2B5EF4-FFF2-40B4-BE49-F238E27FC236}">
                <a16:creationId xmlns:a16="http://schemas.microsoft.com/office/drawing/2014/main" id="{C36524AF-0A61-AE50-B855-20A482FDB7E0}"/>
              </a:ext>
            </a:extLst>
          </p:cNvPr>
          <p:cNvSpPr>
            <a:spLocks noGrp="1"/>
          </p:cNvSpPr>
          <p:nvPr>
            <p:ph type="dt" sz="half" idx="10"/>
          </p:nvPr>
        </p:nvSpPr>
        <p:spPr/>
        <p:txBody>
          <a:bodyPr/>
          <a:lstStyle/>
          <a:p>
            <a:fld id="{D89FB0B8-922D-4813-B4E6-B1A530098213}" type="datetime1">
              <a:rPr lang="en-IN" smtClean="0"/>
              <a:t>10-07-2024</a:t>
            </a:fld>
            <a:endParaRPr lang="en-IN"/>
          </a:p>
        </p:txBody>
      </p:sp>
      <p:sp>
        <p:nvSpPr>
          <p:cNvPr id="5" name="Slide Number Placeholder 4">
            <a:extLst>
              <a:ext uri="{FF2B5EF4-FFF2-40B4-BE49-F238E27FC236}">
                <a16:creationId xmlns:a16="http://schemas.microsoft.com/office/drawing/2014/main" id="{CABF6873-EF97-2F11-11DF-EDA837750D2D}"/>
              </a:ext>
            </a:extLst>
          </p:cNvPr>
          <p:cNvSpPr>
            <a:spLocks noGrp="1"/>
          </p:cNvSpPr>
          <p:nvPr>
            <p:ph type="sldNum" sz="quarter" idx="12"/>
          </p:nvPr>
        </p:nvSpPr>
        <p:spPr/>
        <p:txBody>
          <a:bodyPr/>
          <a:lstStyle/>
          <a:p>
            <a:fld id="{08603DD7-E858-4BBB-852D-B48F191981A7}" type="slidenum">
              <a:rPr lang="en-IN" smtClean="0"/>
              <a:t>2</a:t>
            </a:fld>
            <a:endParaRPr lang="en-IN"/>
          </a:p>
        </p:txBody>
      </p:sp>
      <p:pic>
        <p:nvPicPr>
          <p:cNvPr id="8" name="Graphic 7" descr="Group of people with solid fill">
            <a:extLst>
              <a:ext uri="{FF2B5EF4-FFF2-40B4-BE49-F238E27FC236}">
                <a16:creationId xmlns:a16="http://schemas.microsoft.com/office/drawing/2014/main" id="{CF5807CE-8517-B1F3-1501-9419A1B70F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1261" y="4245865"/>
            <a:ext cx="2020792" cy="2020792"/>
          </a:xfrm>
          <a:prstGeom prst="rect">
            <a:avLst/>
          </a:prstGeom>
        </p:spPr>
      </p:pic>
      <p:pic>
        <p:nvPicPr>
          <p:cNvPr id="9" name="Graphic 8" descr="Group of people with solid fill">
            <a:extLst>
              <a:ext uri="{FF2B5EF4-FFF2-40B4-BE49-F238E27FC236}">
                <a16:creationId xmlns:a16="http://schemas.microsoft.com/office/drawing/2014/main" id="{F12ECB0C-84FE-B66A-D7B7-2C8FDAAFC2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50503" y="4245865"/>
            <a:ext cx="2020792" cy="2020792"/>
          </a:xfrm>
          <a:prstGeom prst="rect">
            <a:avLst/>
          </a:prstGeom>
        </p:spPr>
      </p:pic>
      <p:pic>
        <p:nvPicPr>
          <p:cNvPr id="10" name="Graphic 9" descr="Group of people with solid fill">
            <a:extLst>
              <a:ext uri="{FF2B5EF4-FFF2-40B4-BE49-F238E27FC236}">
                <a16:creationId xmlns:a16="http://schemas.microsoft.com/office/drawing/2014/main" id="{E36F6D72-7CAA-84A9-8664-4C0EF76B979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10882" y="4245865"/>
            <a:ext cx="2020792" cy="2020792"/>
          </a:xfrm>
          <a:prstGeom prst="rect">
            <a:avLst/>
          </a:prstGeom>
        </p:spPr>
      </p:pic>
      <p:sp>
        <p:nvSpPr>
          <p:cNvPr id="11" name="Star: 8 Points 10">
            <a:extLst>
              <a:ext uri="{FF2B5EF4-FFF2-40B4-BE49-F238E27FC236}">
                <a16:creationId xmlns:a16="http://schemas.microsoft.com/office/drawing/2014/main" id="{5E0ADB2C-3D4A-DA82-FC72-9213C2654D31}"/>
              </a:ext>
            </a:extLst>
          </p:cNvPr>
          <p:cNvSpPr/>
          <p:nvPr/>
        </p:nvSpPr>
        <p:spPr>
          <a:xfrm>
            <a:off x="9202802" y="4219069"/>
            <a:ext cx="2020792" cy="1931098"/>
          </a:xfrm>
          <a:prstGeom prst="star8">
            <a:avLst>
              <a:gd name="adj" fmla="val 32291"/>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2800" dirty="0">
                <a:ln w="0"/>
                <a:solidFill>
                  <a:schemeClr val="tx1"/>
                </a:solidFill>
                <a:effectLst>
                  <a:outerShdw blurRad="38100" dist="19050" dir="2700000" algn="tl" rotWithShape="0">
                    <a:schemeClr val="dk1">
                      <a:alpha val="40000"/>
                    </a:schemeClr>
                  </a:outerShdw>
                </a:effectLst>
                <a:latin typeface="Britannic Bold" panose="020B0903060703020204" pitchFamily="34" charset="0"/>
              </a:rPr>
              <a:t>8</a:t>
            </a:r>
          </a:p>
          <a:p>
            <a:pPr algn="ctr"/>
            <a:r>
              <a:rPr lang="en-IN" sz="2800" dirty="0">
                <a:ln w="0"/>
                <a:solidFill>
                  <a:schemeClr val="tx1"/>
                </a:solidFill>
                <a:effectLst>
                  <a:outerShdw blurRad="38100" dist="19050" dir="2700000" algn="tl" rotWithShape="0">
                    <a:schemeClr val="dk1">
                      <a:alpha val="40000"/>
                    </a:schemeClr>
                  </a:outerShdw>
                </a:effectLst>
                <a:latin typeface="Britannic Bold" panose="020B0903060703020204" pitchFamily="34" charset="0"/>
              </a:rPr>
              <a:t>Billion</a:t>
            </a:r>
          </a:p>
        </p:txBody>
      </p:sp>
    </p:spTree>
    <p:extLst>
      <p:ext uri="{BB962C8B-B14F-4D97-AF65-F5344CB8AC3E}">
        <p14:creationId xmlns:p14="http://schemas.microsoft.com/office/powerpoint/2010/main" val="3736088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9D03-4926-6914-FD6C-6356697B1F8F}"/>
              </a:ext>
            </a:extLst>
          </p:cNvPr>
          <p:cNvSpPr>
            <a:spLocks noGrp="1"/>
          </p:cNvSpPr>
          <p:nvPr>
            <p:ph type="title"/>
          </p:nvPr>
        </p:nvSpPr>
        <p:spPr/>
        <p:txBody>
          <a:bodyPr>
            <a:noAutofit/>
          </a:bodyPr>
          <a:lstStyle/>
          <a:p>
            <a:r>
              <a:rPr lang="en-IN" sz="2400" dirty="0">
                <a:solidFill>
                  <a:schemeClr val="accent1">
                    <a:lumMod val="75000"/>
                  </a:schemeClr>
                </a:solidFill>
                <a:latin typeface="PT Serif" panose="020A0603040505020204" pitchFamily="18" charset="0"/>
              </a:rPr>
              <a:t>As per data, India ranks highest in world population for the last two years, 2023 and 2024 with an increase of 130,92,189 in 2024, whereas New Zealand is the lowest in the world population ranking.</a:t>
            </a:r>
          </a:p>
        </p:txBody>
      </p:sp>
      <p:sp>
        <p:nvSpPr>
          <p:cNvPr id="4" name="Date Placeholder 3">
            <a:extLst>
              <a:ext uri="{FF2B5EF4-FFF2-40B4-BE49-F238E27FC236}">
                <a16:creationId xmlns:a16="http://schemas.microsoft.com/office/drawing/2014/main" id="{EA89F4F9-9F05-1A58-B573-20669FF4373B}"/>
              </a:ext>
            </a:extLst>
          </p:cNvPr>
          <p:cNvSpPr>
            <a:spLocks noGrp="1"/>
          </p:cNvSpPr>
          <p:nvPr>
            <p:ph type="dt" sz="half" idx="10"/>
          </p:nvPr>
        </p:nvSpPr>
        <p:spPr/>
        <p:txBody>
          <a:bodyPr/>
          <a:lstStyle/>
          <a:p>
            <a:fld id="{D89FB0B8-922D-4813-B4E6-B1A530098213}" type="datetime1">
              <a:rPr lang="en-IN" smtClean="0"/>
              <a:t>10-07-2024</a:t>
            </a:fld>
            <a:endParaRPr lang="en-IN"/>
          </a:p>
        </p:txBody>
      </p:sp>
      <p:sp>
        <p:nvSpPr>
          <p:cNvPr id="5" name="Slide Number Placeholder 4">
            <a:extLst>
              <a:ext uri="{FF2B5EF4-FFF2-40B4-BE49-F238E27FC236}">
                <a16:creationId xmlns:a16="http://schemas.microsoft.com/office/drawing/2014/main" id="{3A40BC2E-2961-8167-7834-B05A15046698}"/>
              </a:ext>
            </a:extLst>
          </p:cNvPr>
          <p:cNvSpPr>
            <a:spLocks noGrp="1"/>
          </p:cNvSpPr>
          <p:nvPr>
            <p:ph type="sldNum" sz="quarter" idx="12"/>
          </p:nvPr>
        </p:nvSpPr>
        <p:spPr/>
        <p:txBody>
          <a:bodyPr/>
          <a:lstStyle/>
          <a:p>
            <a:fld id="{08603DD7-E858-4BBB-852D-B48F191981A7}" type="slidenum">
              <a:rPr lang="en-IN" smtClean="0"/>
              <a:t>3</a:t>
            </a:fld>
            <a:endParaRPr lang="en-IN"/>
          </a:p>
        </p:txBody>
      </p:sp>
      <p:graphicFrame>
        <p:nvGraphicFramePr>
          <p:cNvPr id="6" name="Chart 5">
            <a:extLst>
              <a:ext uri="{FF2B5EF4-FFF2-40B4-BE49-F238E27FC236}">
                <a16:creationId xmlns:a16="http://schemas.microsoft.com/office/drawing/2014/main" id="{9B268CCD-DE55-605D-CDD4-C886A3E588D3}"/>
              </a:ext>
            </a:extLst>
          </p:cNvPr>
          <p:cNvGraphicFramePr>
            <a:graphicFrameLocks/>
          </p:cNvGraphicFramePr>
          <p:nvPr>
            <p:extLst>
              <p:ext uri="{D42A27DB-BD31-4B8C-83A1-F6EECF244321}">
                <p14:modId xmlns:p14="http://schemas.microsoft.com/office/powerpoint/2010/main" val="1404367078"/>
              </p:ext>
            </p:extLst>
          </p:nvPr>
        </p:nvGraphicFramePr>
        <p:xfrm>
          <a:off x="1591056" y="1690688"/>
          <a:ext cx="8933688" cy="354882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CCFCCF64-EC61-8F3D-B636-CF292930026B}"/>
              </a:ext>
            </a:extLst>
          </p:cNvPr>
          <p:cNvSpPr txBox="1"/>
          <p:nvPr/>
        </p:nvSpPr>
        <p:spPr>
          <a:xfrm>
            <a:off x="1591056" y="5486615"/>
            <a:ext cx="9829800" cy="646331"/>
          </a:xfrm>
          <a:prstGeom prst="rect">
            <a:avLst/>
          </a:prstGeom>
          <a:noFill/>
        </p:spPr>
        <p:txBody>
          <a:bodyPr wrap="square">
            <a:spAutoFit/>
          </a:bodyPr>
          <a:lstStyle/>
          <a:p>
            <a:r>
              <a:rPr lang="en-US" b="0" i="1" dirty="0">
                <a:solidFill>
                  <a:schemeClr val="accent1">
                    <a:lumMod val="75000"/>
                  </a:schemeClr>
                </a:solidFill>
                <a:effectLst/>
                <a:highlight>
                  <a:srgbClr val="FFFFFF"/>
                </a:highlight>
                <a:latin typeface="Roboto" panose="020F0502020204030204" pitchFamily="2" charset="0"/>
              </a:rPr>
              <a:t>Demography is useful for governments and private businesses as a means of </a:t>
            </a:r>
            <a:r>
              <a:rPr lang="en-US" b="1" i="1" dirty="0">
                <a:solidFill>
                  <a:schemeClr val="accent1">
                    <a:lumMod val="75000"/>
                  </a:schemeClr>
                </a:solidFill>
                <a:effectLst/>
                <a:latin typeface="Roboto" panose="020F0502020204030204" pitchFamily="2" charset="0"/>
              </a:rPr>
              <a:t>analyzing and predicting social, cultural, and economic trends related to population</a:t>
            </a:r>
            <a:r>
              <a:rPr lang="en-US" b="0" i="1" dirty="0">
                <a:solidFill>
                  <a:schemeClr val="accent1">
                    <a:lumMod val="75000"/>
                  </a:schemeClr>
                </a:solidFill>
                <a:effectLst/>
                <a:highlight>
                  <a:srgbClr val="FFFFFF"/>
                </a:highlight>
                <a:latin typeface="Roboto" panose="020F0502020204030204" pitchFamily="2" charset="0"/>
              </a:rPr>
              <a:t>.</a:t>
            </a:r>
            <a:endParaRPr lang="en-IN" i="1" dirty="0">
              <a:solidFill>
                <a:schemeClr val="accent1">
                  <a:lumMod val="75000"/>
                </a:schemeClr>
              </a:solidFill>
            </a:endParaRPr>
          </a:p>
        </p:txBody>
      </p:sp>
    </p:spTree>
    <p:extLst>
      <p:ext uri="{BB962C8B-B14F-4D97-AF65-F5344CB8AC3E}">
        <p14:creationId xmlns:p14="http://schemas.microsoft.com/office/powerpoint/2010/main" val="484366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71FC-EACE-8A82-2F1C-B775EFA270B8}"/>
              </a:ext>
            </a:extLst>
          </p:cNvPr>
          <p:cNvSpPr>
            <a:spLocks noGrp="1"/>
          </p:cNvSpPr>
          <p:nvPr>
            <p:ph type="title"/>
          </p:nvPr>
        </p:nvSpPr>
        <p:spPr>
          <a:xfrm>
            <a:off x="838200" y="218821"/>
            <a:ext cx="10515600" cy="1325563"/>
          </a:xfrm>
        </p:spPr>
        <p:txBody>
          <a:bodyPr>
            <a:noAutofit/>
          </a:bodyPr>
          <a:lstStyle/>
          <a:p>
            <a:r>
              <a:rPr lang="en-IN" sz="2800" dirty="0">
                <a:solidFill>
                  <a:schemeClr val="accent1">
                    <a:lumMod val="75000"/>
                  </a:schemeClr>
                </a:solidFill>
                <a:latin typeface="PT Serif" panose="020A0603040505020204" pitchFamily="18" charset="0"/>
              </a:rPr>
              <a:t>Total global population currently stands at 8 Billion, with China leading with a population of 1.42 Billion people.</a:t>
            </a:r>
          </a:p>
        </p:txBody>
      </p:sp>
      <p:sp>
        <p:nvSpPr>
          <p:cNvPr id="4" name="Date Placeholder 3">
            <a:extLst>
              <a:ext uri="{FF2B5EF4-FFF2-40B4-BE49-F238E27FC236}">
                <a16:creationId xmlns:a16="http://schemas.microsoft.com/office/drawing/2014/main" id="{1EE6C46D-E2E2-1C6A-E634-E9872410FC09}"/>
              </a:ext>
            </a:extLst>
          </p:cNvPr>
          <p:cNvSpPr>
            <a:spLocks noGrp="1"/>
          </p:cNvSpPr>
          <p:nvPr>
            <p:ph type="dt" sz="half" idx="10"/>
          </p:nvPr>
        </p:nvSpPr>
        <p:spPr/>
        <p:txBody>
          <a:bodyPr/>
          <a:lstStyle/>
          <a:p>
            <a:fld id="{D89FB0B8-922D-4813-B4E6-B1A530098213}" type="datetime1">
              <a:rPr lang="en-IN" smtClean="0"/>
              <a:t>10-07-2024</a:t>
            </a:fld>
            <a:endParaRPr lang="en-IN"/>
          </a:p>
        </p:txBody>
      </p:sp>
      <p:sp>
        <p:nvSpPr>
          <p:cNvPr id="5" name="Slide Number Placeholder 4">
            <a:extLst>
              <a:ext uri="{FF2B5EF4-FFF2-40B4-BE49-F238E27FC236}">
                <a16:creationId xmlns:a16="http://schemas.microsoft.com/office/drawing/2014/main" id="{943FFE5F-616D-0E1F-B833-6EBA907868E6}"/>
              </a:ext>
            </a:extLst>
          </p:cNvPr>
          <p:cNvSpPr>
            <a:spLocks noGrp="1"/>
          </p:cNvSpPr>
          <p:nvPr>
            <p:ph type="sldNum" sz="quarter" idx="12"/>
          </p:nvPr>
        </p:nvSpPr>
        <p:spPr/>
        <p:txBody>
          <a:bodyPr/>
          <a:lstStyle/>
          <a:p>
            <a:fld id="{08603DD7-E858-4BBB-852D-B48F191981A7}" type="slidenum">
              <a:rPr lang="en-IN" smtClean="0"/>
              <a:t>4</a:t>
            </a:fld>
            <a:endParaRPr lang="en-IN"/>
          </a:p>
        </p:txBody>
      </p:sp>
      <p:graphicFrame>
        <p:nvGraphicFramePr>
          <p:cNvPr id="6" name="Content Placeholder 5">
            <a:extLst>
              <a:ext uri="{FF2B5EF4-FFF2-40B4-BE49-F238E27FC236}">
                <a16:creationId xmlns:a16="http://schemas.microsoft.com/office/drawing/2014/main" id="{DF1639DA-3451-293C-5296-7F8C0C9FED77}"/>
              </a:ext>
            </a:extLst>
          </p:cNvPr>
          <p:cNvGraphicFramePr>
            <a:graphicFrameLocks noGrp="1"/>
          </p:cNvGraphicFramePr>
          <p:nvPr>
            <p:ph idx="1"/>
            <p:extLst>
              <p:ext uri="{D42A27DB-BD31-4B8C-83A1-F6EECF244321}">
                <p14:modId xmlns:p14="http://schemas.microsoft.com/office/powerpoint/2010/main" val="4124978233"/>
              </p:ext>
            </p:extLst>
          </p:nvPr>
        </p:nvGraphicFramePr>
        <p:xfrm>
          <a:off x="1990344" y="1308227"/>
          <a:ext cx="9814560" cy="51846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31448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4C495-5969-CF4E-3183-0832CFAAAAA0}"/>
              </a:ext>
            </a:extLst>
          </p:cNvPr>
          <p:cNvSpPr>
            <a:spLocks noGrp="1"/>
          </p:cNvSpPr>
          <p:nvPr>
            <p:ph type="title"/>
          </p:nvPr>
        </p:nvSpPr>
        <p:spPr>
          <a:xfrm>
            <a:off x="411480" y="365125"/>
            <a:ext cx="11484864" cy="1325563"/>
          </a:xfrm>
        </p:spPr>
        <p:txBody>
          <a:bodyPr>
            <a:noAutofit/>
          </a:bodyPr>
          <a:lstStyle/>
          <a:p>
            <a:r>
              <a:rPr lang="en-US" sz="2400" b="0" i="0" dirty="0">
                <a:solidFill>
                  <a:schemeClr val="accent1">
                    <a:lumMod val="75000"/>
                  </a:schemeClr>
                </a:solidFill>
                <a:effectLst/>
                <a:highlight>
                  <a:srgbClr val="FFFFFF"/>
                </a:highlight>
                <a:latin typeface="PT Serif" panose="020A0603040505020204" pitchFamily="18" charset="0"/>
              </a:rPr>
              <a:t>The geographic region with the largest population in </a:t>
            </a:r>
            <a:r>
              <a:rPr lang="en-US" sz="2400" b="1" i="0" dirty="0">
                <a:solidFill>
                  <a:schemeClr val="accent1">
                    <a:lumMod val="75000"/>
                  </a:schemeClr>
                </a:solidFill>
                <a:effectLst/>
                <a:latin typeface="PT Serif" panose="020A0603040505020204" pitchFamily="18" charset="0"/>
              </a:rPr>
              <a:t>2023</a:t>
            </a:r>
            <a:r>
              <a:rPr lang="en-US" sz="2400" b="0" i="0" dirty="0">
                <a:solidFill>
                  <a:schemeClr val="accent1">
                    <a:lumMod val="75000"/>
                  </a:schemeClr>
                </a:solidFill>
                <a:effectLst/>
                <a:highlight>
                  <a:srgbClr val="FFFFFF"/>
                </a:highlight>
                <a:latin typeface="PT Serif" panose="020A0603040505020204" pitchFamily="18" charset="0"/>
              </a:rPr>
              <a:t> was Asia with a total population of 4.7 Billion people, closely followed by Africa with a population of 1.4 Billion. </a:t>
            </a:r>
            <a:endParaRPr lang="en-IN" sz="2400" dirty="0">
              <a:solidFill>
                <a:schemeClr val="accent1">
                  <a:lumMod val="75000"/>
                </a:schemeClr>
              </a:solidFill>
              <a:highlight>
                <a:srgbClr val="FFFFFF"/>
              </a:highlight>
              <a:latin typeface="PT Serif" panose="020A0603040505020204" pitchFamily="18" charset="0"/>
            </a:endParaRPr>
          </a:p>
        </p:txBody>
      </p:sp>
      <p:sp>
        <p:nvSpPr>
          <p:cNvPr id="4" name="Date Placeholder 3">
            <a:extLst>
              <a:ext uri="{FF2B5EF4-FFF2-40B4-BE49-F238E27FC236}">
                <a16:creationId xmlns:a16="http://schemas.microsoft.com/office/drawing/2014/main" id="{E501F205-9585-BE7F-2A06-2E9062000684}"/>
              </a:ext>
            </a:extLst>
          </p:cNvPr>
          <p:cNvSpPr>
            <a:spLocks noGrp="1"/>
          </p:cNvSpPr>
          <p:nvPr>
            <p:ph type="dt" sz="half" idx="10"/>
          </p:nvPr>
        </p:nvSpPr>
        <p:spPr/>
        <p:txBody>
          <a:bodyPr/>
          <a:lstStyle/>
          <a:p>
            <a:fld id="{D89FB0B8-922D-4813-B4E6-B1A530098213}" type="datetime1">
              <a:rPr lang="en-IN" smtClean="0"/>
              <a:t>10-07-2024</a:t>
            </a:fld>
            <a:endParaRPr lang="en-IN"/>
          </a:p>
        </p:txBody>
      </p:sp>
      <p:sp>
        <p:nvSpPr>
          <p:cNvPr id="5" name="Slide Number Placeholder 4">
            <a:extLst>
              <a:ext uri="{FF2B5EF4-FFF2-40B4-BE49-F238E27FC236}">
                <a16:creationId xmlns:a16="http://schemas.microsoft.com/office/drawing/2014/main" id="{6495A560-C74B-15D7-A676-4C40C0497AA3}"/>
              </a:ext>
            </a:extLst>
          </p:cNvPr>
          <p:cNvSpPr>
            <a:spLocks noGrp="1"/>
          </p:cNvSpPr>
          <p:nvPr>
            <p:ph type="sldNum" sz="quarter" idx="12"/>
          </p:nvPr>
        </p:nvSpPr>
        <p:spPr/>
        <p:txBody>
          <a:bodyPr/>
          <a:lstStyle/>
          <a:p>
            <a:fld id="{08603DD7-E858-4BBB-852D-B48F191981A7}" type="slidenum">
              <a:rPr lang="en-IN" smtClean="0"/>
              <a:t>5</a:t>
            </a:fld>
            <a:endParaRPr lang="en-IN"/>
          </a:p>
        </p:txBody>
      </p:sp>
      <p:graphicFrame>
        <p:nvGraphicFramePr>
          <p:cNvPr id="6" name="Content Placeholder 5">
            <a:extLst>
              <a:ext uri="{FF2B5EF4-FFF2-40B4-BE49-F238E27FC236}">
                <a16:creationId xmlns:a16="http://schemas.microsoft.com/office/drawing/2014/main" id="{0E83CFFB-B88E-43F0-B90B-1A4D012DA24D}"/>
              </a:ext>
            </a:extLst>
          </p:cNvPr>
          <p:cNvGraphicFramePr>
            <a:graphicFrameLocks noGrp="1"/>
          </p:cNvGraphicFramePr>
          <p:nvPr>
            <p:ph idx="1"/>
            <p:extLst>
              <p:ext uri="{D42A27DB-BD31-4B8C-83A1-F6EECF244321}">
                <p14:modId xmlns:p14="http://schemas.microsoft.com/office/powerpoint/2010/main" val="1584304364"/>
              </p:ext>
            </p:extLst>
          </p:nvPr>
        </p:nvGraphicFramePr>
        <p:xfrm>
          <a:off x="499872" y="1819657"/>
          <a:ext cx="6367272" cy="4361688"/>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E3ABCB2C-4B48-C78C-E717-382649042F28}"/>
              </a:ext>
            </a:extLst>
          </p:cNvPr>
          <p:cNvSpPr txBox="1"/>
          <p:nvPr/>
        </p:nvSpPr>
        <p:spPr>
          <a:xfrm>
            <a:off x="8743950" y="2401747"/>
            <a:ext cx="2868930" cy="2677656"/>
          </a:xfrm>
          <a:prstGeom prst="rect">
            <a:avLst/>
          </a:prstGeom>
          <a:noFill/>
        </p:spPr>
        <p:txBody>
          <a:bodyPr wrap="square">
            <a:spAutoFit/>
          </a:bodyPr>
          <a:lstStyle/>
          <a:p>
            <a:r>
              <a:rPr lang="en-US" sz="2800" dirty="0">
                <a:solidFill>
                  <a:schemeClr val="accent1">
                    <a:lumMod val="75000"/>
                  </a:schemeClr>
                </a:solidFill>
                <a:highlight>
                  <a:srgbClr val="FFFFFF"/>
                </a:highlight>
                <a:latin typeface="PT Serif" panose="020A0603040505020204" pitchFamily="18" charset="0"/>
              </a:rPr>
              <a:t>Top ranker Bangladesh is 386 times as dense as the lowest-ranked Australia.</a:t>
            </a:r>
            <a:endParaRPr lang="en-IN" sz="2800" dirty="0"/>
          </a:p>
        </p:txBody>
      </p:sp>
    </p:spTree>
    <p:extLst>
      <p:ext uri="{BB962C8B-B14F-4D97-AF65-F5344CB8AC3E}">
        <p14:creationId xmlns:p14="http://schemas.microsoft.com/office/powerpoint/2010/main" val="93645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61F949C-B56B-DA11-5726-7C2D024F7E9B}"/>
              </a:ext>
            </a:extLst>
          </p:cNvPr>
          <p:cNvSpPr>
            <a:spLocks noGrp="1"/>
          </p:cNvSpPr>
          <p:nvPr>
            <p:ph type="dt" sz="half" idx="10"/>
          </p:nvPr>
        </p:nvSpPr>
        <p:spPr/>
        <p:txBody>
          <a:bodyPr/>
          <a:lstStyle/>
          <a:p>
            <a:fld id="{D89FB0B8-922D-4813-B4E6-B1A530098213}" type="datetime1">
              <a:rPr lang="en-IN" smtClean="0"/>
              <a:t>10-07-2024</a:t>
            </a:fld>
            <a:endParaRPr lang="en-IN"/>
          </a:p>
        </p:txBody>
      </p:sp>
      <p:sp>
        <p:nvSpPr>
          <p:cNvPr id="5" name="Slide Number Placeholder 4">
            <a:extLst>
              <a:ext uri="{FF2B5EF4-FFF2-40B4-BE49-F238E27FC236}">
                <a16:creationId xmlns:a16="http://schemas.microsoft.com/office/drawing/2014/main" id="{B2A7FA5D-B579-D743-C433-10EF10725658}"/>
              </a:ext>
            </a:extLst>
          </p:cNvPr>
          <p:cNvSpPr>
            <a:spLocks noGrp="1"/>
          </p:cNvSpPr>
          <p:nvPr>
            <p:ph type="sldNum" sz="quarter" idx="12"/>
          </p:nvPr>
        </p:nvSpPr>
        <p:spPr/>
        <p:txBody>
          <a:bodyPr/>
          <a:lstStyle/>
          <a:p>
            <a:fld id="{08603DD7-E858-4BBB-852D-B48F191981A7}" type="slidenum">
              <a:rPr lang="en-IN" smtClean="0"/>
              <a:t>6</a:t>
            </a:fld>
            <a:endParaRPr lang="en-IN"/>
          </a:p>
        </p:txBody>
      </p:sp>
      <p:graphicFrame>
        <p:nvGraphicFramePr>
          <p:cNvPr id="7" name="Content Placeholder 6">
            <a:extLst>
              <a:ext uri="{FF2B5EF4-FFF2-40B4-BE49-F238E27FC236}">
                <a16:creationId xmlns:a16="http://schemas.microsoft.com/office/drawing/2014/main" id="{58A15FCE-04C0-8353-E80A-C4E485BD6AB1}"/>
              </a:ext>
            </a:extLst>
          </p:cNvPr>
          <p:cNvGraphicFramePr>
            <a:graphicFrameLocks noGrp="1"/>
          </p:cNvGraphicFramePr>
          <p:nvPr>
            <p:ph idx="1"/>
            <p:extLst>
              <p:ext uri="{D42A27DB-BD31-4B8C-83A1-F6EECF244321}">
                <p14:modId xmlns:p14="http://schemas.microsoft.com/office/powerpoint/2010/main" val="875409795"/>
              </p:ext>
            </p:extLst>
          </p:nvPr>
        </p:nvGraphicFramePr>
        <p:xfrm>
          <a:off x="1002791" y="2832562"/>
          <a:ext cx="9502870" cy="3888913"/>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a:extLst>
              <a:ext uri="{FF2B5EF4-FFF2-40B4-BE49-F238E27FC236}">
                <a16:creationId xmlns:a16="http://schemas.microsoft.com/office/drawing/2014/main" id="{592B5917-FAB8-4444-D9C4-AB20046F2B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791" y="258508"/>
            <a:ext cx="10009765" cy="2633779"/>
          </a:xfrm>
          <a:prstGeom prst="rect">
            <a:avLst/>
          </a:prstGeom>
        </p:spPr>
      </p:pic>
    </p:spTree>
    <p:extLst>
      <p:ext uri="{BB962C8B-B14F-4D97-AF65-F5344CB8AC3E}">
        <p14:creationId xmlns:p14="http://schemas.microsoft.com/office/powerpoint/2010/main" val="3261587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237</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Book Antiqua</vt:lpstr>
      <vt:lpstr>Britannic Bold</vt:lpstr>
      <vt:lpstr>Calibri</vt:lpstr>
      <vt:lpstr>Calibri Light</vt:lpstr>
      <vt:lpstr>PT Serif</vt:lpstr>
      <vt:lpstr>Roboto</vt:lpstr>
      <vt:lpstr>Office Theme</vt:lpstr>
      <vt:lpstr>PowerPoint Presentation</vt:lpstr>
      <vt:lpstr>Overview</vt:lpstr>
      <vt:lpstr>As per data, India ranks highest in world population for the last two years, 2023 and 2024 with an increase of 130,92,189 in 2024, whereas New Zealand is the lowest in the world population ranking.</vt:lpstr>
      <vt:lpstr>Total global population currently stands at 8 Billion, with China leading with a population of 1.42 Billion people.</vt:lpstr>
      <vt:lpstr>The geographic region with the largest population in 2023 was Asia with a total population of 4.7 Billion people, closely followed by Africa with a population of 1.4 Billion.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Leanda Phillips</dc:creator>
  <cp:lastModifiedBy>T26120 SHINDE ROHAN SIDHARTH</cp:lastModifiedBy>
  <cp:revision>2</cp:revision>
  <dcterms:created xsi:type="dcterms:W3CDTF">2024-07-10T15:30:24Z</dcterms:created>
  <dcterms:modified xsi:type="dcterms:W3CDTF">2024-07-10T19:42:13Z</dcterms:modified>
</cp:coreProperties>
</file>