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6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405380-0CE5-47FD-B875-0BD5796119C5}" type="datetimeFigureOut">
              <a:rPr lang="en-IN" smtClean="0"/>
              <a:t>05-03-2023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50167AB-0428-4AB2-84A4-A958A693674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0233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405380-0CE5-47FD-B875-0BD5796119C5}"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167AB-0428-4AB2-84A4-A958A693674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1164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405380-0CE5-47FD-B875-0BD5796119C5}"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167AB-0428-4AB2-84A4-A958A693674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716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405380-0CE5-47FD-B875-0BD5796119C5}"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167AB-0428-4AB2-84A4-A958A693674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9924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05380-0CE5-47FD-B875-0BD5796119C5}"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167AB-0428-4AB2-84A4-A958A693674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0426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405380-0CE5-47FD-B875-0BD5796119C5}" type="datetimeFigureOut">
              <a:rPr lang="en-IN" smtClean="0"/>
              <a:t>05-03-2023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167AB-0428-4AB2-84A4-A958A693674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9155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405380-0CE5-47FD-B875-0BD5796119C5}" type="datetimeFigureOut">
              <a:rPr lang="en-IN" smtClean="0"/>
              <a:t>05-03-2023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0167AB-0428-4AB2-84A4-A958A693674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714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405380-0CE5-47FD-B875-0BD5796119C5}" type="datetimeFigureOut">
              <a:rPr lang="en-IN" smtClean="0"/>
              <a:t>05-03-2023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0167AB-0428-4AB2-84A4-A958A693674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3482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405380-0CE5-47FD-B875-0BD5796119C5}" type="datetimeFigureOut">
              <a:rPr lang="en-IN" smtClean="0"/>
              <a:t>05-03-2023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0167AB-0428-4AB2-84A4-A958A6936749}" type="slidenum">
              <a:rPr lang="en-IN" smtClean="0"/>
              <a:t>‹#›</a:t>
            </a:fld>
            <a:endParaRPr lang="en-IN"/>
          </a:p>
        </p:txBody>
      </p:sp>
    </p:spTree>
    <p:extLst>
      <p:ext uri="{BB962C8B-B14F-4D97-AF65-F5344CB8AC3E}">
        <p14:creationId xmlns:p14="http://schemas.microsoft.com/office/powerpoint/2010/main" val="2056499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405380-0CE5-47FD-B875-0BD5796119C5}" type="datetimeFigureOut">
              <a:rPr lang="en-IN" smtClean="0"/>
              <a:t>05-03-2023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167AB-0428-4AB2-84A4-A958A693674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3740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B405380-0CE5-47FD-B875-0BD5796119C5}" type="datetimeFigureOut">
              <a:rPr lang="en-IN" smtClean="0"/>
              <a:t>05-03-2023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50167AB-0428-4AB2-84A4-A958A693674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2554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B405380-0CE5-47FD-B875-0BD5796119C5}" type="datetimeFigureOut">
              <a:rPr lang="en-IN" smtClean="0"/>
              <a:t>05-03-2023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50167AB-0428-4AB2-84A4-A958A693674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108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4B440-E0F1-27BC-6A95-58FFEF1B472A}"/>
              </a:ext>
            </a:extLst>
          </p:cNvPr>
          <p:cNvSpPr>
            <a:spLocks noGrp="1"/>
          </p:cNvSpPr>
          <p:nvPr>
            <p:ph type="ctrTitle"/>
          </p:nvPr>
        </p:nvSpPr>
        <p:spPr>
          <a:xfrm>
            <a:off x="104775" y="0"/>
            <a:ext cx="11972925" cy="3343729"/>
          </a:xfrm>
        </p:spPr>
        <p:txBody>
          <a:bodyPr>
            <a:normAutofit/>
          </a:bodyPr>
          <a:lstStyle/>
          <a:p>
            <a:pPr algn="ctr"/>
            <a:r>
              <a:rPr lang="en-US" dirty="0">
                <a:latin typeface="Times New Roman" panose="02020603050405020304" pitchFamily="18" charset="0"/>
                <a:cs typeface="Times New Roman" panose="02020603050405020304" pitchFamily="18" charset="0"/>
              </a:rPr>
              <a:t> </a:t>
            </a:r>
            <a:r>
              <a:rPr lang="en-US" sz="4900" dirty="0">
                <a:latin typeface="Times New Roman" panose="02020603050405020304" pitchFamily="18" charset="0"/>
                <a:cs typeface="Times New Roman" panose="02020603050405020304" pitchFamily="18" charset="0"/>
              </a:rPr>
              <a:t>‘</a:t>
            </a:r>
            <a:r>
              <a:rPr lang="en-US" sz="4900" dirty="0" err="1">
                <a:latin typeface="Times New Roman" panose="02020603050405020304" pitchFamily="18" charset="0"/>
                <a:cs typeface="Times New Roman" panose="02020603050405020304" pitchFamily="18" charset="0"/>
              </a:rPr>
              <a:t>Cloudchat</a:t>
            </a:r>
            <a:r>
              <a:rPr lang="en-US" sz="4900" dirty="0">
                <a:latin typeface="Times New Roman" panose="02020603050405020304" pitchFamily="18" charset="0"/>
                <a:cs typeface="Times New Roman" panose="02020603050405020304" pitchFamily="18" charset="0"/>
              </a:rPr>
              <a:t>’- A Secure and Efficient Messaging and Document Sharing Collaborative Platform</a:t>
            </a:r>
            <a:endParaRPr lang="en-IN" sz="49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BC015A4-9C2D-F079-F582-E294B4E9C2C1}"/>
              </a:ext>
            </a:extLst>
          </p:cNvPr>
          <p:cNvPicPr>
            <a:picLocks noChangeAspect="1"/>
          </p:cNvPicPr>
          <p:nvPr/>
        </p:nvPicPr>
        <p:blipFill>
          <a:blip r:embed="rId2"/>
          <a:stretch>
            <a:fillRect/>
          </a:stretch>
        </p:blipFill>
        <p:spPr>
          <a:xfrm>
            <a:off x="2272545" y="3848099"/>
            <a:ext cx="6947655" cy="2257425"/>
          </a:xfrm>
          <a:prstGeom prst="rect">
            <a:avLst/>
          </a:prstGeom>
        </p:spPr>
      </p:pic>
    </p:spTree>
    <p:extLst>
      <p:ext uri="{BB962C8B-B14F-4D97-AF65-F5344CB8AC3E}">
        <p14:creationId xmlns:p14="http://schemas.microsoft.com/office/powerpoint/2010/main" val="3362282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7BE4D-9055-3A44-BCCB-E29C882FB5FE}"/>
              </a:ext>
            </a:extLst>
          </p:cNvPr>
          <p:cNvSpPr>
            <a:spLocks noGrp="1"/>
          </p:cNvSpPr>
          <p:nvPr>
            <p:ph type="title"/>
          </p:nvPr>
        </p:nvSpPr>
        <p:spPr>
          <a:xfrm>
            <a:off x="1" y="1"/>
            <a:ext cx="11020424" cy="914399"/>
          </a:xfrm>
        </p:spPr>
        <p:txBody>
          <a:bodyPr/>
          <a:lstStyle/>
          <a:p>
            <a:r>
              <a:rPr lang="en-IN" dirty="0">
                <a:latin typeface="Times New Roman" panose="02020603050405020304" pitchFamily="18" charset="0"/>
                <a:cs typeface="Times New Roman" panose="02020603050405020304" pitchFamily="18" charset="0"/>
              </a:rPr>
              <a:t>Flow of the Project/Application</a:t>
            </a:r>
          </a:p>
        </p:txBody>
      </p:sp>
      <p:pic>
        <p:nvPicPr>
          <p:cNvPr id="5" name="Content Placeholder 4">
            <a:extLst>
              <a:ext uri="{FF2B5EF4-FFF2-40B4-BE49-F238E27FC236}">
                <a16:creationId xmlns:a16="http://schemas.microsoft.com/office/drawing/2014/main" id="{589199A6-D387-7824-8353-E84499BBC5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4551" y="457200"/>
            <a:ext cx="5905500" cy="6134100"/>
          </a:xfrm>
        </p:spPr>
      </p:pic>
    </p:spTree>
    <p:extLst>
      <p:ext uri="{BB962C8B-B14F-4D97-AF65-F5344CB8AC3E}">
        <p14:creationId xmlns:p14="http://schemas.microsoft.com/office/powerpoint/2010/main" val="2269309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37A47-1228-C3F9-E6FF-E99B19A846A9}"/>
              </a:ext>
            </a:extLst>
          </p:cNvPr>
          <p:cNvSpPr>
            <a:spLocks noGrp="1"/>
          </p:cNvSpPr>
          <p:nvPr>
            <p:ph type="title"/>
          </p:nvPr>
        </p:nvSpPr>
        <p:spPr>
          <a:xfrm>
            <a:off x="0" y="0"/>
            <a:ext cx="10439400" cy="1176338"/>
          </a:xfrm>
        </p:spPr>
        <p:txBody>
          <a:bodyPr/>
          <a:lstStyle/>
          <a:p>
            <a:r>
              <a:rPr lang="en-IN" dirty="0">
                <a:latin typeface="Times New Roman" panose="02020603050405020304" pitchFamily="18" charset="0"/>
                <a:cs typeface="Times New Roman" panose="02020603050405020304" pitchFamily="18" charset="0"/>
              </a:rPr>
              <a:t>Thread Programming in this project?</a:t>
            </a:r>
          </a:p>
        </p:txBody>
      </p:sp>
      <p:sp>
        <p:nvSpPr>
          <p:cNvPr id="3" name="Content Placeholder 2">
            <a:extLst>
              <a:ext uri="{FF2B5EF4-FFF2-40B4-BE49-F238E27FC236}">
                <a16:creationId xmlns:a16="http://schemas.microsoft.com/office/drawing/2014/main" id="{9BFF5EF3-8E1B-5FF0-69CD-FC06A6DD22D1}"/>
              </a:ext>
            </a:extLst>
          </p:cNvPr>
          <p:cNvSpPr>
            <a:spLocks noGrp="1"/>
          </p:cNvSpPr>
          <p:nvPr>
            <p:ph idx="1"/>
          </p:nvPr>
        </p:nvSpPr>
        <p:spPr>
          <a:xfrm>
            <a:off x="190500" y="1038225"/>
            <a:ext cx="11201400" cy="5695950"/>
          </a:xfrm>
        </p:spPr>
        <p:txBody>
          <a:bodyPr/>
          <a:lstStyle/>
          <a:p>
            <a:r>
              <a:rPr lang="en-US" dirty="0">
                <a:latin typeface="Times New Roman" panose="02020603050405020304" pitchFamily="18" charset="0"/>
                <a:cs typeface="Times New Roman" panose="02020603050405020304" pitchFamily="18" charset="0"/>
              </a:rPr>
              <a:t>In this project, thread programming is used to enable the application to process numerous requests at once. The server creates a new thread to handle a user's request to conduct an action on the application while still allowing the main thread to handle other requests. This makes it easier to make sure the application is responsive and capable of managing several queries at once, which is crucial for a web application.</a:t>
            </a:r>
          </a:p>
          <a:p>
            <a:r>
              <a:rPr lang="en-US" dirty="0">
                <a:latin typeface="Times New Roman" panose="02020603050405020304" pitchFamily="18" charset="0"/>
                <a:cs typeface="Times New Roman" panose="02020603050405020304" pitchFamily="18" charset="0"/>
              </a:rPr>
              <a:t>Task Flow of Thread in this project:</a:t>
            </a:r>
          </a:p>
          <a:p>
            <a:pPr marL="800100" lvl="1" indent="-342900">
              <a:tabLst>
                <a:tab pos="457200" algn="l"/>
              </a:tabLst>
            </a:pPr>
            <a:r>
              <a:rPr lang="en-IN" b="1" dirty="0">
                <a:latin typeface="Times New Roman" panose="02020603050405020304" pitchFamily="18" charset="0"/>
                <a:cs typeface="Times New Roman" panose="02020603050405020304" pitchFamily="18" charset="0"/>
              </a:rPr>
              <a:t>User request: </a:t>
            </a:r>
            <a:r>
              <a:rPr lang="en-IN" dirty="0">
                <a:latin typeface="Times New Roman" panose="02020603050405020304" pitchFamily="18" charset="0"/>
                <a:cs typeface="Times New Roman" panose="02020603050405020304" pitchFamily="18" charset="0"/>
              </a:rPr>
              <a:t>A user sends a request to the server to perform an action.</a:t>
            </a:r>
          </a:p>
          <a:p>
            <a:pPr marL="800100" lvl="1" indent="-342900">
              <a:tabLst>
                <a:tab pos="457200" algn="l"/>
              </a:tabLst>
            </a:pPr>
            <a:r>
              <a:rPr lang="en-IN" b="1" dirty="0">
                <a:latin typeface="Times New Roman" panose="02020603050405020304" pitchFamily="18" charset="0"/>
                <a:cs typeface="Times New Roman" panose="02020603050405020304" pitchFamily="18" charset="0"/>
              </a:rPr>
              <a:t>Thread creation</a:t>
            </a:r>
            <a:r>
              <a:rPr lang="en-IN" dirty="0">
                <a:latin typeface="Times New Roman" panose="02020603050405020304" pitchFamily="18" charset="0"/>
                <a:cs typeface="Times New Roman" panose="02020603050405020304" pitchFamily="18" charset="0"/>
              </a:rPr>
              <a:t>: The server creates a new thread to handle the user's request.</a:t>
            </a:r>
          </a:p>
          <a:p>
            <a:pPr marL="800100" lvl="1" indent="-342900">
              <a:tabLst>
                <a:tab pos="457200" algn="l"/>
              </a:tabLst>
            </a:pPr>
            <a:r>
              <a:rPr lang="en-IN" b="1" dirty="0">
                <a:latin typeface="Times New Roman" panose="02020603050405020304" pitchFamily="18" charset="0"/>
                <a:cs typeface="Times New Roman" panose="02020603050405020304" pitchFamily="18" charset="0"/>
              </a:rPr>
              <a:t>Processing: </a:t>
            </a:r>
            <a:r>
              <a:rPr lang="en-IN" dirty="0">
                <a:latin typeface="Times New Roman" panose="02020603050405020304" pitchFamily="18" charset="0"/>
                <a:cs typeface="Times New Roman" panose="02020603050405020304" pitchFamily="18" charset="0"/>
              </a:rPr>
              <a:t>The thread processes the user's request, performing any necessary actions and accessing the database if needed.</a:t>
            </a:r>
          </a:p>
          <a:p>
            <a:pPr marL="800100" lvl="1" indent="-342900">
              <a:tabLst>
                <a:tab pos="457200" algn="l"/>
              </a:tabLst>
            </a:pPr>
            <a:r>
              <a:rPr lang="en-IN" b="1" dirty="0">
                <a:latin typeface="Times New Roman" panose="02020603050405020304" pitchFamily="18" charset="0"/>
                <a:cs typeface="Times New Roman" panose="02020603050405020304" pitchFamily="18" charset="0"/>
              </a:rPr>
              <a:t>Response</a:t>
            </a:r>
            <a:r>
              <a:rPr lang="en-IN" dirty="0">
                <a:latin typeface="Times New Roman" panose="02020603050405020304" pitchFamily="18" charset="0"/>
                <a:cs typeface="Times New Roman" panose="02020603050405020304" pitchFamily="18" charset="0"/>
              </a:rPr>
              <a:t>: Once the thread has finished processing the request, it sends a response back to the user.</a:t>
            </a:r>
          </a:p>
          <a:p>
            <a:pPr marL="800100" lvl="1" indent="-342900">
              <a:tabLst>
                <a:tab pos="457200" algn="l"/>
              </a:tabLst>
            </a:pPr>
            <a:r>
              <a:rPr lang="en-IN" b="1" dirty="0">
                <a:latin typeface="Times New Roman" panose="02020603050405020304" pitchFamily="18" charset="0"/>
                <a:cs typeface="Times New Roman" panose="02020603050405020304" pitchFamily="18" charset="0"/>
              </a:rPr>
              <a:t>Thread </a:t>
            </a:r>
            <a:r>
              <a:rPr lang="en-IN" b="1" dirty="0" err="1">
                <a:latin typeface="Times New Roman" panose="02020603050405020304" pitchFamily="18" charset="0"/>
                <a:cs typeface="Times New Roman" panose="02020603050405020304" pitchFamily="18" charset="0"/>
              </a:rPr>
              <a:t>cleanup</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thread is cleaned up and destroyed once it has completed its task.</a:t>
            </a:r>
          </a:p>
          <a:p>
            <a:pPr lvl="1"/>
            <a:endParaRPr lang="en-IN" dirty="0"/>
          </a:p>
        </p:txBody>
      </p:sp>
    </p:spTree>
    <p:extLst>
      <p:ext uri="{BB962C8B-B14F-4D97-AF65-F5344CB8AC3E}">
        <p14:creationId xmlns:p14="http://schemas.microsoft.com/office/powerpoint/2010/main" val="2026510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07FACD-64BC-117A-DECA-6B22CBA4D136}"/>
              </a:ext>
            </a:extLst>
          </p:cNvPr>
          <p:cNvSpPr>
            <a:spLocks noGrp="1"/>
          </p:cNvSpPr>
          <p:nvPr>
            <p:ph idx="1"/>
          </p:nvPr>
        </p:nvSpPr>
        <p:spPr>
          <a:xfrm>
            <a:off x="476251" y="504826"/>
            <a:ext cx="10578604" cy="4961520"/>
          </a:xfrm>
        </p:spPr>
        <p:txBody>
          <a:bodyPr>
            <a:normAutofit/>
          </a:bodyPr>
          <a:lstStyle/>
          <a:p>
            <a:pPr>
              <a:spcBef>
                <a:spcPts val="1500"/>
              </a:spcBef>
              <a:spcAft>
                <a:spcPts val="1500"/>
              </a:spcAft>
            </a:pPr>
            <a:r>
              <a:rPr lang="en-IN" sz="1800" dirty="0">
                <a:latin typeface="Times New Roman" panose="02020603050405020304" pitchFamily="18" charset="0"/>
                <a:cs typeface="Times New Roman" panose="02020603050405020304" pitchFamily="18" charset="0"/>
              </a:rPr>
              <a:t>The approach used in this project involves designing the application in such a way that it can handle multiple requests concurrently using threads. This requires careful consideration of how data is shared between threads and how to ensure that each thread has access to the resources it needs without causing conflicts or data corruption.</a:t>
            </a:r>
          </a:p>
          <a:p>
            <a:pPr algn="l">
              <a:spcBef>
                <a:spcPts val="1500"/>
              </a:spcBef>
              <a:spcAft>
                <a:spcPts val="1500"/>
              </a:spcAft>
            </a:pPr>
            <a:r>
              <a:rPr lang="en-IN" sz="1800" dirty="0">
                <a:latin typeface="Times New Roman" panose="02020603050405020304" pitchFamily="18" charset="0"/>
                <a:cs typeface="Times New Roman" panose="02020603050405020304" pitchFamily="18" charset="0"/>
              </a:rPr>
              <a:t>To implement this approach, the application is designed using a server-client architecture where the server handles incoming requests from clients and creates a new thread to process each request. The threads are managed using a thread pool to ensure that resources are used efficiently and that the application can handle a large number of concurrent requests without overwhelming the system.</a:t>
            </a:r>
          </a:p>
          <a:p>
            <a:pPr algn="l">
              <a:spcBef>
                <a:spcPts val="1500"/>
              </a:spcBef>
              <a:spcAft>
                <a:spcPts val="1500"/>
              </a:spcAft>
            </a:pPr>
            <a:r>
              <a:rPr lang="en-IN" sz="1800" dirty="0">
                <a:latin typeface="Times New Roman" panose="02020603050405020304" pitchFamily="18" charset="0"/>
                <a:cs typeface="Times New Roman" panose="02020603050405020304" pitchFamily="18" charset="0"/>
              </a:rPr>
              <a:t>Threads are to be carefully design and management of threads to ensure efficient use of resources and avoid conflicts.</a:t>
            </a:r>
          </a:p>
          <a:p>
            <a:endParaRPr lang="en-IN" dirty="0"/>
          </a:p>
        </p:txBody>
      </p:sp>
    </p:spTree>
    <p:extLst>
      <p:ext uri="{BB962C8B-B14F-4D97-AF65-F5344CB8AC3E}">
        <p14:creationId xmlns:p14="http://schemas.microsoft.com/office/powerpoint/2010/main" val="274872188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214</TotalTime>
  <Words>337</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Gill Sans MT</vt:lpstr>
      <vt:lpstr>Times New Roman</vt:lpstr>
      <vt:lpstr>Gallery</vt:lpstr>
      <vt:lpstr> ‘Cloudchat’- A Secure and Efficient Messaging and Document Sharing Collaborative Platform</vt:lpstr>
      <vt:lpstr>Flow of the Project/Application</vt:lpstr>
      <vt:lpstr>Thread Programming in this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Secure and Efficient Messaging and Document Sharing Collaborative Platform</dc:title>
  <dc:creator>rohan chauhan</dc:creator>
  <cp:lastModifiedBy>rohan chauhan</cp:lastModifiedBy>
  <cp:revision>2</cp:revision>
  <dcterms:created xsi:type="dcterms:W3CDTF">2023-03-05T06:42:42Z</dcterms:created>
  <dcterms:modified xsi:type="dcterms:W3CDTF">2023-03-05T10:17:11Z</dcterms:modified>
</cp:coreProperties>
</file>