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7E4"/>
    <a:srgbClr val="FF9900"/>
    <a:srgbClr val="008080"/>
    <a:srgbClr val="00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562E7-9B4D-4B27-B24D-36ED476F7666}" type="datetimeFigureOut">
              <a:rPr lang="en-US" smtClean="0"/>
              <a:pPr/>
              <a:t>10-02-2022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20FF-C74F-47F3-BF9A-86C6B7A1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20FF-C74F-47F3-BF9A-86C6B7A1AE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204D5-5DDD-4923-A33E-2AFDB94D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AC1662-8E76-4ED2-BC60-7CA907DE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154336-6C5F-4B01-A6DD-182672D3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6C778D-75FE-4E76-93D3-A23D6166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D6687E-FD42-48E6-B2BC-670E2DD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498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F2459-CF4A-4858-AA84-B0206352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5DA249-4265-4F26-A7A7-D9014CA3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1E43DE-CA74-4A08-A351-9534C6D3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4E1C38-C6E0-4B77-8081-76709100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4BB394-095A-4FEC-86DA-DBE170A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30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BAC12E-E945-4E80-AF1F-9296B676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F07539-5EE5-4456-B77B-ECB714A3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6C3C03-C4D6-46CE-A315-A0D59C4F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27C07C-D13B-4852-BC5C-49B59E64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19442A-88C1-4D1B-840F-215D2FE8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03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81C39A-79F2-403E-BCCD-765ABE432A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64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E1F86-EA12-4645-992C-E112F1A4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89E049-9DC2-408D-8526-76D8FE59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B37546-5EF4-4462-872F-9BDD12A2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B06752-CE29-4F03-AD5B-E4F0D1CA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6693D8-25A4-4764-B3C4-8B3FC98C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39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B9AB8A-D7C5-44E4-AD8B-C8E6AC9F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404D74-4B90-4880-BFCA-C3C40D4C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F6C300-54F0-4D4A-A9DC-6F5579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B7E732-87AE-47DA-A0B2-DCD6C5A9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79853F-1DF5-481A-8757-3595F310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92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29F33-D3B0-4818-8F87-6A398751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DEB419-4EC7-448F-BE9F-2B393403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244747-F7EA-40DC-881E-45024345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A787EF-8DEF-46CC-B008-0DAF6F3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BEBC44-D0FA-4EF6-BCCE-D03E98E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648EFE-5DC5-48DC-B2F7-E746F4CD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06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A6B8F5-482F-4B89-A117-8F8ECE5A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6404A6-2FE2-4340-B2C5-1BDF3834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C7E9D-6D00-4077-973C-3CB18AC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CD0133-0268-4712-97A8-8AE57D63A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E2577D0-0D03-42A0-B4EE-26DE0B66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E23899-C6B2-40F0-8A9A-B5E8453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ED70917-1C9B-4E3A-A7C4-EE3DD9EA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906BAB9-0F40-45BB-BF82-2A16540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97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999E8F-6B62-4FA7-902B-B0819EF2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542A81-7FB0-4905-806B-9C01119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AA0DB54-21CA-47CD-834A-87042902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DE1F8C-1D5D-4752-B13F-34F3985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C6ECC6-E43C-4739-9F13-5E60814C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EA4EBE6-E1C8-4B86-8760-95FD2DB3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985328-ECA7-462B-B8C8-8E7DEC0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83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490FD9-CA47-40AB-8FF4-19DF2ACD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6E604-18DC-4BE2-83FB-9AB1F7E1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06ECD7-1CA4-4AB3-B000-F7511F25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440FAA-D54B-445E-8ECA-E4FE7DC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CF553F-9066-4E18-9F1D-673AD80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030B7D-D487-474B-B1E1-FCB5C967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384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69674-F117-4CA3-BD3A-7E3EE22E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63B3025-DB94-462A-B1CB-7D8734DEF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1388DB-8818-4BBA-BD1B-849E8DD9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716392-A7AA-4361-BF23-36897E0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853679-C818-4421-92C9-28535CB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1D21C5-F954-4FF3-A628-DF43F977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54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080">
                <a:alpha val="32000"/>
              </a:srgb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4D0AFE4-9A43-49D2-B2E3-5A6CBAA5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B01182-514D-4FE5-A496-D2F31E1B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420151-3BB9-4434-A523-52FBBFA58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220304-CCB7-4961-B302-2A0A8E224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DC5F69-0D42-4B26-A738-8AA1CBE4A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3E85-5097-4F98-A928-264B4AB0C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99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1E619B7F-8093-42EF-80D5-E42C041C3A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8" r="591"/>
          <a:stretch>
            <a:fillRect/>
          </a:stretch>
        </p:blipFill>
        <p:spPr>
          <a:xfrm>
            <a:off x="3" y="1"/>
            <a:ext cx="6797127" cy="6847853"/>
          </a:xfrm>
          <a:custGeom>
            <a:avLst/>
            <a:gdLst>
              <a:gd name="connsiteX0" fmla="*/ 2817444 w 6797127"/>
              <a:gd name="connsiteY0" fmla="*/ 6309737 h 6847853"/>
              <a:gd name="connsiteX1" fmla="*/ 3031554 w 6797127"/>
              <a:gd name="connsiteY1" fmla="*/ 6398424 h 6847853"/>
              <a:gd name="connsiteX2" fmla="*/ 3480983 w 6797127"/>
              <a:gd name="connsiteY2" fmla="*/ 6847853 h 6847853"/>
              <a:gd name="connsiteX3" fmla="*/ 2153905 w 6797127"/>
              <a:gd name="connsiteY3" fmla="*/ 6847853 h 6847853"/>
              <a:gd name="connsiteX4" fmla="*/ 2603334 w 6797127"/>
              <a:gd name="connsiteY4" fmla="*/ 6398424 h 6847853"/>
              <a:gd name="connsiteX5" fmla="*/ 2817444 w 6797127"/>
              <a:gd name="connsiteY5" fmla="*/ 6309737 h 6847853"/>
              <a:gd name="connsiteX6" fmla="*/ 4213737 w 6797127"/>
              <a:gd name="connsiteY6" fmla="*/ 4947739 h 6847853"/>
              <a:gd name="connsiteX7" fmla="*/ 4427847 w 6797127"/>
              <a:gd name="connsiteY7" fmla="*/ 5036426 h 6847853"/>
              <a:gd name="connsiteX8" fmla="*/ 5336726 w 6797127"/>
              <a:gd name="connsiteY8" fmla="*/ 5945306 h 6847853"/>
              <a:gd name="connsiteX9" fmla="*/ 5336726 w 6797127"/>
              <a:gd name="connsiteY9" fmla="*/ 6373525 h 6847853"/>
              <a:gd name="connsiteX10" fmla="*/ 4862399 w 6797127"/>
              <a:gd name="connsiteY10" fmla="*/ 6847853 h 6847853"/>
              <a:gd name="connsiteX11" fmla="*/ 3565075 w 6797127"/>
              <a:gd name="connsiteY11" fmla="*/ 6847853 h 6847853"/>
              <a:gd name="connsiteX12" fmla="*/ 3090747 w 6797127"/>
              <a:gd name="connsiteY12" fmla="*/ 6373525 h 6847853"/>
              <a:gd name="connsiteX13" fmla="*/ 3090747 w 6797127"/>
              <a:gd name="connsiteY13" fmla="*/ 5945306 h 6847853"/>
              <a:gd name="connsiteX14" fmla="*/ 3999627 w 6797127"/>
              <a:gd name="connsiteY14" fmla="*/ 5036426 h 6847853"/>
              <a:gd name="connsiteX15" fmla="*/ 4213737 w 6797127"/>
              <a:gd name="connsiteY15" fmla="*/ 4947739 h 6847853"/>
              <a:gd name="connsiteX16" fmla="*/ 1426103 w 6797127"/>
              <a:gd name="connsiteY16" fmla="*/ 4918395 h 6847853"/>
              <a:gd name="connsiteX17" fmla="*/ 1640212 w 6797127"/>
              <a:gd name="connsiteY17" fmla="*/ 5007083 h 6847853"/>
              <a:gd name="connsiteX18" fmla="*/ 2549091 w 6797127"/>
              <a:gd name="connsiteY18" fmla="*/ 5915962 h 6847853"/>
              <a:gd name="connsiteX19" fmla="*/ 2549091 w 6797127"/>
              <a:gd name="connsiteY19" fmla="*/ 6344181 h 6847853"/>
              <a:gd name="connsiteX20" fmla="*/ 2045419 w 6797127"/>
              <a:gd name="connsiteY20" fmla="*/ 6847853 h 6847853"/>
              <a:gd name="connsiteX21" fmla="*/ 806786 w 6797127"/>
              <a:gd name="connsiteY21" fmla="*/ 6847853 h 6847853"/>
              <a:gd name="connsiteX22" fmla="*/ 303114 w 6797127"/>
              <a:gd name="connsiteY22" fmla="*/ 6344181 h 6847853"/>
              <a:gd name="connsiteX23" fmla="*/ 303114 w 6797127"/>
              <a:gd name="connsiteY23" fmla="*/ 5915962 h 6847853"/>
              <a:gd name="connsiteX24" fmla="*/ 1211993 w 6797127"/>
              <a:gd name="connsiteY24" fmla="*/ 5007082 h 6847853"/>
              <a:gd name="connsiteX25" fmla="*/ 1426103 w 6797127"/>
              <a:gd name="connsiteY25" fmla="*/ 4918395 h 6847853"/>
              <a:gd name="connsiteX26" fmla="*/ 5585451 w 6797127"/>
              <a:gd name="connsiteY26" fmla="*/ 3556398 h 6847853"/>
              <a:gd name="connsiteX27" fmla="*/ 5799561 w 6797127"/>
              <a:gd name="connsiteY27" fmla="*/ 3645085 h 6847853"/>
              <a:gd name="connsiteX28" fmla="*/ 6708441 w 6797127"/>
              <a:gd name="connsiteY28" fmla="*/ 4553965 h 6847853"/>
              <a:gd name="connsiteX29" fmla="*/ 6708441 w 6797127"/>
              <a:gd name="connsiteY29" fmla="*/ 4982185 h 6847853"/>
              <a:gd name="connsiteX30" fmla="*/ 5799561 w 6797127"/>
              <a:gd name="connsiteY30" fmla="*/ 5891064 h 6847853"/>
              <a:gd name="connsiteX31" fmla="*/ 5371341 w 6797127"/>
              <a:gd name="connsiteY31" fmla="*/ 5891064 h 6847853"/>
              <a:gd name="connsiteX32" fmla="*/ 4462462 w 6797127"/>
              <a:gd name="connsiteY32" fmla="*/ 4982185 h 6847853"/>
              <a:gd name="connsiteX33" fmla="*/ 4462462 w 6797127"/>
              <a:gd name="connsiteY33" fmla="*/ 4553965 h 6847853"/>
              <a:gd name="connsiteX34" fmla="*/ 5371341 w 6797127"/>
              <a:gd name="connsiteY34" fmla="*/ 3645085 h 6847853"/>
              <a:gd name="connsiteX35" fmla="*/ 5585451 w 6797127"/>
              <a:gd name="connsiteY35" fmla="*/ 3556398 h 6847853"/>
              <a:gd name="connsiteX36" fmla="*/ 2822395 w 6797127"/>
              <a:gd name="connsiteY36" fmla="*/ 3556397 h 6847853"/>
              <a:gd name="connsiteX37" fmla="*/ 3036505 w 6797127"/>
              <a:gd name="connsiteY37" fmla="*/ 3645084 h 6847853"/>
              <a:gd name="connsiteX38" fmla="*/ 3945384 w 6797127"/>
              <a:gd name="connsiteY38" fmla="*/ 4553964 h 6847853"/>
              <a:gd name="connsiteX39" fmla="*/ 3945385 w 6797127"/>
              <a:gd name="connsiteY39" fmla="*/ 4982184 h 6847853"/>
              <a:gd name="connsiteX40" fmla="*/ 3036504 w 6797127"/>
              <a:gd name="connsiteY40" fmla="*/ 5891063 h 6847853"/>
              <a:gd name="connsiteX41" fmla="*/ 2608285 w 6797127"/>
              <a:gd name="connsiteY41" fmla="*/ 5891064 h 6847853"/>
              <a:gd name="connsiteX42" fmla="*/ 1699406 w 6797127"/>
              <a:gd name="connsiteY42" fmla="*/ 4982184 h 6847853"/>
              <a:gd name="connsiteX43" fmla="*/ 1699406 w 6797127"/>
              <a:gd name="connsiteY43" fmla="*/ 4553964 h 6847853"/>
              <a:gd name="connsiteX44" fmla="*/ 2608285 w 6797127"/>
              <a:gd name="connsiteY44" fmla="*/ 3645084 h 6847853"/>
              <a:gd name="connsiteX45" fmla="*/ 2822395 w 6797127"/>
              <a:gd name="connsiteY45" fmla="*/ 3556397 h 6847853"/>
              <a:gd name="connsiteX46" fmla="*/ 34760 w 6797127"/>
              <a:gd name="connsiteY46" fmla="*/ 3527053 h 6847853"/>
              <a:gd name="connsiteX47" fmla="*/ 248870 w 6797127"/>
              <a:gd name="connsiteY47" fmla="*/ 3615740 h 6847853"/>
              <a:gd name="connsiteX48" fmla="*/ 1157750 w 6797127"/>
              <a:gd name="connsiteY48" fmla="*/ 4524619 h 6847853"/>
              <a:gd name="connsiteX49" fmla="*/ 1157749 w 6797127"/>
              <a:gd name="connsiteY49" fmla="*/ 4952839 h 6847853"/>
              <a:gd name="connsiteX50" fmla="*/ 248870 w 6797127"/>
              <a:gd name="connsiteY50" fmla="*/ 5861718 h 6847853"/>
              <a:gd name="connsiteX51" fmla="*/ 34760 w 6797127"/>
              <a:gd name="connsiteY51" fmla="*/ 5950405 h 6847853"/>
              <a:gd name="connsiteX52" fmla="*/ 0 w 6797127"/>
              <a:gd name="connsiteY52" fmla="*/ 5947073 h 6847853"/>
              <a:gd name="connsiteX53" fmla="*/ 0 w 6797127"/>
              <a:gd name="connsiteY53" fmla="*/ 3530385 h 6847853"/>
              <a:gd name="connsiteX54" fmla="*/ 4194109 w 6797127"/>
              <a:gd name="connsiteY54" fmla="*/ 2165056 h 6847853"/>
              <a:gd name="connsiteX55" fmla="*/ 4408220 w 6797127"/>
              <a:gd name="connsiteY55" fmla="*/ 2253745 h 6847853"/>
              <a:gd name="connsiteX56" fmla="*/ 5317099 w 6797127"/>
              <a:gd name="connsiteY56" fmla="*/ 3162624 h 6847853"/>
              <a:gd name="connsiteX57" fmla="*/ 5317099 w 6797127"/>
              <a:gd name="connsiteY57" fmla="*/ 3590843 h 6847853"/>
              <a:gd name="connsiteX58" fmla="*/ 4408219 w 6797127"/>
              <a:gd name="connsiteY58" fmla="*/ 4499722 h 6847853"/>
              <a:gd name="connsiteX59" fmla="*/ 3979999 w 6797127"/>
              <a:gd name="connsiteY59" fmla="*/ 4499722 h 6847853"/>
              <a:gd name="connsiteX60" fmla="*/ 3071120 w 6797127"/>
              <a:gd name="connsiteY60" fmla="*/ 3590843 h 6847853"/>
              <a:gd name="connsiteX61" fmla="*/ 3071120 w 6797127"/>
              <a:gd name="connsiteY61" fmla="*/ 3162624 h 6847853"/>
              <a:gd name="connsiteX62" fmla="*/ 3980000 w 6797127"/>
              <a:gd name="connsiteY62" fmla="*/ 2253744 h 6847853"/>
              <a:gd name="connsiteX63" fmla="*/ 4194109 w 6797127"/>
              <a:gd name="connsiteY63" fmla="*/ 2165056 h 6847853"/>
              <a:gd name="connsiteX64" fmla="*/ 1431052 w 6797127"/>
              <a:gd name="connsiteY64" fmla="*/ 2165056 h 6847853"/>
              <a:gd name="connsiteX65" fmla="*/ 1645162 w 6797127"/>
              <a:gd name="connsiteY65" fmla="*/ 2253742 h 6847853"/>
              <a:gd name="connsiteX66" fmla="*/ 2554041 w 6797127"/>
              <a:gd name="connsiteY66" fmla="*/ 3162622 h 6847853"/>
              <a:gd name="connsiteX67" fmla="*/ 2554041 w 6797127"/>
              <a:gd name="connsiteY67" fmla="*/ 3590842 h 6847853"/>
              <a:gd name="connsiteX68" fmla="*/ 1645161 w 6797127"/>
              <a:gd name="connsiteY68" fmla="*/ 4499720 h 6847853"/>
              <a:gd name="connsiteX69" fmla="*/ 1216943 w 6797127"/>
              <a:gd name="connsiteY69" fmla="*/ 4499720 h 6847853"/>
              <a:gd name="connsiteX70" fmla="*/ 308063 w 6797127"/>
              <a:gd name="connsiteY70" fmla="*/ 3590842 h 6847853"/>
              <a:gd name="connsiteX71" fmla="*/ 308063 w 6797127"/>
              <a:gd name="connsiteY71" fmla="*/ 3162622 h 6847853"/>
              <a:gd name="connsiteX72" fmla="*/ 1216942 w 6797127"/>
              <a:gd name="connsiteY72" fmla="*/ 2253742 h 6847853"/>
              <a:gd name="connsiteX73" fmla="*/ 1431052 w 6797127"/>
              <a:gd name="connsiteY73" fmla="*/ 2165056 h 6847853"/>
              <a:gd name="connsiteX74" fmla="*/ 2802766 w 6797127"/>
              <a:gd name="connsiteY74" fmla="*/ 773714 h 6847853"/>
              <a:gd name="connsiteX75" fmla="*/ 3016876 w 6797127"/>
              <a:gd name="connsiteY75" fmla="*/ 862402 h 6847853"/>
              <a:gd name="connsiteX76" fmla="*/ 3925755 w 6797127"/>
              <a:gd name="connsiteY76" fmla="*/ 1771281 h 6847853"/>
              <a:gd name="connsiteX77" fmla="*/ 3925756 w 6797127"/>
              <a:gd name="connsiteY77" fmla="*/ 2199500 h 6847853"/>
              <a:gd name="connsiteX78" fmla="*/ 3016876 w 6797127"/>
              <a:gd name="connsiteY78" fmla="*/ 3108379 h 6847853"/>
              <a:gd name="connsiteX79" fmla="*/ 2588657 w 6797127"/>
              <a:gd name="connsiteY79" fmla="*/ 3108380 h 6847853"/>
              <a:gd name="connsiteX80" fmla="*/ 1679777 w 6797127"/>
              <a:gd name="connsiteY80" fmla="*/ 2199500 h 6847853"/>
              <a:gd name="connsiteX81" fmla="*/ 1679777 w 6797127"/>
              <a:gd name="connsiteY81" fmla="*/ 1771281 h 6847853"/>
              <a:gd name="connsiteX82" fmla="*/ 2588656 w 6797127"/>
              <a:gd name="connsiteY82" fmla="*/ 862402 h 6847853"/>
              <a:gd name="connsiteX83" fmla="*/ 2802766 w 6797127"/>
              <a:gd name="connsiteY83" fmla="*/ 773714 h 6847853"/>
              <a:gd name="connsiteX84" fmla="*/ 39709 w 6797127"/>
              <a:gd name="connsiteY84" fmla="*/ 773713 h 6847853"/>
              <a:gd name="connsiteX85" fmla="*/ 253819 w 6797127"/>
              <a:gd name="connsiteY85" fmla="*/ 862400 h 6847853"/>
              <a:gd name="connsiteX86" fmla="*/ 1162699 w 6797127"/>
              <a:gd name="connsiteY86" fmla="*/ 1771279 h 6847853"/>
              <a:gd name="connsiteX87" fmla="*/ 1162699 w 6797127"/>
              <a:gd name="connsiteY87" fmla="*/ 2199499 h 6847853"/>
              <a:gd name="connsiteX88" fmla="*/ 253819 w 6797127"/>
              <a:gd name="connsiteY88" fmla="*/ 3108379 h 6847853"/>
              <a:gd name="connsiteX89" fmla="*/ 39710 w 6797127"/>
              <a:gd name="connsiteY89" fmla="*/ 3197067 h 6847853"/>
              <a:gd name="connsiteX90" fmla="*/ 0 w 6797127"/>
              <a:gd name="connsiteY90" fmla="*/ 3193261 h 6847853"/>
              <a:gd name="connsiteX91" fmla="*/ 0 w 6797127"/>
              <a:gd name="connsiteY91" fmla="*/ 777518 h 6847853"/>
              <a:gd name="connsiteX92" fmla="*/ 3443155 w 6797127"/>
              <a:gd name="connsiteY92" fmla="*/ 0 h 6847853"/>
              <a:gd name="connsiteX93" fmla="*/ 4929257 w 6797127"/>
              <a:gd name="connsiteY93" fmla="*/ 0 h 6847853"/>
              <a:gd name="connsiteX94" fmla="*/ 5309196 w 6797127"/>
              <a:gd name="connsiteY94" fmla="*/ 379938 h 6847853"/>
              <a:gd name="connsiteX95" fmla="*/ 5309196 w 6797127"/>
              <a:gd name="connsiteY95" fmla="*/ 808158 h 6847853"/>
              <a:gd name="connsiteX96" fmla="*/ 4400317 w 6797127"/>
              <a:gd name="connsiteY96" fmla="*/ 1717038 h 6847853"/>
              <a:gd name="connsiteX97" fmla="*/ 3972096 w 6797127"/>
              <a:gd name="connsiteY97" fmla="*/ 1717038 h 6847853"/>
              <a:gd name="connsiteX98" fmla="*/ 3063217 w 6797127"/>
              <a:gd name="connsiteY98" fmla="*/ 808158 h 6847853"/>
              <a:gd name="connsiteX99" fmla="*/ 3063217 w 6797127"/>
              <a:gd name="connsiteY99" fmla="*/ 379938 h 6847853"/>
              <a:gd name="connsiteX100" fmla="*/ 668373 w 6797127"/>
              <a:gd name="connsiteY100" fmla="*/ 0 h 6847853"/>
              <a:gd name="connsiteX101" fmla="*/ 2154474 w 6797127"/>
              <a:gd name="connsiteY101" fmla="*/ 0 h 6847853"/>
              <a:gd name="connsiteX102" fmla="*/ 2534413 w 6797127"/>
              <a:gd name="connsiteY102" fmla="*/ 379938 h 6847853"/>
              <a:gd name="connsiteX103" fmla="*/ 2534413 w 6797127"/>
              <a:gd name="connsiteY103" fmla="*/ 808158 h 6847853"/>
              <a:gd name="connsiteX104" fmla="*/ 1625533 w 6797127"/>
              <a:gd name="connsiteY104" fmla="*/ 1717038 h 6847853"/>
              <a:gd name="connsiteX105" fmla="*/ 1197314 w 6797127"/>
              <a:gd name="connsiteY105" fmla="*/ 1717038 h 6847853"/>
              <a:gd name="connsiteX106" fmla="*/ 288434 w 6797127"/>
              <a:gd name="connsiteY106" fmla="*/ 808159 h 6847853"/>
              <a:gd name="connsiteX107" fmla="*/ 288434 w 6797127"/>
              <a:gd name="connsiteY107" fmla="*/ 379939 h 68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797127" h="6847853">
                <a:moveTo>
                  <a:pt x="2817444" y="6309737"/>
                </a:moveTo>
                <a:cubicBezTo>
                  <a:pt x="2894937" y="6309737"/>
                  <a:pt x="2972429" y="6339299"/>
                  <a:pt x="3031554" y="6398424"/>
                </a:cubicBezTo>
                <a:lnTo>
                  <a:pt x="3480983" y="6847853"/>
                </a:lnTo>
                <a:lnTo>
                  <a:pt x="2153905" y="6847853"/>
                </a:lnTo>
                <a:lnTo>
                  <a:pt x="2603334" y="6398424"/>
                </a:lnTo>
                <a:cubicBezTo>
                  <a:pt x="2662459" y="6339299"/>
                  <a:pt x="2739952" y="6309737"/>
                  <a:pt x="2817444" y="6309737"/>
                </a:cubicBezTo>
                <a:close/>
                <a:moveTo>
                  <a:pt x="4213737" y="4947739"/>
                </a:moveTo>
                <a:cubicBezTo>
                  <a:pt x="4291229" y="4947739"/>
                  <a:pt x="4368723" y="4977302"/>
                  <a:pt x="4427847" y="5036426"/>
                </a:cubicBezTo>
                <a:lnTo>
                  <a:pt x="5336726" y="5945306"/>
                </a:lnTo>
                <a:cubicBezTo>
                  <a:pt x="5454976" y="6063555"/>
                  <a:pt x="5454976" y="6255276"/>
                  <a:pt x="5336726" y="6373525"/>
                </a:cubicBezTo>
                <a:lnTo>
                  <a:pt x="4862399" y="6847853"/>
                </a:lnTo>
                <a:lnTo>
                  <a:pt x="3565075" y="6847853"/>
                </a:lnTo>
                <a:lnTo>
                  <a:pt x="3090747" y="6373525"/>
                </a:lnTo>
                <a:cubicBezTo>
                  <a:pt x="2972498" y="6255276"/>
                  <a:pt x="2972498" y="6063555"/>
                  <a:pt x="3090747" y="5945306"/>
                </a:cubicBezTo>
                <a:lnTo>
                  <a:pt x="3999627" y="5036426"/>
                </a:lnTo>
                <a:cubicBezTo>
                  <a:pt x="4058752" y="4977301"/>
                  <a:pt x="4136244" y="4947739"/>
                  <a:pt x="4213737" y="4947739"/>
                </a:cubicBezTo>
                <a:close/>
                <a:moveTo>
                  <a:pt x="1426103" y="4918395"/>
                </a:moveTo>
                <a:cubicBezTo>
                  <a:pt x="1503594" y="4918395"/>
                  <a:pt x="1581088" y="4947958"/>
                  <a:pt x="1640212" y="5007083"/>
                </a:cubicBezTo>
                <a:lnTo>
                  <a:pt x="2549091" y="5915962"/>
                </a:lnTo>
                <a:cubicBezTo>
                  <a:pt x="2667341" y="6034211"/>
                  <a:pt x="2667341" y="6225932"/>
                  <a:pt x="2549091" y="6344181"/>
                </a:cubicBezTo>
                <a:lnTo>
                  <a:pt x="2045419" y="6847853"/>
                </a:lnTo>
                <a:lnTo>
                  <a:pt x="806786" y="6847853"/>
                </a:lnTo>
                <a:lnTo>
                  <a:pt x="303114" y="6344181"/>
                </a:lnTo>
                <a:cubicBezTo>
                  <a:pt x="184864" y="6225932"/>
                  <a:pt x="184864" y="6034211"/>
                  <a:pt x="303114" y="5915962"/>
                </a:cubicBezTo>
                <a:lnTo>
                  <a:pt x="1211993" y="5007082"/>
                </a:lnTo>
                <a:cubicBezTo>
                  <a:pt x="1271117" y="4947958"/>
                  <a:pt x="1348611" y="4918395"/>
                  <a:pt x="1426103" y="4918395"/>
                </a:cubicBezTo>
                <a:close/>
                <a:moveTo>
                  <a:pt x="5585451" y="3556398"/>
                </a:moveTo>
                <a:cubicBezTo>
                  <a:pt x="5662944" y="3556398"/>
                  <a:pt x="5740436" y="3585960"/>
                  <a:pt x="5799561" y="3645085"/>
                </a:cubicBezTo>
                <a:lnTo>
                  <a:pt x="6708441" y="4553965"/>
                </a:lnTo>
                <a:cubicBezTo>
                  <a:pt x="6826690" y="4672214"/>
                  <a:pt x="6826690" y="4863935"/>
                  <a:pt x="6708441" y="4982185"/>
                </a:cubicBezTo>
                <a:lnTo>
                  <a:pt x="5799561" y="5891064"/>
                </a:lnTo>
                <a:cubicBezTo>
                  <a:pt x="5681311" y="6009314"/>
                  <a:pt x="5489591" y="6009314"/>
                  <a:pt x="5371341" y="5891064"/>
                </a:cubicBezTo>
                <a:lnTo>
                  <a:pt x="4462462" y="4982185"/>
                </a:lnTo>
                <a:cubicBezTo>
                  <a:pt x="4344212" y="4863935"/>
                  <a:pt x="4344212" y="4672214"/>
                  <a:pt x="4462462" y="4553965"/>
                </a:cubicBezTo>
                <a:lnTo>
                  <a:pt x="5371341" y="3645085"/>
                </a:lnTo>
                <a:cubicBezTo>
                  <a:pt x="5430466" y="3585960"/>
                  <a:pt x="5507959" y="3556398"/>
                  <a:pt x="5585451" y="3556398"/>
                </a:cubicBezTo>
                <a:close/>
                <a:moveTo>
                  <a:pt x="2822395" y="3556397"/>
                </a:moveTo>
                <a:cubicBezTo>
                  <a:pt x="2899888" y="3556398"/>
                  <a:pt x="2977380" y="3585960"/>
                  <a:pt x="3036505" y="3645084"/>
                </a:cubicBezTo>
                <a:lnTo>
                  <a:pt x="3945384" y="4553964"/>
                </a:lnTo>
                <a:cubicBezTo>
                  <a:pt x="4063633" y="4672213"/>
                  <a:pt x="4063634" y="4863934"/>
                  <a:pt x="3945385" y="4982184"/>
                </a:cubicBezTo>
                <a:lnTo>
                  <a:pt x="3036504" y="5891063"/>
                </a:lnTo>
                <a:cubicBezTo>
                  <a:pt x="2918255" y="6009312"/>
                  <a:pt x="2726535" y="6009313"/>
                  <a:pt x="2608285" y="5891064"/>
                </a:cubicBezTo>
                <a:lnTo>
                  <a:pt x="1699406" y="4982184"/>
                </a:lnTo>
                <a:cubicBezTo>
                  <a:pt x="1581156" y="4863934"/>
                  <a:pt x="1581157" y="4672213"/>
                  <a:pt x="1699406" y="4553964"/>
                </a:cubicBezTo>
                <a:lnTo>
                  <a:pt x="2608285" y="3645084"/>
                </a:lnTo>
                <a:cubicBezTo>
                  <a:pt x="2667410" y="3585960"/>
                  <a:pt x="2744903" y="3556398"/>
                  <a:pt x="2822395" y="3556397"/>
                </a:cubicBezTo>
                <a:close/>
                <a:moveTo>
                  <a:pt x="34760" y="3527053"/>
                </a:moveTo>
                <a:cubicBezTo>
                  <a:pt x="112253" y="3527053"/>
                  <a:pt x="189745" y="3556615"/>
                  <a:pt x="248870" y="3615740"/>
                </a:cubicBezTo>
                <a:lnTo>
                  <a:pt x="1157750" y="4524619"/>
                </a:lnTo>
                <a:cubicBezTo>
                  <a:pt x="1275999" y="4642868"/>
                  <a:pt x="1275999" y="4834589"/>
                  <a:pt x="1157749" y="4952839"/>
                </a:cubicBezTo>
                <a:lnTo>
                  <a:pt x="248870" y="5861718"/>
                </a:lnTo>
                <a:cubicBezTo>
                  <a:pt x="189745" y="5920843"/>
                  <a:pt x="112253" y="5950405"/>
                  <a:pt x="34760" y="5950405"/>
                </a:cubicBezTo>
                <a:lnTo>
                  <a:pt x="0" y="5947073"/>
                </a:lnTo>
                <a:lnTo>
                  <a:pt x="0" y="3530385"/>
                </a:lnTo>
                <a:close/>
                <a:moveTo>
                  <a:pt x="4194109" y="2165056"/>
                </a:moveTo>
                <a:cubicBezTo>
                  <a:pt x="4271601" y="2165056"/>
                  <a:pt x="4349095" y="2194619"/>
                  <a:pt x="4408220" y="2253745"/>
                </a:cubicBezTo>
                <a:lnTo>
                  <a:pt x="5317099" y="3162624"/>
                </a:lnTo>
                <a:cubicBezTo>
                  <a:pt x="5435349" y="3280873"/>
                  <a:pt x="5435348" y="3472593"/>
                  <a:pt x="5317099" y="3590843"/>
                </a:cubicBezTo>
                <a:lnTo>
                  <a:pt x="4408219" y="4499722"/>
                </a:lnTo>
                <a:cubicBezTo>
                  <a:pt x="4289969" y="4617972"/>
                  <a:pt x="4098248" y="4617972"/>
                  <a:pt x="3979999" y="4499722"/>
                </a:cubicBezTo>
                <a:lnTo>
                  <a:pt x="3071120" y="3590843"/>
                </a:lnTo>
                <a:cubicBezTo>
                  <a:pt x="2952870" y="3472593"/>
                  <a:pt x="2952870" y="3280873"/>
                  <a:pt x="3071120" y="3162624"/>
                </a:cubicBezTo>
                <a:lnTo>
                  <a:pt x="3980000" y="2253744"/>
                </a:lnTo>
                <a:cubicBezTo>
                  <a:pt x="4039124" y="2194619"/>
                  <a:pt x="4116616" y="2165056"/>
                  <a:pt x="4194109" y="2165056"/>
                </a:cubicBezTo>
                <a:close/>
                <a:moveTo>
                  <a:pt x="1431052" y="2165056"/>
                </a:moveTo>
                <a:cubicBezTo>
                  <a:pt x="1508545" y="2165055"/>
                  <a:pt x="1586038" y="2194619"/>
                  <a:pt x="1645162" y="2253742"/>
                </a:cubicBezTo>
                <a:lnTo>
                  <a:pt x="2554041" y="3162622"/>
                </a:lnTo>
                <a:cubicBezTo>
                  <a:pt x="2672291" y="3280872"/>
                  <a:pt x="2672291" y="3472591"/>
                  <a:pt x="2554041" y="3590842"/>
                </a:cubicBezTo>
                <a:lnTo>
                  <a:pt x="1645161" y="4499720"/>
                </a:lnTo>
                <a:cubicBezTo>
                  <a:pt x="1526913" y="4617969"/>
                  <a:pt x="1335193" y="4617969"/>
                  <a:pt x="1216943" y="4499720"/>
                </a:cubicBezTo>
                <a:lnTo>
                  <a:pt x="308063" y="3590842"/>
                </a:lnTo>
                <a:cubicBezTo>
                  <a:pt x="189814" y="3472591"/>
                  <a:pt x="189814" y="3280871"/>
                  <a:pt x="308063" y="3162622"/>
                </a:cubicBezTo>
                <a:lnTo>
                  <a:pt x="1216942" y="2253742"/>
                </a:lnTo>
                <a:cubicBezTo>
                  <a:pt x="1276068" y="2194618"/>
                  <a:pt x="1353560" y="2165056"/>
                  <a:pt x="1431052" y="2165056"/>
                </a:cubicBezTo>
                <a:close/>
                <a:moveTo>
                  <a:pt x="2802766" y="773714"/>
                </a:moveTo>
                <a:cubicBezTo>
                  <a:pt x="2880259" y="773713"/>
                  <a:pt x="2957751" y="803277"/>
                  <a:pt x="3016876" y="862402"/>
                </a:cubicBezTo>
                <a:lnTo>
                  <a:pt x="3925755" y="1771281"/>
                </a:lnTo>
                <a:cubicBezTo>
                  <a:pt x="4044006" y="1889530"/>
                  <a:pt x="4044005" y="2081251"/>
                  <a:pt x="3925756" y="2199500"/>
                </a:cubicBezTo>
                <a:lnTo>
                  <a:pt x="3016876" y="3108379"/>
                </a:lnTo>
                <a:cubicBezTo>
                  <a:pt x="2898626" y="3226630"/>
                  <a:pt x="2706905" y="3226630"/>
                  <a:pt x="2588657" y="3108380"/>
                </a:cubicBezTo>
                <a:lnTo>
                  <a:pt x="1679777" y="2199500"/>
                </a:lnTo>
                <a:cubicBezTo>
                  <a:pt x="1561527" y="2081251"/>
                  <a:pt x="1561528" y="1889530"/>
                  <a:pt x="1679777" y="1771281"/>
                </a:cubicBezTo>
                <a:lnTo>
                  <a:pt x="2588656" y="862402"/>
                </a:lnTo>
                <a:cubicBezTo>
                  <a:pt x="2647781" y="803276"/>
                  <a:pt x="2725273" y="773713"/>
                  <a:pt x="2802766" y="773714"/>
                </a:cubicBezTo>
                <a:close/>
                <a:moveTo>
                  <a:pt x="39709" y="773713"/>
                </a:moveTo>
                <a:cubicBezTo>
                  <a:pt x="117203" y="773713"/>
                  <a:pt x="194694" y="803275"/>
                  <a:pt x="253819" y="862400"/>
                </a:cubicBezTo>
                <a:lnTo>
                  <a:pt x="1162699" y="1771279"/>
                </a:lnTo>
                <a:cubicBezTo>
                  <a:pt x="1280949" y="1889529"/>
                  <a:pt x="1280948" y="2081250"/>
                  <a:pt x="1162699" y="2199499"/>
                </a:cubicBezTo>
                <a:lnTo>
                  <a:pt x="253819" y="3108379"/>
                </a:lnTo>
                <a:cubicBezTo>
                  <a:pt x="194695" y="3167505"/>
                  <a:pt x="117203" y="3197067"/>
                  <a:pt x="39710" y="3197067"/>
                </a:cubicBezTo>
                <a:lnTo>
                  <a:pt x="0" y="3193261"/>
                </a:lnTo>
                <a:lnTo>
                  <a:pt x="0" y="777518"/>
                </a:lnTo>
                <a:close/>
                <a:moveTo>
                  <a:pt x="3443155" y="0"/>
                </a:moveTo>
                <a:lnTo>
                  <a:pt x="4929257" y="0"/>
                </a:lnTo>
                <a:lnTo>
                  <a:pt x="5309196" y="379938"/>
                </a:lnTo>
                <a:cubicBezTo>
                  <a:pt x="5427445" y="498188"/>
                  <a:pt x="5427445" y="689908"/>
                  <a:pt x="5309196" y="808158"/>
                </a:cubicBezTo>
                <a:lnTo>
                  <a:pt x="4400317" y="1717038"/>
                </a:lnTo>
                <a:cubicBezTo>
                  <a:pt x="4282067" y="1835287"/>
                  <a:pt x="4090346" y="1835287"/>
                  <a:pt x="3972096" y="1717038"/>
                </a:cubicBezTo>
                <a:lnTo>
                  <a:pt x="3063217" y="808158"/>
                </a:lnTo>
                <a:cubicBezTo>
                  <a:pt x="2944967" y="689908"/>
                  <a:pt x="2944967" y="498188"/>
                  <a:pt x="3063217" y="379938"/>
                </a:cubicBezTo>
                <a:close/>
                <a:moveTo>
                  <a:pt x="668373" y="0"/>
                </a:moveTo>
                <a:lnTo>
                  <a:pt x="2154474" y="0"/>
                </a:lnTo>
                <a:lnTo>
                  <a:pt x="2534413" y="379938"/>
                </a:lnTo>
                <a:cubicBezTo>
                  <a:pt x="2652662" y="498188"/>
                  <a:pt x="2652662" y="689908"/>
                  <a:pt x="2534413" y="808158"/>
                </a:cubicBezTo>
                <a:lnTo>
                  <a:pt x="1625533" y="1717038"/>
                </a:lnTo>
                <a:cubicBezTo>
                  <a:pt x="1507283" y="1835287"/>
                  <a:pt x="1315563" y="1835288"/>
                  <a:pt x="1197314" y="1717038"/>
                </a:cubicBezTo>
                <a:lnTo>
                  <a:pt x="288434" y="808159"/>
                </a:lnTo>
                <a:cubicBezTo>
                  <a:pt x="170185" y="689909"/>
                  <a:pt x="170185" y="498188"/>
                  <a:pt x="288434" y="379939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F27E387-C0F4-439D-A6D1-EEDE54748DCB}"/>
              </a:ext>
            </a:extLst>
          </p:cNvPr>
          <p:cNvSpPr/>
          <p:nvPr/>
        </p:nvSpPr>
        <p:spPr>
          <a:xfrm>
            <a:off x="4529547" y="-10147"/>
            <a:ext cx="7814460" cy="6858000"/>
          </a:xfrm>
          <a:custGeom>
            <a:avLst/>
            <a:gdLst>
              <a:gd name="connsiteX0" fmla="*/ 621141 w 7814460"/>
              <a:gd name="connsiteY0" fmla="*/ 0 h 6858000"/>
              <a:gd name="connsiteX1" fmla="*/ 1819024 w 7814460"/>
              <a:gd name="connsiteY1" fmla="*/ 0 h 6858000"/>
              <a:gd name="connsiteX2" fmla="*/ 3425981 w 7814460"/>
              <a:gd name="connsiteY2" fmla="*/ 0 h 6858000"/>
              <a:gd name="connsiteX3" fmla="*/ 7814460 w 7814460"/>
              <a:gd name="connsiteY3" fmla="*/ 0 h 6858000"/>
              <a:gd name="connsiteX4" fmla="*/ 7814460 w 7814460"/>
              <a:gd name="connsiteY4" fmla="*/ 6858000 h 6858000"/>
              <a:gd name="connsiteX5" fmla="*/ 607320 w 7814460"/>
              <a:gd name="connsiteY5" fmla="*/ 6858000 h 6858000"/>
              <a:gd name="connsiteX6" fmla="*/ 2496325 w 7814460"/>
              <a:gd name="connsiteY6" fmla="*/ 4968996 h 6858000"/>
              <a:gd name="connsiteX7" fmla="*/ 2496325 w 7814460"/>
              <a:gd name="connsiteY7" fmla="*/ 4556740 h 6858000"/>
              <a:gd name="connsiteX8" fmla="*/ 2416943 w 7814460"/>
              <a:gd name="connsiteY8" fmla="*/ 4477357 h 6858000"/>
              <a:gd name="connsiteX9" fmla="*/ 2416375 w 7814460"/>
              <a:gd name="connsiteY9" fmla="*/ 4476894 h 6858000"/>
              <a:gd name="connsiteX10" fmla="*/ 85380 w 7814460"/>
              <a:gd name="connsiteY10" fmla="*/ 2145900 h 6858000"/>
              <a:gd name="connsiteX11" fmla="*/ 85380 w 7814460"/>
              <a:gd name="connsiteY11" fmla="*/ 1733644 h 6858000"/>
              <a:gd name="connsiteX12" fmla="*/ 540689 w 7814460"/>
              <a:gd name="connsiteY12" fmla="*/ 1278335 h 6858000"/>
              <a:gd name="connsiteX13" fmla="*/ 540689 w 7814460"/>
              <a:gd name="connsiteY13" fmla="*/ 1274397 h 6858000"/>
              <a:gd name="connsiteX14" fmla="*/ 1011986 w 7814460"/>
              <a:gd name="connsiteY14" fmla="*/ 803101 h 6858000"/>
              <a:gd name="connsiteX15" fmla="*/ 1011986 w 7814460"/>
              <a:gd name="connsiteY15" fmla="*/ 3908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14460" h="6858000">
                <a:moveTo>
                  <a:pt x="621141" y="0"/>
                </a:moveTo>
                <a:lnTo>
                  <a:pt x="1819024" y="0"/>
                </a:lnTo>
                <a:lnTo>
                  <a:pt x="3425981" y="0"/>
                </a:lnTo>
                <a:lnTo>
                  <a:pt x="7814460" y="0"/>
                </a:lnTo>
                <a:lnTo>
                  <a:pt x="7814460" y="6858000"/>
                </a:lnTo>
                <a:lnTo>
                  <a:pt x="607320" y="6858000"/>
                </a:lnTo>
                <a:lnTo>
                  <a:pt x="2496325" y="4968996"/>
                </a:lnTo>
                <a:cubicBezTo>
                  <a:pt x="2610166" y="4855154"/>
                  <a:pt x="2610166" y="4670581"/>
                  <a:pt x="2496325" y="4556740"/>
                </a:cubicBezTo>
                <a:lnTo>
                  <a:pt x="2416943" y="4477357"/>
                </a:lnTo>
                <a:lnTo>
                  <a:pt x="2416375" y="4476894"/>
                </a:lnTo>
                <a:lnTo>
                  <a:pt x="85380" y="2145900"/>
                </a:lnTo>
                <a:cubicBezTo>
                  <a:pt x="-28461" y="2032058"/>
                  <a:pt x="-28461" y="1847485"/>
                  <a:pt x="85380" y="1733644"/>
                </a:cubicBezTo>
                <a:lnTo>
                  <a:pt x="540689" y="1278335"/>
                </a:lnTo>
                <a:lnTo>
                  <a:pt x="540689" y="1274397"/>
                </a:lnTo>
                <a:lnTo>
                  <a:pt x="1011986" y="803101"/>
                </a:lnTo>
                <a:cubicBezTo>
                  <a:pt x="1125827" y="689259"/>
                  <a:pt x="1125827" y="504686"/>
                  <a:pt x="1011986" y="390845"/>
                </a:cubicBezTo>
                <a:close/>
              </a:path>
            </a:pathLst>
          </a:custGeom>
          <a:gradFill>
            <a:gsLst>
              <a:gs pos="100000">
                <a:srgbClr val="7D25B1"/>
              </a:gs>
              <a:gs pos="0">
                <a:srgbClr val="E03A4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grpSp>
        <p:nvGrpSpPr>
          <p:cNvPr id="2" name="Group 46">
            <a:extLst>
              <a:ext uri="{FF2B5EF4-FFF2-40B4-BE49-F238E27FC236}">
                <a16:creationId xmlns="" xmlns:a16="http://schemas.microsoft.com/office/drawing/2014/main" id="{BC943978-89A1-49D6-B1A6-879A96038FF4}"/>
              </a:ext>
            </a:extLst>
          </p:cNvPr>
          <p:cNvGrpSpPr/>
          <p:nvPr/>
        </p:nvGrpSpPr>
        <p:grpSpPr>
          <a:xfrm>
            <a:off x="6721643" y="350192"/>
            <a:ext cx="5470357" cy="5511141"/>
            <a:chOff x="6721643" y="350192"/>
            <a:chExt cx="5470357" cy="5511141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08CE70DB-441E-4C1D-9BAD-282C3153C91A}"/>
                </a:ext>
              </a:extLst>
            </p:cNvPr>
            <p:cNvSpPr txBox="1"/>
            <p:nvPr/>
          </p:nvSpPr>
          <p:spPr>
            <a:xfrm>
              <a:off x="8560811" y="2009546"/>
              <a:ext cx="3384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spc="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A84A25F1-3B4C-4263-8AA0-CD688B4B1DA6}"/>
                </a:ext>
              </a:extLst>
            </p:cNvPr>
            <p:cNvSpPr txBox="1"/>
            <p:nvPr/>
          </p:nvSpPr>
          <p:spPr>
            <a:xfrm>
              <a:off x="7403977" y="2553796"/>
              <a:ext cx="45417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5400" b="1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138B0C8D-9158-48A9-8582-28D6B083BE9F}"/>
                </a:ext>
              </a:extLst>
            </p:cNvPr>
            <p:cNvSpPr txBox="1"/>
            <p:nvPr/>
          </p:nvSpPr>
          <p:spPr>
            <a:xfrm>
              <a:off x="6721643" y="3294379"/>
              <a:ext cx="52240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32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A33A4BE6-82B7-48C6-A883-6826C28AD544}"/>
                </a:ext>
              </a:extLst>
            </p:cNvPr>
            <p:cNvSpPr txBox="1"/>
            <p:nvPr/>
          </p:nvSpPr>
          <p:spPr>
            <a:xfrm>
              <a:off x="8560811" y="3952252"/>
              <a:ext cx="3384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2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E7205A1-0BDA-4913-B6C4-7ECFB02A593F}"/>
                </a:ext>
              </a:extLst>
            </p:cNvPr>
            <p:cNvSpPr txBox="1"/>
            <p:nvPr/>
          </p:nvSpPr>
          <p:spPr>
            <a:xfrm>
              <a:off x="7662454" y="4458717"/>
              <a:ext cx="4283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="" xmlns:a16="http://schemas.microsoft.com/office/drawing/2014/main" id="{23726CAA-C5B6-454A-9A63-4996320C96FA}"/>
                </a:ext>
              </a:extLst>
            </p:cNvPr>
            <p:cNvSpPr/>
            <p:nvPr/>
          </p:nvSpPr>
          <p:spPr>
            <a:xfrm>
              <a:off x="9375881" y="5474380"/>
              <a:ext cx="2816119" cy="386953"/>
            </a:xfrm>
            <a:prstGeom prst="parallelogram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sz="1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E5CAAE09-6450-4DD9-AFEF-B4E9488D87A4}"/>
                </a:ext>
              </a:extLst>
            </p:cNvPr>
            <p:cNvSpPr txBox="1"/>
            <p:nvPr/>
          </p:nvSpPr>
          <p:spPr>
            <a:xfrm>
              <a:off x="7648537" y="350192"/>
              <a:ext cx="429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45383" y="561701"/>
            <a:ext cx="50466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In this ongoing era of pandemic, wearing a “Face Mask” is the need of the hour as it is a proven medical equipment to resist the spread of SARS-CoV-2 Virus, also known as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Coronavirus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, through human </a:t>
            </a:r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interaction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. But despite of the COVID norms, many people are still loitering around without wearing a face mask properly. It is an absolute necessity to track those people as they are the most potential super-spreaders of COVID-19. To resolve this issue, we have come up with an innovative yet cost-effective module for "Mass Face Mask Detection" using the principles of Computer Vision. To build this project, we have used packages like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Tensorflow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Keras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OpenCV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matplotlib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Mobilenet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 V2 and streaming modules like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Ffmpeg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 to implement our project and to make it capable enough to detect masked or without-masked persons from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livestreams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. The detailed Methodology and the prospects of the project is discussed in the next two </a:t>
            </a:r>
            <a:r>
              <a:rPr lang="en-US" sz="1500" b="1" dirty="0" err="1" smtClean="0">
                <a:solidFill>
                  <a:schemeClr val="bg1"/>
                </a:solidFill>
                <a:latin typeface="Century Gothic" pitchFamily="34" charset="0"/>
              </a:rPr>
              <a:t>sildes</a:t>
            </a:r>
            <a:r>
              <a:rPr lang="en-US" sz="1500" b="1" dirty="0" smtClean="0">
                <a:solidFill>
                  <a:schemeClr val="bg1"/>
                </a:solidFill>
                <a:latin typeface="Century Gothic" pitchFamily="34" charset="0"/>
              </a:rPr>
              <a:t>.</a:t>
            </a:r>
            <a:endParaRPr lang="en-US" sz="15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xmlns="" id="{C10F7B49-6C9D-4DBF-AD20-9D4CFAB1CBFD}"/>
              </a:ext>
            </a:extLst>
          </p:cNvPr>
          <p:cNvSpPr txBox="1">
            <a:spLocks/>
          </p:cNvSpPr>
          <p:nvPr/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6479177" y="-1"/>
            <a:ext cx="4833257" cy="5094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137E4">
                  <a:tint val="66000"/>
                  <a:satMod val="160000"/>
                </a:srgbClr>
              </a:gs>
              <a:gs pos="50000">
                <a:srgbClr val="F137E4">
                  <a:tint val="44500"/>
                  <a:satMod val="160000"/>
                </a:srgbClr>
              </a:gs>
              <a:gs pos="100000">
                <a:srgbClr val="F137E4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65669" y="0"/>
            <a:ext cx="5447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gency FB" pitchFamily="34" charset="0"/>
              </a:rPr>
              <a:t>INTRODUCTION: MASS FACE MASK DETECTION PROJECT USING KERAS, TENSORFLOW AND MOBILENET</a:t>
            </a:r>
            <a:endParaRPr lang="en-US" sz="1500" b="1" dirty="0">
              <a:latin typeface="Agency FB" pitchFamily="34" charset="0"/>
            </a:endParaRPr>
          </a:p>
        </p:txBody>
      </p:sp>
      <p:pic>
        <p:nvPicPr>
          <p:cNvPr id="33" name="Picture 32" descr="design-444b67ed-cd7e-4f96-aa0b-a4a19fe382d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7348" y="0"/>
            <a:ext cx="754652" cy="5236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813177" y="6519446"/>
            <a:ext cx="378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gency FB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20" name="Picture 19" descr="WhatsApp Image 2022-01-12 at 10.35.45 AM-modifi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3950" y="5275489"/>
            <a:ext cx="796563" cy="796563"/>
          </a:xfrm>
          <a:prstGeom prst="rect">
            <a:avLst/>
          </a:prstGeom>
        </p:spPr>
      </p:pic>
      <p:pic>
        <p:nvPicPr>
          <p:cNvPr id="21" name="Picture 20" descr="WhatsApp Image 2022-01-12 at 10.37.07 AM-modifi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6382" y="5264334"/>
            <a:ext cx="795528" cy="795528"/>
          </a:xfrm>
          <a:prstGeom prst="rect">
            <a:avLst/>
          </a:prstGeom>
        </p:spPr>
      </p:pic>
      <p:pic>
        <p:nvPicPr>
          <p:cNvPr id="22" name="Picture 21" descr="WhatsApp Image 2022-01-12 at 10.39.21 AM-modifi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43532" y="5237391"/>
            <a:ext cx="795528" cy="7955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96299" y="6112712"/>
            <a:ext cx="1345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Rohan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Das, 3</a:t>
            </a:r>
            <a:r>
              <a:rPr lang="en-US" sz="1100" b="1" baseline="30000" dirty="0" smtClean="0">
                <a:solidFill>
                  <a:schemeClr val="bg1"/>
                </a:solidFill>
                <a:latin typeface="Century Gothic" pitchFamily="34" charset="0"/>
              </a:rPr>
              <a:t>rd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Yr(IT), IEM</a:t>
            </a:r>
            <a:endParaRPr lang="en-US" sz="11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9704" y="6106274"/>
            <a:ext cx="1436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Swapnamoy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Das, 3</a:t>
            </a:r>
            <a:r>
              <a:rPr lang="en-US" sz="1100" b="1" baseline="30000" dirty="0" smtClean="0">
                <a:solidFill>
                  <a:schemeClr val="bg1"/>
                </a:solidFill>
                <a:latin typeface="Century Gothic" pitchFamily="34" charset="0"/>
              </a:rPr>
              <a:t>rd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Yr(IT), IEM</a:t>
            </a:r>
            <a:endParaRPr lang="en-US" sz="11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37669" y="4976948"/>
            <a:ext cx="1454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entury Gothic" pitchFamily="34" charset="0"/>
              </a:rPr>
              <a:t>MENTOR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59292" y="6088019"/>
            <a:ext cx="17286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Prof. Mrs.  </a:t>
            </a:r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Kajari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 Sur, Dept. of Information Technology, IEM</a:t>
            </a:r>
            <a:endParaRPr lang="en-US" sz="11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4098" name="Picture 2" descr="WhatsApp Image 2021-11-14 at 1.17.20 PM-modifie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72558" y="5241018"/>
            <a:ext cx="795528" cy="795528"/>
          </a:xfrm>
          <a:prstGeom prst="rect">
            <a:avLst/>
          </a:prstGeom>
          <a:noFill/>
        </p:spPr>
      </p:pic>
      <p:pic>
        <p:nvPicPr>
          <p:cNvPr id="4100" name="Picture 4" descr="WhatsApp Image 2021-11-14 at 1.05.37 PM-modified(1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82901" y="5237117"/>
            <a:ext cx="795528" cy="79552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8630197" y="6069169"/>
            <a:ext cx="1345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Jay </a:t>
            </a:r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Prakash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Pandey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3</a:t>
            </a:r>
            <a:r>
              <a:rPr lang="en-US" sz="1100" b="1" baseline="30000" dirty="0" smtClean="0">
                <a:solidFill>
                  <a:schemeClr val="bg1"/>
                </a:solidFill>
                <a:latin typeface="Century Gothic" pitchFamily="34" charset="0"/>
              </a:rPr>
              <a:t>rd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Yr(IT), IEM</a:t>
            </a:r>
            <a:endParaRPr lang="en-US" sz="11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96847" y="6095294"/>
            <a:ext cx="1232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Abhishek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Century Gothic" pitchFamily="34" charset="0"/>
              </a:rPr>
              <a:t>Anand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3</a:t>
            </a:r>
            <a:r>
              <a:rPr lang="en-US" sz="1100" b="1" baseline="30000" dirty="0" smtClean="0">
                <a:solidFill>
                  <a:schemeClr val="bg1"/>
                </a:solidFill>
                <a:latin typeface="Century Gothic" pitchFamily="34" charset="0"/>
              </a:rPr>
              <a:t>rd</a:t>
            </a:r>
            <a:r>
              <a:rPr lang="en-US" sz="1100" b="1" dirty="0" smtClean="0">
                <a:solidFill>
                  <a:schemeClr val="bg1"/>
                </a:solidFill>
                <a:latin typeface="Century Gothic" pitchFamily="34" charset="0"/>
              </a:rPr>
              <a:t> Yr(IT), IEM</a:t>
            </a:r>
            <a:endParaRPr lang="en-US" sz="11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8878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2748" y="156754"/>
            <a:ext cx="11855081" cy="3670661"/>
            <a:chOff x="162746" y="934274"/>
            <a:chExt cx="11789769" cy="5701654"/>
          </a:xfrm>
        </p:grpSpPr>
        <p:sp>
          <p:nvSpPr>
            <p:cNvPr id="5" name="Rectangle: Rounded Corners 6">
              <a:extLst>
                <a:ext uri="{FF2B5EF4-FFF2-40B4-BE49-F238E27FC236}">
                  <a16:creationId xmlns="" xmlns:a16="http://schemas.microsoft.com/office/drawing/2014/main" id="{A6953888-002E-4E0B-9AF1-66295E7F068B}"/>
                </a:ext>
              </a:extLst>
            </p:cNvPr>
            <p:cNvSpPr/>
            <p:nvPr/>
          </p:nvSpPr>
          <p:spPr>
            <a:xfrm>
              <a:off x="5240311" y="995146"/>
              <a:ext cx="1711378" cy="694987"/>
            </a:xfrm>
            <a:prstGeom prst="roundRect">
              <a:avLst>
                <a:gd name="adj" fmla="val 22739"/>
              </a:avLst>
            </a:prstGeom>
            <a:solidFill>
              <a:srgbClr val="008080"/>
            </a:solidFill>
            <a:ln w="28575">
              <a:solidFill>
                <a:schemeClr val="bg1"/>
              </a:solidFill>
            </a:ln>
            <a:effectLst>
              <a:outerShdw blurRad="1397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F723A02-C69D-4714-A3A1-09DE162AAEB1}"/>
                </a:ext>
              </a:extLst>
            </p:cNvPr>
            <p:cNvSpPr txBox="1"/>
            <p:nvPr/>
          </p:nvSpPr>
          <p:spPr>
            <a:xfrm>
              <a:off x="5262260" y="934274"/>
              <a:ext cx="1687180" cy="812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Append Image Arrays</a:t>
              </a:r>
              <a:endParaRPr 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" name="Group 29"/>
            <p:cNvGrpSpPr/>
            <p:nvPr/>
          </p:nvGrpSpPr>
          <p:grpSpPr>
            <a:xfrm>
              <a:off x="1680934" y="3450308"/>
              <a:ext cx="1428026" cy="573053"/>
              <a:chOff x="5245743" y="2955553"/>
              <a:chExt cx="1719008" cy="800184"/>
            </a:xfrm>
          </p:grpSpPr>
          <p:sp>
            <p:nvSpPr>
              <p:cNvPr id="64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53373" y="3060750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45743" y="2955553"/>
                <a:ext cx="1700891" cy="66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Convolution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8" name="Group 32"/>
            <p:cNvGrpSpPr/>
            <p:nvPr/>
          </p:nvGrpSpPr>
          <p:grpSpPr>
            <a:xfrm>
              <a:off x="5950722" y="2320158"/>
              <a:ext cx="2935941" cy="566727"/>
              <a:chOff x="4688850" y="4958871"/>
              <a:chExt cx="3209647" cy="694989"/>
            </a:xfrm>
          </p:grpSpPr>
          <p:sp>
            <p:nvSpPr>
              <p:cNvPr id="62" name="Rectangle: Rounded Corners 10">
                <a:extLst>
                  <a:ext uri="{FF2B5EF4-FFF2-40B4-BE49-F238E27FC236}">
                    <a16:creationId xmlns="" xmlns:a16="http://schemas.microsoft.com/office/drawing/2014/main" id="{B2778F14-448E-4C78-B4BC-DF5059198218}"/>
                  </a:ext>
                </a:extLst>
              </p:cNvPr>
              <p:cNvSpPr/>
              <p:nvPr/>
            </p:nvSpPr>
            <p:spPr>
              <a:xfrm>
                <a:off x="5240310" y="4958871"/>
                <a:ext cx="1711378" cy="694989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E398BC38-88AD-4A45-9E37-50A4DCF2964D}"/>
                  </a:ext>
                </a:extLst>
              </p:cNvPr>
              <p:cNvSpPr txBox="1"/>
              <p:nvPr/>
            </p:nvSpPr>
            <p:spPr>
              <a:xfrm>
                <a:off x="4688850" y="5001122"/>
                <a:ext cx="3209647" cy="55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3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" name="Group 33"/>
            <p:cNvGrpSpPr/>
            <p:nvPr/>
          </p:nvGrpSpPr>
          <p:grpSpPr>
            <a:xfrm>
              <a:off x="162746" y="3490889"/>
              <a:ext cx="1417859" cy="532464"/>
              <a:chOff x="5219530" y="2953812"/>
              <a:chExt cx="1732159" cy="822680"/>
            </a:xfrm>
          </p:grpSpPr>
          <p:sp>
            <p:nvSpPr>
              <p:cNvPr id="60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19530" y="2953812"/>
                <a:ext cx="1700890" cy="73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Input Image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964036" y="2232873"/>
              <a:ext cx="1443987" cy="680141"/>
              <a:chOff x="5235487" y="2997214"/>
              <a:chExt cx="1716202" cy="779278"/>
            </a:xfrm>
          </p:grpSpPr>
          <p:sp>
            <p:nvSpPr>
              <p:cNvPr id="58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35487" y="2997214"/>
                <a:ext cx="1700890" cy="520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3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1" name="Group 47"/>
            <p:cNvGrpSpPr/>
            <p:nvPr/>
          </p:nvGrpSpPr>
          <p:grpSpPr>
            <a:xfrm>
              <a:off x="3158491" y="3511179"/>
              <a:ext cx="1583323" cy="538307"/>
              <a:chOff x="5222425" y="3062313"/>
              <a:chExt cx="1729264" cy="714179"/>
            </a:xfrm>
          </p:grpSpPr>
          <p:sp>
            <p:nvSpPr>
              <p:cNvPr id="56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5" y="3062313"/>
                <a:ext cx="1700890" cy="63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Max Pooling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2" name="Group 50"/>
            <p:cNvGrpSpPr/>
            <p:nvPr/>
          </p:nvGrpSpPr>
          <p:grpSpPr>
            <a:xfrm>
              <a:off x="4804413" y="3490889"/>
              <a:ext cx="1504947" cy="623915"/>
              <a:chOff x="5222424" y="3035672"/>
              <a:chExt cx="1714384" cy="723045"/>
            </a:xfrm>
          </p:grpSpPr>
          <p:sp>
            <p:nvSpPr>
              <p:cNvPr id="54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25430" y="3063730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4" y="3035672"/>
                <a:ext cx="1700889" cy="52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Fully Connected</a:t>
                </a:r>
                <a:endParaRPr lang="en-US" sz="13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" name="Group 53"/>
            <p:cNvGrpSpPr/>
            <p:nvPr/>
          </p:nvGrpSpPr>
          <p:grpSpPr>
            <a:xfrm>
              <a:off x="6350655" y="3512582"/>
              <a:ext cx="1408682" cy="602220"/>
              <a:chOff x="5240311" y="3081505"/>
              <a:chExt cx="1735254" cy="694987"/>
            </a:xfrm>
          </p:grpSpPr>
          <p:sp>
            <p:nvSpPr>
              <p:cNvPr id="52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74675" y="3103301"/>
                <a:ext cx="1700890" cy="551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Output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4" name="Group 58"/>
            <p:cNvGrpSpPr/>
            <p:nvPr/>
          </p:nvGrpSpPr>
          <p:grpSpPr>
            <a:xfrm>
              <a:off x="10229854" y="3450305"/>
              <a:ext cx="1583323" cy="581762"/>
              <a:chOff x="5222425" y="3004660"/>
              <a:chExt cx="1729264" cy="771832"/>
            </a:xfrm>
          </p:grpSpPr>
          <p:sp>
            <p:nvSpPr>
              <p:cNvPr id="50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5" y="3004660"/>
                <a:ext cx="1700890" cy="630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Read Model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8427177" y="3470600"/>
              <a:ext cx="1583323" cy="570179"/>
              <a:chOff x="5222425" y="3020028"/>
              <a:chExt cx="1729264" cy="756464"/>
            </a:xfrm>
          </p:grpSpPr>
          <p:sp>
            <p:nvSpPr>
              <p:cNvPr id="48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5" y="3020028"/>
                <a:ext cx="1700890" cy="634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Base Model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6" name="Group 64"/>
            <p:cNvGrpSpPr/>
            <p:nvPr/>
          </p:nvGrpSpPr>
          <p:grpSpPr>
            <a:xfrm>
              <a:off x="7691946" y="4284614"/>
              <a:ext cx="2301135" cy="535580"/>
              <a:chOff x="5240311" y="3065931"/>
              <a:chExt cx="1711378" cy="710561"/>
            </a:xfrm>
          </p:grpSpPr>
          <p:sp>
            <p:nvSpPr>
              <p:cNvPr id="46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90430" y="3065931"/>
                <a:ext cx="1589928" cy="51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Pre-Trained Weight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7" name="Group 67"/>
            <p:cNvGrpSpPr/>
            <p:nvPr/>
          </p:nvGrpSpPr>
          <p:grpSpPr>
            <a:xfrm>
              <a:off x="10238560" y="4221350"/>
              <a:ext cx="1583323" cy="585782"/>
              <a:chOff x="5222425" y="2999327"/>
              <a:chExt cx="1729264" cy="777165"/>
            </a:xfrm>
          </p:grpSpPr>
          <p:sp>
            <p:nvSpPr>
              <p:cNvPr id="44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5" y="2999327"/>
                <a:ext cx="1700890" cy="61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Using </a:t>
                </a:r>
                <a:r>
                  <a:rPr lang="en-US" sz="1350" b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MobileNet</a:t>
                </a:r>
                <a:endParaRPr lang="en-US" sz="135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8" name="Group 70"/>
            <p:cNvGrpSpPr/>
            <p:nvPr/>
          </p:nvGrpSpPr>
          <p:grpSpPr>
            <a:xfrm>
              <a:off x="7485016" y="5215589"/>
              <a:ext cx="4428309" cy="584315"/>
              <a:chOff x="5222425" y="3001272"/>
              <a:chExt cx="1729264" cy="775220"/>
            </a:xfrm>
          </p:grpSpPr>
          <p:sp>
            <p:nvSpPr>
              <p:cNvPr id="42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5" y="3001272"/>
                <a:ext cx="1700890" cy="634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Detection of Mask or Without Mask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9" name="Group 73"/>
            <p:cNvGrpSpPr/>
            <p:nvPr/>
          </p:nvGrpSpPr>
          <p:grpSpPr>
            <a:xfrm>
              <a:off x="7471954" y="6027212"/>
              <a:ext cx="4480561" cy="608716"/>
              <a:chOff x="5222425" y="2968899"/>
              <a:chExt cx="1729264" cy="807593"/>
            </a:xfrm>
          </p:grpSpPr>
          <p:sp>
            <p:nvSpPr>
              <p:cNvPr id="40" name="Rectangle: Rounded Corners 9">
                <a:extLst>
                  <a:ext uri="{FF2B5EF4-FFF2-40B4-BE49-F238E27FC236}">
                    <a16:creationId xmlns="" xmlns:a16="http://schemas.microsoft.com/office/drawing/2014/main" id="{D64039E3-830E-4477-9736-E36C67C634E4}"/>
                  </a:ext>
                </a:extLst>
              </p:cNvPr>
              <p:cNvSpPr/>
              <p:nvPr/>
            </p:nvSpPr>
            <p:spPr>
              <a:xfrm>
                <a:off x="5240311" y="3081505"/>
                <a:ext cx="1711378" cy="694987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chemeClr val="bg1"/>
                </a:solidFill>
              </a:ln>
              <a:effectLst>
                <a:outerShdw blurRad="1397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B932E264-0695-496B-BE66-561C42746BCC}"/>
                  </a:ext>
                </a:extLst>
              </p:cNvPr>
              <p:cNvSpPr txBox="1"/>
              <p:nvPr/>
            </p:nvSpPr>
            <p:spPr>
              <a:xfrm>
                <a:off x="5222425" y="2968899"/>
                <a:ext cx="1700890" cy="63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Give Output in a Frame</a:t>
                </a:r>
                <a:endPara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20" name="Elbow Connector 95"/>
            <p:cNvCxnSpPr>
              <a:stCxn id="5" idx="2"/>
            </p:cNvCxnSpPr>
            <p:nvPr/>
          </p:nvCxnSpPr>
          <p:spPr>
            <a:xfrm rot="5400000">
              <a:off x="5258136" y="1108501"/>
              <a:ext cx="256233" cy="1419497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8" idx="0"/>
            </p:cNvCxnSpPr>
            <p:nvPr/>
          </p:nvCxnSpPr>
          <p:spPr>
            <a:xfrm rot="16200000" flipH="1">
              <a:off x="4489180" y="2107565"/>
              <a:ext cx="373138" cy="2461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6113416" y="1946366"/>
              <a:ext cx="1240972" cy="15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7164977" y="2135776"/>
              <a:ext cx="418011" cy="1306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/>
            <p:nvPr/>
          </p:nvCxnSpPr>
          <p:spPr>
            <a:xfrm rot="5400000">
              <a:off x="2637945" y="1084971"/>
              <a:ext cx="235131" cy="3865099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63440" y="3135086"/>
              <a:ext cx="2377440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2199030" y="3321109"/>
              <a:ext cx="403622" cy="545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56" idx="0"/>
            </p:cNvCxnSpPr>
            <p:nvPr/>
          </p:nvCxnSpPr>
          <p:spPr>
            <a:xfrm rot="16200000" flipH="1">
              <a:off x="3743322" y="3310624"/>
              <a:ext cx="416681" cy="1335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55" idx="0"/>
            </p:cNvCxnSpPr>
            <p:nvPr/>
          </p:nvCxnSpPr>
          <p:spPr>
            <a:xfrm rot="5400000">
              <a:off x="5373457" y="3312594"/>
              <a:ext cx="355803" cy="78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2" idx="0"/>
            </p:cNvCxnSpPr>
            <p:nvPr/>
          </p:nvCxnSpPr>
          <p:spPr>
            <a:xfrm rot="5400000">
              <a:off x="6854345" y="3312983"/>
              <a:ext cx="390559" cy="863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/>
            <p:nvPr/>
          </p:nvCxnSpPr>
          <p:spPr>
            <a:xfrm rot="16200000" flipH="1">
              <a:off x="9000834" y="1110867"/>
              <a:ext cx="287387" cy="3839428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48" idx="0"/>
            </p:cNvCxnSpPr>
            <p:nvPr/>
          </p:nvCxnSpPr>
          <p:spPr>
            <a:xfrm rot="16200000" flipH="1">
              <a:off x="9040310" y="3330219"/>
              <a:ext cx="368785" cy="465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6200000" flipH="1">
              <a:off x="692331" y="3265714"/>
              <a:ext cx="457200" cy="1959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5400000">
              <a:off x="10789920" y="3278777"/>
              <a:ext cx="365760" cy="15675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50" idx="2"/>
              <a:endCxn id="44" idx="0"/>
            </p:cNvCxnSpPr>
            <p:nvPr/>
          </p:nvCxnSpPr>
          <p:spPr>
            <a:xfrm rot="16200000" flipH="1">
              <a:off x="10908446" y="4153327"/>
              <a:ext cx="251222" cy="87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46" idx="2"/>
            </p:cNvCxnSpPr>
            <p:nvPr/>
          </p:nvCxnSpPr>
          <p:spPr>
            <a:xfrm rot="16200000" flipH="1">
              <a:off x="9881533" y="3781178"/>
              <a:ext cx="248193" cy="2326228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11025053" y="4911635"/>
              <a:ext cx="313509" cy="1588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9842072" y="5192490"/>
              <a:ext cx="248986" cy="79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9842863" y="5976257"/>
              <a:ext cx="378823" cy="158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48" idx="2"/>
              <a:endCxn id="47" idx="0"/>
            </p:cNvCxnSpPr>
            <p:nvPr/>
          </p:nvCxnSpPr>
          <p:spPr>
            <a:xfrm rot="5400000">
              <a:off x="8905722" y="3963310"/>
              <a:ext cx="243837" cy="3987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958045" y="1110343"/>
            <a:ext cx="2181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solidFill>
                  <a:schemeClr val="bg1"/>
                </a:solidFill>
                <a:latin typeface="Century Gothic" pitchFamily="34" charset="0"/>
              </a:rPr>
              <a:t>20% Image for Test</a:t>
            </a:r>
            <a:endParaRPr lang="en-US" sz="12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83680" y="992777"/>
            <a:ext cx="17634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 smtClean="0">
                <a:solidFill>
                  <a:schemeClr val="bg1"/>
                </a:solidFill>
                <a:latin typeface="Century Gothic" pitchFamily="34" charset="0"/>
              </a:rPr>
              <a:t>80% Image for Training</a:t>
            </a:r>
            <a:endParaRPr lang="en-US" sz="115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85" name="Oval 184"/>
          <p:cNvSpPr/>
          <p:nvPr/>
        </p:nvSpPr>
        <p:spPr>
          <a:xfrm rot="2794759">
            <a:off x="9910479" y="4897612"/>
            <a:ext cx="1148636" cy="1229993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  <a:lumMod val="96000"/>
                </a:schemeClr>
              </a:gs>
              <a:gs pos="10000">
                <a:srgbClr val="B6B3B3"/>
              </a:gs>
              <a:gs pos="0">
                <a:schemeClr val="bg2">
                  <a:lumMod val="50000"/>
                </a:schemeClr>
              </a:gs>
            </a:gsLst>
            <a:lin ang="33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173295" y="5848969"/>
            <a:ext cx="216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w Cen MT" panose="020B0602020104020603" pitchFamily="34" charset="0"/>
              </a:rPr>
              <a:t>At First, The Trained Model detects Human Faces from a Live Video</a:t>
            </a:r>
            <a:endParaRPr lang="en-US" sz="1600" dirty="0">
              <a:latin typeface="Tw Cen MT" panose="020B0602020104020603" pitchFamily="34" charset="0"/>
            </a:endParaRPr>
          </a:p>
        </p:txBody>
      </p:sp>
      <p:grpSp>
        <p:nvGrpSpPr>
          <p:cNvPr id="187" name="Group 113"/>
          <p:cNvGrpSpPr/>
          <p:nvPr/>
        </p:nvGrpSpPr>
        <p:grpSpPr>
          <a:xfrm>
            <a:off x="209005" y="4405644"/>
            <a:ext cx="12192000" cy="2452355"/>
            <a:chOff x="332513" y="1770430"/>
            <a:chExt cx="12025842" cy="6087473"/>
          </a:xfrm>
        </p:grpSpPr>
        <p:sp>
          <p:nvSpPr>
            <p:cNvPr id="190" name="Oval 189"/>
            <p:cNvSpPr/>
            <p:nvPr/>
          </p:nvSpPr>
          <p:spPr>
            <a:xfrm rot="2711784">
              <a:off x="7433053" y="2211893"/>
              <a:ext cx="2271778" cy="1388851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  <a:lumMod val="96000"/>
                  </a:schemeClr>
                </a:gs>
                <a:gs pos="10000">
                  <a:srgbClr val="B6B3B3"/>
                </a:gs>
                <a:gs pos="0">
                  <a:schemeClr val="bg2">
                    <a:lumMod val="50000"/>
                  </a:schemeClr>
                </a:gs>
              </a:gsLst>
              <a:lin ang="33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 rot="2794759">
              <a:off x="5256018" y="3205306"/>
              <a:ext cx="2382966" cy="131364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  <a:lumMod val="96000"/>
                  </a:schemeClr>
                </a:gs>
                <a:gs pos="10000">
                  <a:srgbClr val="B6B3B3"/>
                </a:gs>
                <a:gs pos="0">
                  <a:schemeClr val="bg2">
                    <a:lumMod val="50000"/>
                  </a:schemeClr>
                </a:gs>
              </a:gsLst>
              <a:lin ang="33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 rot="2761457">
              <a:off x="3051360" y="2327704"/>
              <a:ext cx="2343028" cy="134482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  <a:lumMod val="96000"/>
                  </a:schemeClr>
                </a:gs>
                <a:gs pos="10000">
                  <a:srgbClr val="B6B3B3"/>
                </a:gs>
                <a:gs pos="0">
                  <a:schemeClr val="bg2">
                    <a:lumMod val="50000"/>
                  </a:schemeClr>
                </a:gs>
              </a:gsLst>
              <a:lin ang="33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 rot="2580000">
              <a:off x="653996" y="3473392"/>
              <a:ext cx="2382993" cy="128500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  <a:lumMod val="96000"/>
                  </a:schemeClr>
                </a:gs>
                <a:gs pos="10000">
                  <a:srgbClr val="B6B3B3"/>
                </a:gs>
                <a:gs pos="0">
                  <a:schemeClr val="bg2">
                    <a:lumMod val="50000"/>
                  </a:schemeClr>
                </a:gs>
              </a:gsLst>
              <a:lin ang="33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683477">
              <a:off x="8333609" y="2995632"/>
              <a:ext cx="2005976" cy="211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19764616">
              <a:off x="6169171" y="3031863"/>
              <a:ext cx="2005976" cy="2132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1683477">
              <a:off x="3952977" y="3107989"/>
              <a:ext cx="2005976" cy="187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19917985">
              <a:off x="1726155" y="3137666"/>
              <a:ext cx="2005976" cy="18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Can 197"/>
            <p:cNvSpPr/>
            <p:nvPr/>
          </p:nvSpPr>
          <p:spPr>
            <a:xfrm>
              <a:off x="3273762" y="1933412"/>
              <a:ext cx="1163824" cy="1042764"/>
            </a:xfrm>
            <a:prstGeom prst="can">
              <a:avLst>
                <a:gd name="adj" fmla="val 65652"/>
              </a:avLst>
            </a:prstGeom>
            <a:gradFill flip="none" rotWithShape="1">
              <a:gsLst>
                <a:gs pos="100000">
                  <a:srgbClr val="FCDF01"/>
                </a:gs>
                <a:gs pos="0">
                  <a:srgbClr val="FFC90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42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3273762" y="1933412"/>
              <a:ext cx="1163824" cy="657277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 rot="3262242">
              <a:off x="3559110" y="1921342"/>
              <a:ext cx="400181" cy="87596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</a:p>
          </p:txBody>
        </p:sp>
        <p:sp>
          <p:nvSpPr>
            <p:cNvPr id="201" name="Can 200"/>
            <p:cNvSpPr/>
            <p:nvPr/>
          </p:nvSpPr>
          <p:spPr>
            <a:xfrm>
              <a:off x="5511332" y="2838925"/>
              <a:ext cx="1163824" cy="1042764"/>
            </a:xfrm>
            <a:prstGeom prst="can">
              <a:avLst>
                <a:gd name="adj" fmla="val 65652"/>
              </a:avLst>
            </a:prstGeom>
            <a:gradFill flip="none" rotWithShape="1">
              <a:gsLst>
                <a:gs pos="100000">
                  <a:srgbClr val="FCDF01"/>
                </a:gs>
                <a:gs pos="0">
                  <a:srgbClr val="FFC90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48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511332" y="2838925"/>
              <a:ext cx="1163824" cy="657277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 rot="3262242">
              <a:off x="5809564" y="2794428"/>
              <a:ext cx="400181" cy="87596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204" name="Can 203"/>
            <p:cNvSpPr/>
            <p:nvPr/>
          </p:nvSpPr>
          <p:spPr>
            <a:xfrm>
              <a:off x="7631896" y="1844272"/>
              <a:ext cx="1163825" cy="1042764"/>
            </a:xfrm>
            <a:prstGeom prst="can">
              <a:avLst>
                <a:gd name="adj" fmla="val 65652"/>
              </a:avLst>
            </a:prstGeom>
            <a:gradFill flip="none" rotWithShape="1">
              <a:gsLst>
                <a:gs pos="100000">
                  <a:srgbClr val="FCDF01"/>
                </a:gs>
                <a:gs pos="0">
                  <a:srgbClr val="FFC90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48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631896" y="1844273"/>
              <a:ext cx="1163824" cy="657277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TextBox 205"/>
            <p:cNvSpPr txBox="1"/>
            <p:nvPr/>
          </p:nvSpPr>
          <p:spPr>
            <a:xfrm rot="3262242">
              <a:off x="7904359" y="1799777"/>
              <a:ext cx="400181" cy="87596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207" name="Can 206"/>
            <p:cNvSpPr/>
            <p:nvPr/>
          </p:nvSpPr>
          <p:spPr>
            <a:xfrm>
              <a:off x="9971175" y="2854632"/>
              <a:ext cx="1163824" cy="1042764"/>
            </a:xfrm>
            <a:prstGeom prst="can">
              <a:avLst>
                <a:gd name="adj" fmla="val 65652"/>
              </a:avLst>
            </a:prstGeom>
            <a:gradFill flip="none" rotWithShape="1">
              <a:gsLst>
                <a:gs pos="100000">
                  <a:srgbClr val="FCDF01"/>
                </a:gs>
                <a:gs pos="0">
                  <a:srgbClr val="FFC90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48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9971175" y="2854632"/>
              <a:ext cx="1163824" cy="657277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 rot="3262242">
              <a:off x="10269408" y="2842562"/>
              <a:ext cx="400181" cy="87596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5</a:t>
              </a:r>
            </a:p>
          </p:txBody>
        </p:sp>
        <p:sp>
          <p:nvSpPr>
            <p:cNvPr id="210" name="Can 209"/>
            <p:cNvSpPr/>
            <p:nvPr/>
          </p:nvSpPr>
          <p:spPr>
            <a:xfrm>
              <a:off x="848915" y="3079665"/>
              <a:ext cx="1163824" cy="1042764"/>
            </a:xfrm>
            <a:prstGeom prst="can">
              <a:avLst>
                <a:gd name="adj" fmla="val 65652"/>
              </a:avLst>
            </a:prstGeom>
            <a:gradFill flip="none" rotWithShape="1">
              <a:gsLst>
                <a:gs pos="100000">
                  <a:srgbClr val="FCDF01"/>
                </a:gs>
                <a:gs pos="0">
                  <a:srgbClr val="FFC90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48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848915" y="3079665"/>
              <a:ext cx="1163824" cy="657277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 rot="3473745">
              <a:off x="1073934" y="2914266"/>
              <a:ext cx="400181" cy="71348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32513" y="4460282"/>
              <a:ext cx="2796768" cy="114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I</a:t>
              </a:r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Tw Cen MT" panose="020B0602020104020603" pitchFamily="34" charset="0"/>
                </a:rPr>
                <a:t>mage Detection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621578" y="3271137"/>
              <a:ext cx="2847852" cy="114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D</a:t>
              </a:r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Tw Cen MT" panose="020B0602020104020603" pitchFamily="34" charset="0"/>
                </a:rPr>
                <a:t>ecision Making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739113" y="4367970"/>
              <a:ext cx="2340632" cy="84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latin typeface="Tw Cen MT" panose="020B0602020104020603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264904" y="4311145"/>
              <a:ext cx="3307596" cy="206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E</a:t>
              </a:r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Tw Cen MT" panose="020B0602020104020603" pitchFamily="34" charset="0"/>
                </a:rPr>
                <a:t>ncapsulation </a:t>
              </a:r>
            </a:p>
            <a:p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Tw Cen MT" panose="020B0602020104020603" pitchFamily="34" charset="0"/>
                </a:rPr>
                <a:t>of the Data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001345" y="6024320"/>
              <a:ext cx="2340632" cy="1833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w Cen MT" panose="020B0602020104020603" pitchFamily="34" charset="0"/>
                </a:rPr>
                <a:t>Collect the Cumulative Data of the People both with or without Face Mask</a:t>
              </a:r>
              <a:endParaRPr lang="en-US" sz="1400" dirty="0">
                <a:latin typeface="Tw Cen MT" panose="020B0602020104020603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506266" y="3204778"/>
              <a:ext cx="2235415" cy="114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A</a:t>
              </a:r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Tw Cen MT" panose="020B0602020104020603" pitchFamily="34" charset="0"/>
                </a:rPr>
                <a:t>ccessibility 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574356" y="4116970"/>
              <a:ext cx="2783999" cy="114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w Cen MT" panose="020B0602020104020603" pitchFamily="34" charset="0"/>
                </a:rPr>
                <a:t>S</a:t>
              </a:r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Tw Cen MT" panose="020B0602020104020603" pitchFamily="34" charset="0"/>
                </a:rPr>
                <a:t>haring the Data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529812" y="4954730"/>
              <a:ext cx="2463472" cy="236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w Cen MT" panose="020B0602020104020603" pitchFamily="34" charset="0"/>
                </a:rPr>
                <a:t>Publishing the Information about the % of people wearing mask or not in a particular area through app or website.  </a:t>
              </a:r>
              <a:endParaRPr lang="en-US" sz="1400" dirty="0">
                <a:latin typeface="Tw Cen MT" panose="020B0602020104020603" pitchFamily="34" charset="0"/>
              </a:endParaRPr>
            </a:p>
          </p:txBody>
        </p:sp>
      </p:grpSp>
      <p:sp>
        <p:nvSpPr>
          <p:cNvPr id="290" name="Rectangle 289"/>
          <p:cNvSpPr/>
          <p:nvPr/>
        </p:nvSpPr>
        <p:spPr>
          <a:xfrm>
            <a:off x="7262948" y="5367610"/>
            <a:ext cx="2220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w Cen MT" panose="020B0602020104020603" pitchFamily="34" charset="0"/>
              </a:rPr>
              <a:t>Upload the Fetched Data into the Clouds to Ensure Easy Accessibility while working with it.  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512422" y="5417961"/>
            <a:ext cx="2503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w Cen MT" panose="020B0602020104020603" pitchFamily="34" charset="0"/>
              </a:rPr>
              <a:t>Read Image and decide whether the person is with or without face mask using the algorithm.  </a:t>
            </a:r>
            <a:endParaRPr lang="en-US" sz="1600" dirty="0">
              <a:latin typeface="Tw Cen MT" panose="020B0602020104020603" pitchFamily="34" charset="0"/>
            </a:endParaRPr>
          </a:p>
        </p:txBody>
      </p:sp>
      <p:pic>
        <p:nvPicPr>
          <p:cNvPr id="292" name="Picture 291" descr="output-onlinepng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74" y="4166506"/>
            <a:ext cx="664572" cy="664572"/>
          </a:xfrm>
          <a:prstGeom prst="rect">
            <a:avLst/>
          </a:prstGeom>
        </p:spPr>
      </p:pic>
      <p:pic>
        <p:nvPicPr>
          <p:cNvPr id="295" name="Picture 294" descr="design-ad560475-30b0-482a-b489-2dfc13df9e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9882" y="3598410"/>
            <a:ext cx="754108" cy="752641"/>
          </a:xfrm>
          <a:prstGeom prst="rect">
            <a:avLst/>
          </a:prstGeom>
        </p:spPr>
      </p:pic>
      <p:pic>
        <p:nvPicPr>
          <p:cNvPr id="104" name="Picture 103" descr="data-collec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63" y="4064454"/>
            <a:ext cx="1079111" cy="585924"/>
          </a:xfrm>
          <a:prstGeom prst="rect">
            <a:avLst/>
          </a:prstGeom>
        </p:spPr>
      </p:pic>
      <p:pic>
        <p:nvPicPr>
          <p:cNvPr id="105" name="Picture 104" descr="PngItem_20835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60179" y="3918856"/>
            <a:ext cx="569866" cy="418677"/>
          </a:xfrm>
          <a:prstGeom prst="rect">
            <a:avLst/>
          </a:prstGeom>
        </p:spPr>
      </p:pic>
      <p:pic>
        <p:nvPicPr>
          <p:cNvPr id="106" name="Picture 105" descr="design-9e41e319-a29a-41fd-bbfd-1ddcdd1641f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2779" y="4111806"/>
            <a:ext cx="703898" cy="686212"/>
          </a:xfrm>
          <a:prstGeom prst="rect">
            <a:avLst/>
          </a:prstGeom>
        </p:spPr>
      </p:pic>
      <p:sp>
        <p:nvSpPr>
          <p:cNvPr id="107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339633" y="182878"/>
            <a:ext cx="3553097" cy="70539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6754" y="222068"/>
            <a:ext cx="4062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METHODOLOGY(Flowchart of the Algorithm)</a:t>
            </a:r>
            <a:endParaRPr lang="en-US" sz="155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9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39781" y="2738844"/>
            <a:ext cx="3553097" cy="70539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</a:rPr>
              <a:t>METHODOLOGY Through the IDEAS (Steps involved in the Process)</a:t>
            </a:r>
            <a:endParaRPr lang="en-US" sz="155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1" name="Slide Number Placeholder 110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  <a:latin typeface="Agency FB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112" name="Picture 111" descr="design-444b67ed-cd7e-4f96-aa0b-a4a19fe382d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7348" y="0"/>
            <a:ext cx="754652" cy="523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162596" y="209006"/>
            <a:ext cx="3618410" cy="817029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774337" y="934539"/>
            <a:ext cx="1108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</a:t>
            </a:r>
            <a:endParaRPr lang="en-US" sz="96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457199" y="212928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5190568" y="233909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0C95018-F187-4BBB-AAF1-1C3131AD59DE}"/>
              </a:ext>
            </a:extLst>
          </p:cNvPr>
          <p:cNvGrpSpPr/>
          <p:nvPr/>
        </p:nvGrpSpPr>
        <p:grpSpPr>
          <a:xfrm>
            <a:off x="5960309" y="5020108"/>
            <a:ext cx="6713089" cy="1371600"/>
            <a:chOff x="5960309" y="5029633"/>
            <a:chExt cx="6713089" cy="1371600"/>
          </a:xfrm>
        </p:grpSpPr>
        <p:grpSp>
          <p:nvGrpSpPr>
            <p:cNvPr id="7" name="Group 12">
              <a:extLst>
                <a:ext uri="{FF2B5EF4-FFF2-40B4-BE49-F238E27FC236}">
                  <a16:creationId xmlns="" xmlns:a16="http://schemas.microsoft.com/office/drawing/2014/main" id="{705ADA5B-63E7-47E9-8A85-6D996D7FFE46}"/>
                </a:ext>
              </a:extLst>
            </p:cNvPr>
            <p:cNvGrpSpPr/>
            <p:nvPr/>
          </p:nvGrpSpPr>
          <p:grpSpPr>
            <a:xfrm>
              <a:off x="6089391" y="5029633"/>
              <a:ext cx="6584007" cy="1371600"/>
              <a:chOff x="6089391" y="5029633"/>
              <a:chExt cx="6584007" cy="13716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2A9EBB9C-B9AB-457B-B632-3A13ADA4111F}"/>
                  </a:ext>
                </a:extLst>
              </p:cNvPr>
              <p:cNvSpPr/>
              <p:nvPr/>
            </p:nvSpPr>
            <p:spPr>
              <a:xfrm>
                <a:off x="6096000" y="502963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="" xmlns:a16="http://schemas.microsoft.com/office/drawing/2014/main" id="{0BC10E3C-F700-4013-B472-EE2F36D77D65}"/>
                  </a:ext>
                </a:extLst>
              </p:cNvPr>
              <p:cNvSpPr/>
              <p:nvPr/>
            </p:nvSpPr>
            <p:spPr>
              <a:xfrm>
                <a:off x="12079777" y="562531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>
                <a:extLst>
                  <a:ext uri="{FF2B5EF4-FFF2-40B4-BE49-F238E27FC236}">
                    <a16:creationId xmlns="" xmlns:a16="http://schemas.microsoft.com/office/drawing/2014/main" id="{8489EB07-DF76-4616-8D72-54C5EF0B821B}"/>
                  </a:ext>
                </a:extLst>
              </p:cNvPr>
              <p:cNvSpPr/>
              <p:nvPr/>
            </p:nvSpPr>
            <p:spPr>
              <a:xfrm rot="13500000">
                <a:off x="11763152" y="5250337"/>
                <a:ext cx="910246" cy="910246"/>
              </a:xfrm>
              <a:prstGeom prst="arc">
                <a:avLst>
                  <a:gd name="adj1" fmla="val 13695927"/>
                  <a:gd name="adj2" fmla="val 2489019"/>
                </a:avLst>
              </a:prstGeom>
              <a:ln w="38100" cap="rnd">
                <a:solidFill>
                  <a:schemeClr val="bg1">
                    <a:lumMod val="95000"/>
                  </a:schemeClr>
                </a:solidFill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7A9C94CC-83A1-4C62-91DE-76265189FFF0}"/>
                  </a:ext>
                </a:extLst>
              </p:cNvPr>
              <p:cNvSpPr/>
              <p:nvPr/>
            </p:nvSpPr>
            <p:spPr>
              <a:xfrm rot="10800000">
                <a:off x="6089391" y="552656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60A61356-271A-4F3F-BF03-642010FE8FD2}"/>
                </a:ext>
              </a:extLst>
            </p:cNvPr>
            <p:cNvSpPr/>
            <p:nvPr/>
          </p:nvSpPr>
          <p:spPr>
            <a:xfrm>
              <a:off x="5960309" y="5597385"/>
              <a:ext cx="129080" cy="262560"/>
            </a:xfrm>
            <a:custGeom>
              <a:avLst/>
              <a:gdLst>
                <a:gd name="connsiteX0" fmla="*/ 131280 w 131280"/>
                <a:gd name="connsiteY0" fmla="*/ 0 h 262560"/>
                <a:gd name="connsiteX1" fmla="*/ 131280 w 131280"/>
                <a:gd name="connsiteY1" fmla="*/ 262560 h 262560"/>
                <a:gd name="connsiteX2" fmla="*/ 0 w 131280"/>
                <a:gd name="connsiteY2" fmla="*/ 131280 h 262560"/>
                <a:gd name="connsiteX3" fmla="*/ 131280 w 131280"/>
                <a:gd name="connsiteY3" fmla="*/ 0 h 2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80" h="262560">
                  <a:moveTo>
                    <a:pt x="131280" y="0"/>
                  </a:moveTo>
                  <a:lnTo>
                    <a:pt x="131280" y="262560"/>
                  </a:lnTo>
                  <a:cubicBezTo>
                    <a:pt x="58776" y="262560"/>
                    <a:pt x="0" y="203784"/>
                    <a:pt x="0" y="131280"/>
                  </a:cubicBezTo>
                  <a:cubicBezTo>
                    <a:pt x="0" y="58776"/>
                    <a:pt x="58776" y="0"/>
                    <a:pt x="131280" y="0"/>
                  </a:cubicBezTo>
                  <a:close/>
                </a:path>
              </a:pathLst>
            </a:cu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3FF403F-29ED-41B2-9A23-0575998C1830}"/>
              </a:ext>
            </a:extLst>
          </p:cNvPr>
          <p:cNvSpPr txBox="1"/>
          <p:nvPr/>
        </p:nvSpPr>
        <p:spPr>
          <a:xfrm>
            <a:off x="6797680" y="5009870"/>
            <a:ext cx="5154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Efficient and Cost-Effective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6E452B-4CC9-4D6A-9DF2-206A7BDD3B9D}"/>
              </a:ext>
            </a:extLst>
          </p:cNvPr>
          <p:cNvSpPr txBox="1"/>
          <p:nvPr/>
        </p:nvSpPr>
        <p:spPr>
          <a:xfrm>
            <a:off x="6614798" y="5452768"/>
            <a:ext cx="5011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This Project would also help the administration to ease the hectic process of tracking each and every mask-less person manually. Thus, in terms of efficiency and cost-effectiveness, this project is surely going to help the majority chunk of masses in various ways.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45">
            <a:extLst>
              <a:ext uri="{FF2B5EF4-FFF2-40B4-BE49-F238E27FC236}">
                <a16:creationId xmlns="" xmlns:a16="http://schemas.microsoft.com/office/drawing/2014/main" id="{ED6F14E9-8218-4373-B4DC-5505AB5F3D44}"/>
              </a:ext>
            </a:extLst>
          </p:cNvPr>
          <p:cNvGrpSpPr/>
          <p:nvPr/>
        </p:nvGrpSpPr>
        <p:grpSpPr>
          <a:xfrm>
            <a:off x="5960309" y="3501170"/>
            <a:ext cx="6713089" cy="1371600"/>
            <a:chOff x="5960309" y="5029633"/>
            <a:chExt cx="6713089" cy="1371600"/>
          </a:xfrm>
        </p:grpSpPr>
        <p:grpSp>
          <p:nvGrpSpPr>
            <p:cNvPr id="16" name="Group 46">
              <a:extLst>
                <a:ext uri="{FF2B5EF4-FFF2-40B4-BE49-F238E27FC236}">
                  <a16:creationId xmlns="" xmlns:a16="http://schemas.microsoft.com/office/drawing/2014/main" id="{351D1E08-0B26-441F-9D03-7DCC1FA0FFFA}"/>
                </a:ext>
              </a:extLst>
            </p:cNvPr>
            <p:cNvGrpSpPr/>
            <p:nvPr/>
          </p:nvGrpSpPr>
          <p:grpSpPr>
            <a:xfrm>
              <a:off x="6089391" y="5029633"/>
              <a:ext cx="6584007" cy="1371600"/>
              <a:chOff x="6089391" y="5029633"/>
              <a:chExt cx="6584007" cy="13716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111AFA6E-4790-4364-BEDB-8B6F58DA774E}"/>
                  </a:ext>
                </a:extLst>
              </p:cNvPr>
              <p:cNvSpPr/>
              <p:nvPr/>
            </p:nvSpPr>
            <p:spPr>
              <a:xfrm>
                <a:off x="6096000" y="502963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335A4CFB-6F46-4EF4-A4A9-A1069A26B898}"/>
                  </a:ext>
                </a:extLst>
              </p:cNvPr>
              <p:cNvSpPr/>
              <p:nvPr/>
            </p:nvSpPr>
            <p:spPr>
              <a:xfrm>
                <a:off x="12079777" y="562531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C45B986D-402B-480E-868B-E69C4A6CDAD6}"/>
                  </a:ext>
                </a:extLst>
              </p:cNvPr>
              <p:cNvSpPr/>
              <p:nvPr/>
            </p:nvSpPr>
            <p:spPr>
              <a:xfrm rot="13500000">
                <a:off x="11763152" y="5250337"/>
                <a:ext cx="910246" cy="910246"/>
              </a:xfrm>
              <a:prstGeom prst="arc">
                <a:avLst>
                  <a:gd name="adj1" fmla="val 13695927"/>
                  <a:gd name="adj2" fmla="val 2489019"/>
                </a:avLst>
              </a:prstGeom>
              <a:ln w="38100" cap="rnd">
                <a:solidFill>
                  <a:schemeClr val="bg1">
                    <a:lumMod val="95000"/>
                  </a:schemeClr>
                </a:solidFill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FB74AA67-EBA8-444C-9ED6-0A0C22D4A1E5}"/>
                  </a:ext>
                </a:extLst>
              </p:cNvPr>
              <p:cNvSpPr/>
              <p:nvPr/>
            </p:nvSpPr>
            <p:spPr>
              <a:xfrm rot="10800000">
                <a:off x="6089391" y="552656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E9CD6E14-D312-46B3-B7D3-590EBE45A32E}"/>
                </a:ext>
              </a:extLst>
            </p:cNvPr>
            <p:cNvSpPr/>
            <p:nvPr/>
          </p:nvSpPr>
          <p:spPr>
            <a:xfrm>
              <a:off x="5960309" y="5597385"/>
              <a:ext cx="129080" cy="262560"/>
            </a:xfrm>
            <a:custGeom>
              <a:avLst/>
              <a:gdLst>
                <a:gd name="connsiteX0" fmla="*/ 131280 w 131280"/>
                <a:gd name="connsiteY0" fmla="*/ 0 h 262560"/>
                <a:gd name="connsiteX1" fmla="*/ 131280 w 131280"/>
                <a:gd name="connsiteY1" fmla="*/ 262560 h 262560"/>
                <a:gd name="connsiteX2" fmla="*/ 0 w 131280"/>
                <a:gd name="connsiteY2" fmla="*/ 131280 h 262560"/>
                <a:gd name="connsiteX3" fmla="*/ 131280 w 131280"/>
                <a:gd name="connsiteY3" fmla="*/ 0 h 2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80" h="262560">
                  <a:moveTo>
                    <a:pt x="131280" y="0"/>
                  </a:moveTo>
                  <a:lnTo>
                    <a:pt x="131280" y="262560"/>
                  </a:lnTo>
                  <a:cubicBezTo>
                    <a:pt x="58776" y="262560"/>
                    <a:pt x="0" y="203784"/>
                    <a:pt x="0" y="131280"/>
                  </a:cubicBezTo>
                  <a:cubicBezTo>
                    <a:pt x="0" y="58776"/>
                    <a:pt x="58776" y="0"/>
                    <a:pt x="131280" y="0"/>
                  </a:cubicBezTo>
                  <a:close/>
                </a:path>
              </a:pathLst>
            </a:cu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2B565EB-A922-4F37-A569-C8C0989450EB}"/>
              </a:ext>
            </a:extLst>
          </p:cNvPr>
          <p:cNvSpPr txBox="1"/>
          <p:nvPr/>
        </p:nvSpPr>
        <p:spPr>
          <a:xfrm>
            <a:off x="6797680" y="3446458"/>
            <a:ext cx="484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Regular data uploading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11AA7AC-5281-47C7-980E-446D8C09D4E7}"/>
              </a:ext>
            </a:extLst>
          </p:cNvPr>
          <p:cNvSpPr txBox="1"/>
          <p:nvPr/>
        </p:nvSpPr>
        <p:spPr>
          <a:xfrm>
            <a:off x="6562548" y="3889356"/>
            <a:ext cx="5063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Our website and application will consistently upload the real time data and percentage of masked and without masked persons, so that anyone can check whether a particular place is safe to visit or not and can plan accordingly.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52">
            <a:extLst>
              <a:ext uri="{FF2B5EF4-FFF2-40B4-BE49-F238E27FC236}">
                <a16:creationId xmlns="" xmlns:a16="http://schemas.microsoft.com/office/drawing/2014/main" id="{1345D8BD-D650-4E14-873A-C472FAC36025}"/>
              </a:ext>
            </a:extLst>
          </p:cNvPr>
          <p:cNvGrpSpPr/>
          <p:nvPr/>
        </p:nvGrpSpPr>
        <p:grpSpPr>
          <a:xfrm>
            <a:off x="5960309" y="2002906"/>
            <a:ext cx="6713089" cy="1371600"/>
            <a:chOff x="5960309" y="5029633"/>
            <a:chExt cx="6713089" cy="1371600"/>
          </a:xfrm>
        </p:grpSpPr>
        <p:grpSp>
          <p:nvGrpSpPr>
            <p:cNvPr id="22" name="Group 53">
              <a:extLst>
                <a:ext uri="{FF2B5EF4-FFF2-40B4-BE49-F238E27FC236}">
                  <a16:creationId xmlns="" xmlns:a16="http://schemas.microsoft.com/office/drawing/2014/main" id="{72B964FC-1070-4A79-BCE7-7DBE9924CA8D}"/>
                </a:ext>
              </a:extLst>
            </p:cNvPr>
            <p:cNvGrpSpPr/>
            <p:nvPr/>
          </p:nvGrpSpPr>
          <p:grpSpPr>
            <a:xfrm>
              <a:off x="6089391" y="5029633"/>
              <a:ext cx="6584007" cy="1371600"/>
              <a:chOff x="6089391" y="5029633"/>
              <a:chExt cx="6584007" cy="1371600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0BA28513-91A8-4629-98B5-8D5481830532}"/>
                  </a:ext>
                </a:extLst>
              </p:cNvPr>
              <p:cNvSpPr/>
              <p:nvPr/>
            </p:nvSpPr>
            <p:spPr>
              <a:xfrm>
                <a:off x="6096000" y="502963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="" xmlns:a16="http://schemas.microsoft.com/office/drawing/2014/main" id="{B68DE184-E72B-4AD2-B4CE-9E5C71F429CA}"/>
                  </a:ext>
                </a:extLst>
              </p:cNvPr>
              <p:cNvSpPr/>
              <p:nvPr/>
            </p:nvSpPr>
            <p:spPr>
              <a:xfrm>
                <a:off x="12079777" y="562531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="" xmlns:a16="http://schemas.microsoft.com/office/drawing/2014/main" id="{1C6A5BF1-F669-4DAA-8B89-54A643D46F1E}"/>
                  </a:ext>
                </a:extLst>
              </p:cNvPr>
              <p:cNvSpPr/>
              <p:nvPr/>
            </p:nvSpPr>
            <p:spPr>
              <a:xfrm rot="13500000">
                <a:off x="11763152" y="5250337"/>
                <a:ext cx="910246" cy="910246"/>
              </a:xfrm>
              <a:prstGeom prst="arc">
                <a:avLst>
                  <a:gd name="adj1" fmla="val 13695927"/>
                  <a:gd name="adj2" fmla="val 2489019"/>
                </a:avLst>
              </a:prstGeom>
              <a:ln w="38100" cap="rnd">
                <a:solidFill>
                  <a:schemeClr val="bg1">
                    <a:lumMod val="95000"/>
                  </a:schemeClr>
                </a:solidFill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294B812F-DB44-46EB-9EC5-F47F0BB12278}"/>
                  </a:ext>
                </a:extLst>
              </p:cNvPr>
              <p:cNvSpPr/>
              <p:nvPr/>
            </p:nvSpPr>
            <p:spPr>
              <a:xfrm rot="10800000">
                <a:off x="6089391" y="552656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26932E0-440E-4083-90D9-4B8A27C7FBED}"/>
                </a:ext>
              </a:extLst>
            </p:cNvPr>
            <p:cNvSpPr/>
            <p:nvPr/>
          </p:nvSpPr>
          <p:spPr>
            <a:xfrm>
              <a:off x="5960309" y="5597385"/>
              <a:ext cx="129080" cy="262560"/>
            </a:xfrm>
            <a:custGeom>
              <a:avLst/>
              <a:gdLst>
                <a:gd name="connsiteX0" fmla="*/ 131280 w 131280"/>
                <a:gd name="connsiteY0" fmla="*/ 0 h 262560"/>
                <a:gd name="connsiteX1" fmla="*/ 131280 w 131280"/>
                <a:gd name="connsiteY1" fmla="*/ 262560 h 262560"/>
                <a:gd name="connsiteX2" fmla="*/ 0 w 131280"/>
                <a:gd name="connsiteY2" fmla="*/ 131280 h 262560"/>
                <a:gd name="connsiteX3" fmla="*/ 131280 w 131280"/>
                <a:gd name="connsiteY3" fmla="*/ 0 h 2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80" h="262560">
                  <a:moveTo>
                    <a:pt x="131280" y="0"/>
                  </a:moveTo>
                  <a:lnTo>
                    <a:pt x="131280" y="262560"/>
                  </a:lnTo>
                  <a:cubicBezTo>
                    <a:pt x="58776" y="262560"/>
                    <a:pt x="0" y="203784"/>
                    <a:pt x="0" y="131280"/>
                  </a:cubicBezTo>
                  <a:cubicBezTo>
                    <a:pt x="0" y="58776"/>
                    <a:pt x="58776" y="0"/>
                    <a:pt x="131280" y="0"/>
                  </a:cubicBezTo>
                  <a:close/>
                </a:path>
              </a:pathLst>
            </a:cu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59">
            <a:extLst>
              <a:ext uri="{FF2B5EF4-FFF2-40B4-BE49-F238E27FC236}">
                <a16:creationId xmlns="" xmlns:a16="http://schemas.microsoft.com/office/drawing/2014/main" id="{FDFFB55A-D92B-4E85-818C-871C49D01849}"/>
              </a:ext>
            </a:extLst>
          </p:cNvPr>
          <p:cNvGrpSpPr/>
          <p:nvPr/>
        </p:nvGrpSpPr>
        <p:grpSpPr>
          <a:xfrm>
            <a:off x="5960309" y="507779"/>
            <a:ext cx="6713089" cy="1371600"/>
            <a:chOff x="5960309" y="5029633"/>
            <a:chExt cx="6713089" cy="1371600"/>
          </a:xfrm>
        </p:grpSpPr>
        <p:grpSp>
          <p:nvGrpSpPr>
            <p:cNvPr id="27" name="Group 60">
              <a:extLst>
                <a:ext uri="{FF2B5EF4-FFF2-40B4-BE49-F238E27FC236}">
                  <a16:creationId xmlns="" xmlns:a16="http://schemas.microsoft.com/office/drawing/2014/main" id="{403054EB-E1FF-4E6C-8E02-ACDD0BFD8301}"/>
                </a:ext>
              </a:extLst>
            </p:cNvPr>
            <p:cNvGrpSpPr/>
            <p:nvPr/>
          </p:nvGrpSpPr>
          <p:grpSpPr>
            <a:xfrm>
              <a:off x="6089391" y="5029633"/>
              <a:ext cx="6584007" cy="1371600"/>
              <a:chOff x="6089391" y="5029633"/>
              <a:chExt cx="6584007" cy="137160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2448B8DC-6996-4E3D-884E-8E51F613B6BD}"/>
                  </a:ext>
                </a:extLst>
              </p:cNvPr>
              <p:cNvSpPr/>
              <p:nvPr/>
            </p:nvSpPr>
            <p:spPr>
              <a:xfrm>
                <a:off x="6096000" y="502963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="" xmlns:a16="http://schemas.microsoft.com/office/drawing/2014/main" id="{1716C258-0180-442C-B2B3-B079515963E7}"/>
                  </a:ext>
                </a:extLst>
              </p:cNvPr>
              <p:cNvSpPr/>
              <p:nvPr/>
            </p:nvSpPr>
            <p:spPr>
              <a:xfrm>
                <a:off x="12079777" y="562531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="" xmlns:a16="http://schemas.microsoft.com/office/drawing/2014/main" id="{BFA3A441-E77C-4E04-A19B-F4D1FFCA25FE}"/>
                  </a:ext>
                </a:extLst>
              </p:cNvPr>
              <p:cNvSpPr/>
              <p:nvPr/>
            </p:nvSpPr>
            <p:spPr>
              <a:xfrm rot="13500000">
                <a:off x="11763152" y="5250337"/>
                <a:ext cx="910246" cy="910246"/>
              </a:xfrm>
              <a:prstGeom prst="arc">
                <a:avLst>
                  <a:gd name="adj1" fmla="val 13695927"/>
                  <a:gd name="adj2" fmla="val 2489019"/>
                </a:avLst>
              </a:prstGeom>
              <a:ln w="38100" cap="rnd">
                <a:solidFill>
                  <a:schemeClr val="bg1">
                    <a:lumMod val="95000"/>
                  </a:schemeClr>
                </a:solidFill>
                <a:round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65793ACC-8BA4-4C38-9445-0446E1D2597E}"/>
                  </a:ext>
                </a:extLst>
              </p:cNvPr>
              <p:cNvSpPr/>
              <p:nvPr/>
            </p:nvSpPr>
            <p:spPr>
              <a:xfrm rot="10800000">
                <a:off x="6089391" y="552656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2501ABED-9814-45A5-8447-05BC4F1D24FE}"/>
                </a:ext>
              </a:extLst>
            </p:cNvPr>
            <p:cNvSpPr/>
            <p:nvPr/>
          </p:nvSpPr>
          <p:spPr>
            <a:xfrm>
              <a:off x="5960309" y="5597385"/>
              <a:ext cx="129080" cy="262560"/>
            </a:xfrm>
            <a:custGeom>
              <a:avLst/>
              <a:gdLst>
                <a:gd name="connsiteX0" fmla="*/ 131280 w 131280"/>
                <a:gd name="connsiteY0" fmla="*/ 0 h 262560"/>
                <a:gd name="connsiteX1" fmla="*/ 131280 w 131280"/>
                <a:gd name="connsiteY1" fmla="*/ 262560 h 262560"/>
                <a:gd name="connsiteX2" fmla="*/ 0 w 131280"/>
                <a:gd name="connsiteY2" fmla="*/ 131280 h 262560"/>
                <a:gd name="connsiteX3" fmla="*/ 131280 w 131280"/>
                <a:gd name="connsiteY3" fmla="*/ 0 h 2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80" h="262560">
                  <a:moveTo>
                    <a:pt x="131280" y="0"/>
                  </a:moveTo>
                  <a:lnTo>
                    <a:pt x="131280" y="262560"/>
                  </a:lnTo>
                  <a:cubicBezTo>
                    <a:pt x="58776" y="262560"/>
                    <a:pt x="0" y="203784"/>
                    <a:pt x="0" y="131280"/>
                  </a:cubicBezTo>
                  <a:cubicBezTo>
                    <a:pt x="0" y="58776"/>
                    <a:pt x="58776" y="0"/>
                    <a:pt x="131280" y="0"/>
                  </a:cubicBezTo>
                  <a:close/>
                </a:path>
              </a:pathLst>
            </a:cu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3717EA6-E7F3-4391-B98D-27E9C27FE487}"/>
              </a:ext>
            </a:extLst>
          </p:cNvPr>
          <p:cNvSpPr txBox="1"/>
          <p:nvPr/>
        </p:nvSpPr>
        <p:spPr>
          <a:xfrm>
            <a:off x="6797679" y="476390"/>
            <a:ext cx="4985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Curbing the Spread of </a:t>
            </a:r>
            <a:r>
              <a:rPr lang="en-US" sz="3000" b="1" dirty="0" err="1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Covid</a:t>
            </a:r>
            <a:endParaRPr lang="en-US" sz="30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51528AB-DBBA-4B0A-9A2B-DBCE63FEAE19}"/>
              </a:ext>
            </a:extLst>
          </p:cNvPr>
          <p:cNvSpPr txBox="1"/>
          <p:nvPr/>
        </p:nvSpPr>
        <p:spPr>
          <a:xfrm>
            <a:off x="6549485" y="958478"/>
            <a:ext cx="507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Using the previously mentioned methods, we can successfully track the number of masked and non-masked people in a certain area. Thus, this project directly helps to curb the spread of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covid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 by tracking the without masked ones and imposing a penalty upon them.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F991B25-EF91-4E1F-A8E0-FACBFBF590EA}"/>
              </a:ext>
            </a:extLst>
          </p:cNvPr>
          <p:cNvSpPr txBox="1"/>
          <p:nvPr/>
        </p:nvSpPr>
        <p:spPr>
          <a:xfrm>
            <a:off x="6797681" y="2000613"/>
            <a:ext cx="539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Ability to detect from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livestreams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BD62ED7-CE30-4389-8FD4-4D1060D57BBC}"/>
              </a:ext>
            </a:extLst>
          </p:cNvPr>
          <p:cNvSpPr txBox="1"/>
          <p:nvPr/>
        </p:nvSpPr>
        <p:spPr>
          <a:xfrm>
            <a:off x="6505303" y="2378196"/>
            <a:ext cx="522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Other projects are based on the theme of " Face Mask Detection" have been primarily built on the basis of "1:1 detection". But our model will be able to detect status of face mask from multiple people's image consisting in a single frame. It will be also able to track down the face mask status from a live-streaming camera like CCTV, thus ensuring that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covid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norms are properly followed in a larger locality.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4FFB52-4FFD-42DD-A8BE-2F0D382FE689}"/>
              </a:ext>
            </a:extLst>
          </p:cNvPr>
          <p:cNvSpPr txBox="1"/>
          <p:nvPr/>
        </p:nvSpPr>
        <p:spPr>
          <a:xfrm>
            <a:off x="1705335" y="947601"/>
            <a:ext cx="1450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837AD9"/>
                </a:solidFill>
                <a:latin typeface="Tw Cen MT" panose="020B0602020104020603" pitchFamily="34" charset="0"/>
              </a:rPr>
              <a:t>A</a:t>
            </a:r>
            <a:endParaRPr lang="en-US" sz="9600" b="1" dirty="0">
              <a:solidFill>
                <a:srgbClr val="837AD9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C42FAE7-DAC6-4115-BFAC-66DF25DC7AF4}"/>
              </a:ext>
            </a:extLst>
          </p:cNvPr>
          <p:cNvSpPr txBox="1"/>
          <p:nvPr/>
        </p:nvSpPr>
        <p:spPr>
          <a:xfrm>
            <a:off x="3004999" y="947601"/>
            <a:ext cx="1450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837AD9"/>
                </a:solidFill>
                <a:latin typeface="Tw Cen MT" panose="020B0602020104020603" pitchFamily="34" charset="0"/>
              </a:rPr>
              <a:t>R</a:t>
            </a:r>
            <a:endParaRPr lang="en-US" sz="9600" b="1" dirty="0">
              <a:solidFill>
                <a:srgbClr val="837AD9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24F0E1F-C250-4EB7-8E7E-1EEB5845FE1D}"/>
              </a:ext>
            </a:extLst>
          </p:cNvPr>
          <p:cNvSpPr txBox="1"/>
          <p:nvPr/>
        </p:nvSpPr>
        <p:spPr>
          <a:xfrm>
            <a:off x="3964305" y="921476"/>
            <a:ext cx="1450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837AD9"/>
                </a:solidFill>
                <a:latin typeface="Tw Cen MT" panose="020B0602020104020603" pitchFamily="34" charset="0"/>
              </a:rPr>
              <a:t>E</a:t>
            </a:r>
            <a:endParaRPr lang="en-US" sz="9600" b="1" dirty="0">
              <a:solidFill>
                <a:srgbClr val="837AD9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0161" y="274319"/>
            <a:ext cx="351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w Cen MT" pitchFamily="34" charset="0"/>
              </a:rPr>
              <a:t>WHY OUR PROJECT?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Tw Cen MT" pitchFamily="34" charset="0"/>
              </a:rPr>
              <a:t>BECAUSE WE “CARE”</a:t>
            </a: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14400" y="2782389"/>
            <a:ext cx="43368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entury Gothic" pitchFamily="34" charset="0"/>
              </a:rPr>
              <a:t>Few Screenshots related to the Efficiency and Performance of Our Project </a:t>
            </a:r>
          </a:p>
          <a:p>
            <a:endParaRPr lang="en-US" dirty="0"/>
          </a:p>
        </p:txBody>
      </p:sp>
      <p:pic>
        <p:nvPicPr>
          <p:cNvPr id="54" name="Picture 53" descr="WhatsApp Image 2021-11-12 at 9.35.1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3" y="3489962"/>
            <a:ext cx="2279741" cy="1651170"/>
          </a:xfrm>
          <a:prstGeom prst="rect">
            <a:avLst/>
          </a:prstGeom>
        </p:spPr>
      </p:pic>
      <p:pic>
        <p:nvPicPr>
          <p:cNvPr id="61" name="Picture 60" descr="WhatsApp Image 2021-11-11 at 6.37.17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64" y="3475945"/>
            <a:ext cx="2306276" cy="1815579"/>
          </a:xfrm>
          <a:prstGeom prst="rect">
            <a:avLst/>
          </a:prstGeom>
        </p:spPr>
      </p:pic>
      <p:pic>
        <p:nvPicPr>
          <p:cNvPr id="70" name="Picture 69" descr="WhatsApp Image 2021-11-11 at 6.37.17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0" y="5333999"/>
            <a:ext cx="2338250" cy="1356535"/>
          </a:xfrm>
          <a:prstGeom prst="rect">
            <a:avLst/>
          </a:prstGeom>
        </p:spPr>
      </p:pic>
      <p:pic>
        <p:nvPicPr>
          <p:cNvPr id="71" name="Picture 70" descr="WhatsApp Image 2021-11-11 at 6.37.18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536" y="5344522"/>
            <a:ext cx="2340429" cy="1343661"/>
          </a:xfrm>
          <a:prstGeom prst="rect">
            <a:avLst/>
          </a:prstGeom>
        </p:spPr>
      </p:pic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2AE3E85-5097-4F98-A928-264B4AB0C2BB}" type="slidenum">
              <a:rPr lang="en-US" sz="1600" smtClean="0">
                <a:solidFill>
                  <a:schemeClr val="tx1"/>
                </a:solidFill>
                <a:latin typeface="Agency FB" pitchFamily="34" charset="0"/>
              </a:rPr>
              <a:pPr/>
              <a:t>3</a:t>
            </a:fld>
            <a:endParaRPr lang="en-US" sz="1600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73" name="Picture 72" descr="design-444b67ed-cd7e-4f96-aa0b-a4a19fe382d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51957" y="0"/>
            <a:ext cx="640043" cy="4441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06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24" grpId="0"/>
      <p:bldP spid="20" grpId="0"/>
      <p:bldP spid="20" grpId="1"/>
      <p:bldP spid="21" grpId="0"/>
      <p:bldP spid="21" grpId="1"/>
      <p:bldP spid="14" grpId="0"/>
      <p:bldP spid="15" grpId="0"/>
      <p:bldP spid="17" grpId="0"/>
      <p:bldP spid="17" grpId="1"/>
      <p:bldP spid="18" grpId="0"/>
      <p:bldP spid="18" grpId="1"/>
      <p:bldP spid="67" grpId="0"/>
      <p:bldP spid="67" grpId="1"/>
      <p:bldP spid="53" grpId="3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638</Words>
  <Application>Microsoft Office PowerPoint</Application>
  <PresentationFormat>Custom</PresentationFormat>
  <Paragraphs>59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comp</cp:lastModifiedBy>
  <cp:revision>62</cp:revision>
  <dcterms:created xsi:type="dcterms:W3CDTF">2019-12-13T13:35:57Z</dcterms:created>
  <dcterms:modified xsi:type="dcterms:W3CDTF">2022-02-10T16:22:17Z</dcterms:modified>
</cp:coreProperties>
</file>