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7" r:id="rId12"/>
    <p:sldId id="27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7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1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24BE-295B-4466-A87E-C1320665AF8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25C-1EE8-4EBC-8576-FD12FA978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Vert.x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Rajesh </a:t>
            </a:r>
            <a:r>
              <a:rPr lang="en-US" dirty="0" err="1" smtClean="0"/>
              <a:t>Upadhyay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5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Microservices</a:t>
            </a:r>
            <a:r>
              <a:rPr lang="en-IN" b="1" dirty="0" smtClean="0"/>
              <a:t> Communication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Use the Event Bus to handle inter-service communication in </a:t>
            </a:r>
            <a:r>
              <a:rPr lang="en-IN" dirty="0" err="1" smtClean="0"/>
              <a:t>microservices</a:t>
            </a:r>
            <a:r>
              <a:rPr lang="en-IN" dirty="0" smtClean="0"/>
              <a:t> architectures.</a:t>
            </a:r>
          </a:p>
          <a:p>
            <a:r>
              <a:rPr lang="en-IN" b="1" dirty="0" smtClean="0"/>
              <a:t>Real-Time Applications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Ideal for chat applications, collaborative tools, and notifications.</a:t>
            </a:r>
          </a:p>
          <a:p>
            <a:r>
              <a:rPr lang="en-IN" b="1" dirty="0" smtClean="0"/>
              <a:t>Distributed Systems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Handle messaging between nodes in a distributed system.</a:t>
            </a:r>
          </a:p>
          <a:p>
            <a:r>
              <a:rPr lang="en-IN" b="1" dirty="0" smtClean="0"/>
              <a:t>Asynchronous Processing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Use it to decouple and process long-running tasks asynchronously.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09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Communication Patterns in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r>
              <a:rPr lang="en-IN" dirty="0" smtClean="0"/>
              <a:t> supports multiple communication patterns that enable seamless messaging between components in reactive applications. These patterns include </a:t>
            </a:r>
          </a:p>
          <a:p>
            <a:r>
              <a:rPr lang="en-IN" b="1" dirty="0" smtClean="0"/>
              <a:t>Point-to-Point</a:t>
            </a:r>
            <a:endParaRPr lang="en-IN" dirty="0" smtClean="0"/>
          </a:p>
          <a:p>
            <a:r>
              <a:rPr lang="en-IN" b="1" dirty="0" smtClean="0"/>
              <a:t>Request-Reply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Publish-Subscribe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19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Point-to-Point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Task execution by worker </a:t>
            </a:r>
            <a:r>
              <a:rPr lang="en-IN" dirty="0" err="1" smtClean="0"/>
              <a:t>verticles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Sending commands to a specific service.</a:t>
            </a:r>
          </a:p>
          <a:p>
            <a:r>
              <a:rPr lang="en-IN" b="1" dirty="0" smtClean="0"/>
              <a:t>Request-Reply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Interactive APIs or querying services for specific data.</a:t>
            </a:r>
          </a:p>
          <a:p>
            <a:r>
              <a:rPr lang="en-IN" b="1" dirty="0" smtClean="0"/>
              <a:t>Publish-Subscribe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Notifications, real-time updates, or event-driven architectures.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Point-to-Point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Point-to-Point (P2P) is a one-to-one communication pattern where a message is sent from a producer to a single consumer that is registered to an address.</a:t>
            </a:r>
          </a:p>
          <a:p>
            <a:pPr marL="0" indent="0">
              <a:buNone/>
            </a:pPr>
            <a:r>
              <a:rPr lang="en-IN" b="1" dirty="0" smtClean="0"/>
              <a:t>Features:</a:t>
            </a:r>
          </a:p>
          <a:p>
            <a:r>
              <a:rPr lang="en-IN" dirty="0" smtClean="0"/>
              <a:t>Single recipient per message.</a:t>
            </a:r>
          </a:p>
          <a:p>
            <a:r>
              <a:rPr lang="en-IN" dirty="0" smtClean="0"/>
              <a:t>Ideal for task distribution or direct communication.</a:t>
            </a:r>
          </a:p>
          <a:p>
            <a:r>
              <a:rPr lang="en-IN" dirty="0" smtClean="0"/>
              <a:t>Non-blocking and asynchronous.</a:t>
            </a:r>
          </a:p>
          <a:p>
            <a:pPr marL="0" indent="0">
              <a:buNone/>
            </a:pPr>
            <a:r>
              <a:rPr lang="en-IN" b="1" dirty="0" smtClean="0"/>
              <a:t>How It Works:</a:t>
            </a:r>
          </a:p>
          <a:p>
            <a:r>
              <a:rPr lang="en-IN" dirty="0" smtClean="0"/>
              <a:t>A sender sends a message to a specific address.</a:t>
            </a:r>
          </a:p>
          <a:p>
            <a:r>
              <a:rPr lang="en-IN" dirty="0" smtClean="0"/>
              <a:t>The Event Bus routes the message to one consumer registered for that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78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SENDER</a:t>
            </a:r>
            <a:endParaRPr lang="en-IN" dirty="0" smtClean="0"/>
          </a:p>
          <a:p>
            <a:r>
              <a:rPr lang="en-IN" dirty="0" err="1" smtClean="0"/>
              <a:t>vertx.eventBus</a:t>
            </a:r>
            <a:r>
              <a:rPr lang="en-IN" dirty="0" smtClean="0"/>
              <a:t>().send("</a:t>
            </a:r>
            <a:r>
              <a:rPr lang="en-IN" dirty="0" err="1" smtClean="0"/>
              <a:t>point.to.point.address</a:t>
            </a:r>
            <a:r>
              <a:rPr lang="en-IN" dirty="0" smtClean="0"/>
              <a:t>", "Hello, Consumer!");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RECEIVER</a:t>
            </a:r>
            <a:endParaRPr lang="en-US" dirty="0"/>
          </a:p>
          <a:p>
            <a:r>
              <a:rPr lang="en-IN" dirty="0" err="1" smtClean="0"/>
              <a:t>vertx.eventBus</a:t>
            </a:r>
            <a:r>
              <a:rPr lang="en-IN" dirty="0" smtClean="0"/>
              <a:t>().consumer("</a:t>
            </a:r>
            <a:r>
              <a:rPr lang="en-IN" dirty="0" err="1" smtClean="0"/>
              <a:t>point.to.point.address</a:t>
            </a:r>
            <a:r>
              <a:rPr lang="en-IN" dirty="0" smtClean="0"/>
              <a:t>", message -&gt; { </a:t>
            </a:r>
            <a:r>
              <a:rPr lang="en-IN" dirty="0" err="1" smtClean="0"/>
              <a:t>System.out.println</a:t>
            </a:r>
            <a:r>
              <a:rPr lang="en-IN" dirty="0" smtClean="0"/>
              <a:t>("Received message: " + </a:t>
            </a:r>
            <a:r>
              <a:rPr lang="en-IN" dirty="0" err="1" smtClean="0"/>
              <a:t>message.body</a:t>
            </a:r>
            <a:r>
              <a:rPr lang="en-IN" dirty="0" smtClean="0"/>
              <a:t>());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IN" dirty="0" smtClean="0"/>
              <a:t>Received message: Hello, Consumer!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4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Request-Reply Communication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56223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Request-Reply extends the Point-to-Point pattern by enabling two-way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sender sends a message and expects a reply from the consumer.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request-response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Sender receives a response asynchronously.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interactive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sender uses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send a message.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consumer processes the message and sends a reply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message.reply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5852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3232"/>
            <a:ext cx="10515600" cy="6071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SENDER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vertx.eventBus</a:t>
            </a:r>
            <a:r>
              <a:rPr lang="en-IN" dirty="0" smtClean="0"/>
              <a:t>().request("</a:t>
            </a:r>
            <a:r>
              <a:rPr lang="en-IN" dirty="0" err="1" smtClean="0"/>
              <a:t>request.reply.address</a:t>
            </a:r>
            <a:r>
              <a:rPr lang="en-IN" dirty="0" smtClean="0"/>
              <a:t>", "Request Message", reply -&gt; {</a:t>
            </a:r>
          </a:p>
          <a:p>
            <a:pPr marL="0" indent="0">
              <a:buNone/>
            </a:pPr>
            <a:r>
              <a:rPr lang="en-IN" dirty="0" smtClean="0"/>
              <a:t> if (</a:t>
            </a:r>
            <a:r>
              <a:rPr lang="en-IN" dirty="0" err="1" smtClean="0"/>
              <a:t>reply.succeeded</a:t>
            </a:r>
            <a:r>
              <a:rPr lang="en-IN" dirty="0" smtClean="0"/>
              <a:t>())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("Reply received: " + </a:t>
            </a:r>
            <a:r>
              <a:rPr lang="en-IN" dirty="0" err="1" smtClean="0"/>
              <a:t>reply.result</a:t>
            </a:r>
            <a:r>
              <a:rPr lang="en-IN" dirty="0" smtClean="0"/>
              <a:t>().body()); </a:t>
            </a:r>
          </a:p>
          <a:p>
            <a:pPr marL="0" indent="0">
              <a:buNone/>
            </a:pPr>
            <a:r>
              <a:rPr lang="en-IN" dirty="0" smtClean="0"/>
              <a:t>} else { 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("Failed to get a reply: " + </a:t>
            </a:r>
            <a:r>
              <a:rPr lang="en-IN" dirty="0" err="1" smtClean="0"/>
              <a:t>reply.cause</a:t>
            </a:r>
            <a:r>
              <a:rPr lang="en-IN" dirty="0" smtClean="0"/>
              <a:t>().</a:t>
            </a:r>
            <a:r>
              <a:rPr lang="en-IN" dirty="0" err="1" smtClean="0"/>
              <a:t>getMessage</a:t>
            </a:r>
            <a:r>
              <a:rPr lang="en-IN" dirty="0" smtClean="0"/>
              <a:t>()); </a:t>
            </a:r>
          </a:p>
          <a:p>
            <a:pPr marL="0" indent="0">
              <a:buNone/>
            </a:pPr>
            <a:r>
              <a:rPr lang="en-IN" dirty="0" smtClean="0"/>
              <a:t>}  });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RECEIVER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vertx.eventBus</a:t>
            </a:r>
            <a:r>
              <a:rPr lang="en-IN" dirty="0" smtClean="0"/>
              <a:t>().consumer("</a:t>
            </a:r>
            <a:r>
              <a:rPr lang="en-IN" dirty="0" err="1" smtClean="0"/>
              <a:t>request.reply.address</a:t>
            </a:r>
            <a:r>
              <a:rPr lang="en-IN" dirty="0" smtClean="0"/>
              <a:t>", message -&gt;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("Received request: " + </a:t>
            </a:r>
            <a:r>
              <a:rPr lang="en-IN" dirty="0" err="1" smtClean="0"/>
              <a:t>message.body</a:t>
            </a:r>
            <a:r>
              <a:rPr lang="en-IN" dirty="0" smtClean="0"/>
              <a:t>());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message.reply</a:t>
            </a:r>
            <a:r>
              <a:rPr lang="en-IN" dirty="0" smtClean="0"/>
              <a:t>("Reply to the request!"); 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IN" dirty="0" smtClean="0"/>
              <a:t>Received request: Request Message </a:t>
            </a:r>
          </a:p>
          <a:p>
            <a:pPr marL="0" indent="0">
              <a:buNone/>
            </a:pPr>
            <a:r>
              <a:rPr lang="en-IN" dirty="0" smtClean="0"/>
              <a:t>Reply received: Reply to the request!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96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Publish-Subscribe Communication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1080" y="1382912"/>
            <a:ext cx="789190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Publish-Subscribe (Pub-Sub) is a one-to-many communication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a message is sent to all consumers subscribed to a specific address.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Broadcasts a single message to multiple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Consumers independently process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notifications, events, or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producer uses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publish()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broadcast a message to an address.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consumers registered to that address receive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5175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PUBLISHER</a:t>
            </a:r>
          </a:p>
          <a:p>
            <a:pPr marL="0" indent="0">
              <a:buNone/>
            </a:pPr>
            <a:r>
              <a:rPr lang="en-IN" dirty="0" err="1" smtClean="0"/>
              <a:t>vertx.eventBus</a:t>
            </a:r>
            <a:r>
              <a:rPr lang="en-IN" dirty="0" smtClean="0"/>
              <a:t>().publish("</a:t>
            </a:r>
            <a:r>
              <a:rPr lang="en-IN" dirty="0" err="1" smtClean="0"/>
              <a:t>publish.subscribe.address</a:t>
            </a:r>
            <a:r>
              <a:rPr lang="en-IN" dirty="0" smtClean="0"/>
              <a:t>", "Hello, Subscribers!");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SUBSCRIBER</a:t>
            </a:r>
          </a:p>
          <a:p>
            <a:pPr marL="0" indent="0">
              <a:buNone/>
            </a:pPr>
            <a:r>
              <a:rPr lang="en-IN" dirty="0" err="1" smtClean="0"/>
              <a:t>vertx.eventBus</a:t>
            </a:r>
            <a:r>
              <a:rPr lang="en-IN" dirty="0" smtClean="0"/>
              <a:t>().consumer("</a:t>
            </a:r>
            <a:r>
              <a:rPr lang="en-IN" dirty="0" err="1" smtClean="0"/>
              <a:t>publish.subscribe.address</a:t>
            </a:r>
            <a:r>
              <a:rPr lang="en-IN" dirty="0" smtClean="0"/>
              <a:t>", message -&gt; { 	</a:t>
            </a:r>
            <a:r>
              <a:rPr lang="en-IN" dirty="0" err="1" smtClean="0"/>
              <a:t>System.out.println</a:t>
            </a:r>
            <a:r>
              <a:rPr lang="en-IN" dirty="0" smtClean="0"/>
              <a:t>("Subscriber 1 received: " + </a:t>
            </a:r>
            <a:r>
              <a:rPr lang="en-IN" dirty="0" err="1" smtClean="0"/>
              <a:t>message.body</a:t>
            </a:r>
            <a:r>
              <a:rPr lang="en-IN" dirty="0" smtClean="0"/>
              <a:t>()); </a:t>
            </a:r>
          </a:p>
          <a:p>
            <a:pPr marL="0" indent="0">
              <a:buNone/>
            </a:pPr>
            <a:r>
              <a:rPr lang="en-IN" dirty="0" smtClean="0"/>
              <a:t>}); </a:t>
            </a:r>
          </a:p>
          <a:p>
            <a:pPr marL="0" indent="0">
              <a:buNone/>
            </a:pPr>
            <a:r>
              <a:rPr lang="en-IN" dirty="0" err="1" smtClean="0"/>
              <a:t>vertx.eventBus</a:t>
            </a:r>
            <a:r>
              <a:rPr lang="en-IN" dirty="0" smtClean="0"/>
              <a:t>().consumer("</a:t>
            </a:r>
            <a:r>
              <a:rPr lang="en-IN" dirty="0" err="1" smtClean="0"/>
              <a:t>publish.subscribe.address</a:t>
            </a:r>
            <a:r>
              <a:rPr lang="en-IN" dirty="0" smtClean="0"/>
              <a:t>", message -&gt; { 	</a:t>
            </a:r>
            <a:r>
              <a:rPr lang="en-IN" dirty="0" err="1" smtClean="0"/>
              <a:t>System.out.println</a:t>
            </a:r>
            <a:r>
              <a:rPr lang="en-IN" dirty="0" smtClean="0"/>
              <a:t>("Subscriber 2 received: " + </a:t>
            </a:r>
            <a:r>
              <a:rPr lang="en-IN" dirty="0" err="1" smtClean="0"/>
              <a:t>message.body</a:t>
            </a:r>
            <a:r>
              <a:rPr lang="en-IN" dirty="0" smtClean="0"/>
              <a:t>()); 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IN" dirty="0" smtClean="0"/>
              <a:t>Subscriber 1 received: Hello, Subscribers! </a:t>
            </a:r>
          </a:p>
          <a:p>
            <a:pPr marL="0" indent="0">
              <a:buNone/>
            </a:pPr>
            <a:r>
              <a:rPr lang="en-IN" dirty="0" smtClean="0"/>
              <a:t>Subscriber 2 received: Hello, Subscribers!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9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Communication Patterns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388136"/>
              </p:ext>
            </p:extLst>
          </p:nvPr>
        </p:nvGraphicFramePr>
        <p:xfrm>
          <a:off x="838200" y="1545336"/>
          <a:ext cx="10515600" cy="5010911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715844">
                <a:tc>
                  <a:txBody>
                    <a:bodyPr/>
                    <a:lstStyle/>
                    <a:p>
                      <a:r>
                        <a:rPr lang="en-IN" b="1" dirty="0"/>
                        <a:t>Pattern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Features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252728">
                <a:tc>
                  <a:txBody>
                    <a:bodyPr/>
                    <a:lstStyle/>
                    <a:p>
                      <a:r>
                        <a:rPr lang="en-IN" dirty="0"/>
                        <a:t>Point-to-Point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Direct task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Single recipient; ideal for task delegation or job execution.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1252728">
                <a:tc>
                  <a:txBody>
                    <a:bodyPr/>
                    <a:lstStyle/>
                    <a:p>
                      <a:r>
                        <a:rPr lang="en-IN" dirty="0"/>
                        <a:t>Request-Reply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Interactive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Two-way communication; enables request and response handling.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</a:tr>
              <a:tr h="1789611">
                <a:tc>
                  <a:txBody>
                    <a:bodyPr/>
                    <a:lstStyle/>
                    <a:p>
                      <a:r>
                        <a:rPr lang="en-IN"/>
                        <a:t>Publish-Subscribe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Broadcasting events or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Multiple recipients; all subscribers to an address receive the same message.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 to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r>
              <a:rPr lang="en-IN" dirty="0" smtClean="0"/>
              <a:t> is a powerful messaging system that facilitates communication between different components of a </a:t>
            </a:r>
            <a:r>
              <a:rPr lang="en-IN" dirty="0" err="1" smtClean="0"/>
              <a:t>Vert.x</a:t>
            </a:r>
            <a:r>
              <a:rPr lang="en-IN" dirty="0" smtClean="0"/>
              <a:t> application, such as </a:t>
            </a:r>
            <a:r>
              <a:rPr lang="en-IN" dirty="0" err="1" smtClean="0"/>
              <a:t>verticles</a:t>
            </a:r>
            <a:r>
              <a:rPr lang="en-IN" dirty="0" smtClean="0"/>
              <a:t>, services, or even distributed nodes. </a:t>
            </a:r>
          </a:p>
          <a:p>
            <a:r>
              <a:rPr lang="en-IN" dirty="0" smtClean="0"/>
              <a:t>It supports asynchronous, non-blocking communication and is a core feature of the </a:t>
            </a:r>
            <a:r>
              <a:rPr lang="en-IN" dirty="0" err="1" smtClean="0"/>
              <a:t>Vert.x</a:t>
            </a:r>
            <a:r>
              <a:rPr lang="en-IN" dirty="0" smtClean="0"/>
              <a:t> toolkit.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Considerations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b="1" dirty="0" smtClean="0"/>
              <a:t>Asynchronous Nature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All patterns are </a:t>
            </a:r>
            <a:r>
              <a:rPr lang="en-IN" b="1" dirty="0" smtClean="0">
                <a:solidFill>
                  <a:srgbClr val="C00000"/>
                </a:solidFill>
              </a:rPr>
              <a:t>non-blocking and asynchronous</a:t>
            </a:r>
            <a:r>
              <a:rPr lang="en-IN" dirty="0" smtClean="0"/>
              <a:t>, enabling high performance and scalability.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Address-Based Routing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Messages are routed based on unique addresses, </a:t>
            </a:r>
            <a:r>
              <a:rPr lang="en-IN" b="1" dirty="0" smtClean="0">
                <a:solidFill>
                  <a:srgbClr val="C00000"/>
                </a:solidFill>
              </a:rPr>
              <a:t>ensuring loose coupling</a:t>
            </a:r>
            <a:r>
              <a:rPr lang="en-IN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Clustered Mode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Patterns work locally (single JVM) or in a clustered environment for distributed communication.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Message Delivery Guarantees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The Event Bus ensures </a:t>
            </a:r>
            <a:r>
              <a:rPr lang="en-IN" b="1" dirty="0" smtClean="0"/>
              <a:t>at-most-once</a:t>
            </a:r>
            <a:r>
              <a:rPr lang="en-IN" dirty="0" smtClean="0"/>
              <a:t> delivery, meaning messages may be lost if a handler crashes.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7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Event Bus for Cross-Network Communication in </a:t>
            </a:r>
            <a:r>
              <a:rPr lang="en-IN" dirty="0" err="1" smtClean="0"/>
              <a:t>Vert.x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r>
              <a:rPr lang="en-IN" dirty="0" smtClean="0"/>
              <a:t> supports both local communication (within a single JVM) and distributed communication across multiple JVMs or nodes in a network. The distributed event bus allows </a:t>
            </a:r>
            <a:r>
              <a:rPr lang="en-IN" dirty="0" err="1" smtClean="0"/>
              <a:t>Vert.x</a:t>
            </a:r>
            <a:r>
              <a:rPr lang="en-IN" dirty="0" smtClean="0"/>
              <a:t> applications to communicate seamlessly over the network, enabling highly scalable and decoupled architectures.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08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Features of Distributed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5212079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smtClean="0"/>
              <a:t>Cross-Network Communication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Enables communication between </a:t>
            </a:r>
            <a:r>
              <a:rPr lang="en-IN" dirty="0" err="1" smtClean="0"/>
              <a:t>Vert.x</a:t>
            </a:r>
            <a:r>
              <a:rPr lang="en-IN" dirty="0" smtClean="0"/>
              <a:t> instances on different nodes.</a:t>
            </a:r>
          </a:p>
          <a:p>
            <a:pPr lvl="1"/>
            <a:r>
              <a:rPr lang="en-IN" dirty="0" smtClean="0"/>
              <a:t>Messages are routed transparently across the network.</a:t>
            </a:r>
          </a:p>
          <a:p>
            <a:r>
              <a:rPr lang="en-IN" b="1" dirty="0" smtClean="0"/>
              <a:t>Clustered Mode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Uses a cluster manager (e.g., </a:t>
            </a:r>
            <a:r>
              <a:rPr lang="en-IN" b="1" dirty="0" err="1" smtClean="0"/>
              <a:t>Hazelcast</a:t>
            </a:r>
            <a:r>
              <a:rPr lang="en-IN" dirty="0" smtClean="0"/>
              <a:t>, </a:t>
            </a:r>
            <a:r>
              <a:rPr lang="en-IN" b="1" dirty="0" smtClean="0"/>
              <a:t>Ignite</a:t>
            </a:r>
            <a:r>
              <a:rPr lang="en-IN" dirty="0" smtClean="0"/>
              <a:t>) to coordinate nodes.</a:t>
            </a:r>
          </a:p>
          <a:p>
            <a:pPr lvl="1"/>
            <a:r>
              <a:rPr lang="en-IN" dirty="0" smtClean="0"/>
              <a:t>Nodes can discover each other automatically.</a:t>
            </a:r>
          </a:p>
          <a:p>
            <a:r>
              <a:rPr lang="en-IN" b="1" dirty="0" smtClean="0"/>
              <a:t>Decoupled Architecture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Producers and consumers are decoupled using addresses, regardless of their location.</a:t>
            </a:r>
          </a:p>
          <a:p>
            <a:r>
              <a:rPr lang="en-IN" b="1" dirty="0" smtClean="0"/>
              <a:t>Messaging Patterns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Supports </a:t>
            </a:r>
            <a:r>
              <a:rPr lang="en-IN" b="1" dirty="0" smtClean="0"/>
              <a:t>point-to-point</a:t>
            </a:r>
            <a:r>
              <a:rPr lang="en-IN" dirty="0" smtClean="0"/>
              <a:t>, </a:t>
            </a:r>
            <a:r>
              <a:rPr lang="en-IN" b="1" dirty="0" smtClean="0"/>
              <a:t>request-reply</a:t>
            </a:r>
            <a:r>
              <a:rPr lang="en-IN" dirty="0" smtClean="0"/>
              <a:t>, and </a:t>
            </a:r>
            <a:r>
              <a:rPr lang="en-IN" b="1" dirty="0" smtClean="0"/>
              <a:t>publish-subscribe</a:t>
            </a:r>
            <a:r>
              <a:rPr lang="en-IN" dirty="0" smtClean="0"/>
              <a:t> across nodes.</a:t>
            </a:r>
          </a:p>
          <a:p>
            <a:r>
              <a:rPr lang="en-IN" b="1" dirty="0" smtClean="0"/>
              <a:t>Asynchronous Messaging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Non-blocking and event-driven communication ensures high performance.</a:t>
            </a:r>
          </a:p>
          <a:p>
            <a:r>
              <a:rPr lang="en-IN" b="1" dirty="0" smtClean="0"/>
              <a:t>Language Agnostic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Distributed event bus supports communication between </a:t>
            </a:r>
            <a:r>
              <a:rPr lang="en-IN" dirty="0" err="1" smtClean="0"/>
              <a:t>Vert.x</a:t>
            </a:r>
            <a:r>
              <a:rPr lang="en-IN" dirty="0" smtClean="0"/>
              <a:t> applications written in different programming languages (e.g., Java, </a:t>
            </a:r>
            <a:r>
              <a:rPr lang="en-IN" dirty="0" err="1" smtClean="0"/>
              <a:t>Kotlin</a:t>
            </a:r>
            <a:r>
              <a:rPr lang="en-IN" dirty="0" smtClean="0"/>
              <a:t>, JavaScript).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9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Architecture of Distributed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Cluster Manager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Manages the discovery and coordination of nodes in the cluster.</a:t>
            </a:r>
          </a:p>
          <a:p>
            <a:pPr lvl="1"/>
            <a:r>
              <a:rPr lang="en-IN" dirty="0" smtClean="0"/>
              <a:t>Popular cluster managers:</a:t>
            </a:r>
          </a:p>
          <a:p>
            <a:pPr lvl="2"/>
            <a:r>
              <a:rPr lang="en-IN" b="1" dirty="0" err="1" smtClean="0"/>
              <a:t>Hazelcast</a:t>
            </a:r>
            <a:r>
              <a:rPr lang="en-IN" dirty="0" smtClean="0"/>
              <a:t>: Default and most commonly used.</a:t>
            </a:r>
          </a:p>
          <a:p>
            <a:pPr lvl="2"/>
            <a:r>
              <a:rPr lang="en-IN" b="1" dirty="0" smtClean="0"/>
              <a:t>Apache Ignite</a:t>
            </a:r>
            <a:r>
              <a:rPr lang="en-IN" dirty="0" smtClean="0"/>
              <a:t>: Lightweight alternative.</a:t>
            </a:r>
          </a:p>
          <a:p>
            <a:r>
              <a:rPr lang="en-IN" b="1" dirty="0" smtClean="0"/>
              <a:t>Event Bus Bridge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Bridges the local and distributed event buses.</a:t>
            </a:r>
          </a:p>
          <a:p>
            <a:pPr lvl="1"/>
            <a:r>
              <a:rPr lang="en-IN" dirty="0" smtClean="0"/>
              <a:t>Routes messages to the appropriate node.</a:t>
            </a:r>
          </a:p>
          <a:p>
            <a:r>
              <a:rPr lang="en-IN" b="1" dirty="0" smtClean="0"/>
              <a:t>Message Routing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Messages are routed based on their </a:t>
            </a:r>
            <a:r>
              <a:rPr lang="en-IN" b="1" dirty="0" smtClean="0"/>
              <a:t>address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Cluster managers maintain a registry of all nodes and their registered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85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a Distributed Event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IN" dirty="0" smtClean="0"/>
              <a:t>Step 1: Add Cluster Manager Dependency</a:t>
            </a:r>
          </a:p>
          <a:p>
            <a:pPr marL="0" indent="0">
              <a:buNone/>
            </a:pPr>
            <a:r>
              <a:rPr lang="en-IN" dirty="0" smtClean="0"/>
              <a:t>&lt;dependency&gt;</a:t>
            </a:r>
          </a:p>
          <a:p>
            <a:pPr marL="0" indent="0">
              <a:buNone/>
            </a:pPr>
            <a:r>
              <a:rPr lang="en-IN" dirty="0" smtClean="0"/>
              <a:t>    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io.vertx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   &lt;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  <a:r>
              <a:rPr lang="en-IN" dirty="0" err="1" smtClean="0"/>
              <a:t>vertx-hazelcast</a:t>
            </a:r>
            <a:r>
              <a:rPr lang="en-IN" dirty="0" smtClean="0"/>
              <a:t>&lt;/</a:t>
            </a:r>
            <a:r>
              <a:rPr lang="en-IN" dirty="0" err="1" smtClean="0"/>
              <a:t>artifactId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   &lt;version&gt;4.3.8&lt;/version&gt;</a:t>
            </a:r>
          </a:p>
          <a:p>
            <a:pPr marL="0" indent="0">
              <a:buNone/>
            </a:pPr>
            <a:r>
              <a:rPr lang="en-IN" dirty="0" smtClean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1153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2336"/>
            <a:ext cx="5824728" cy="6080760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io.vertx.core.Vertx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io.vertx.core.VertxOptions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io.vertx.core.json.JsonObject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io.vertx.spi.cluster.hazelcast.HazelcastClusterManager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public class </a:t>
            </a:r>
            <a:r>
              <a:rPr lang="en-IN" sz="2000" dirty="0" err="1" smtClean="0"/>
              <a:t>MainVerticle</a:t>
            </a:r>
            <a:r>
              <a:rPr lang="en-IN" sz="2000" dirty="0" smtClean="0"/>
              <a:t> {</a:t>
            </a:r>
          </a:p>
          <a:p>
            <a:pPr marL="0" indent="0">
              <a:buNone/>
            </a:pPr>
            <a:r>
              <a:rPr lang="en-IN" sz="2000" dirty="0" smtClean="0"/>
              <a:t>    public static void main(String[] </a:t>
            </a:r>
            <a:r>
              <a:rPr lang="en-IN" sz="2000" dirty="0" err="1" smtClean="0"/>
              <a:t>args</a:t>
            </a:r>
            <a:r>
              <a:rPr lang="en-IN" sz="2000" dirty="0" smtClean="0"/>
              <a:t>) {</a:t>
            </a:r>
          </a:p>
          <a:p>
            <a:pPr marL="0" indent="0">
              <a:buNone/>
            </a:pPr>
            <a:r>
              <a:rPr lang="en-IN" sz="2000" dirty="0" smtClean="0"/>
              <a:t>        // Create a </a:t>
            </a:r>
            <a:r>
              <a:rPr lang="en-IN" sz="2000" dirty="0" err="1" smtClean="0"/>
              <a:t>Hazelcast</a:t>
            </a:r>
            <a:r>
              <a:rPr lang="en-IN" sz="2000" dirty="0" smtClean="0"/>
              <a:t> Cluster Manager</a:t>
            </a:r>
          </a:p>
          <a:p>
            <a:pPr marL="0" indent="0">
              <a:buNone/>
            </a:pPr>
            <a:r>
              <a:rPr lang="en-IN" sz="2000" dirty="0" smtClean="0"/>
              <a:t>        </a:t>
            </a:r>
            <a:r>
              <a:rPr lang="en-IN" sz="2000" dirty="0" err="1" smtClean="0"/>
              <a:t>HazelcastClusterManager</a:t>
            </a:r>
            <a:r>
              <a:rPr lang="en-IN" sz="2000" dirty="0" smtClean="0"/>
              <a:t> </a:t>
            </a:r>
            <a:r>
              <a:rPr lang="en-IN" sz="2000" dirty="0" err="1" smtClean="0"/>
              <a:t>clusterManager</a:t>
            </a:r>
            <a:r>
              <a:rPr lang="en-IN" sz="2000" dirty="0" smtClean="0"/>
              <a:t> = new </a:t>
            </a:r>
            <a:r>
              <a:rPr lang="en-IN" sz="2000" dirty="0" err="1" smtClean="0"/>
              <a:t>HazelcastClusterManager</a:t>
            </a:r>
            <a:r>
              <a:rPr lang="en-IN" sz="2000" dirty="0" smtClean="0"/>
              <a:t>();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// Configure </a:t>
            </a:r>
            <a:r>
              <a:rPr lang="en-IN" sz="2000" dirty="0" err="1" smtClean="0"/>
              <a:t>Vert.x</a:t>
            </a:r>
            <a:r>
              <a:rPr lang="en-IN" sz="2000" dirty="0" smtClean="0"/>
              <a:t> to use the cluster manager</a:t>
            </a:r>
          </a:p>
          <a:p>
            <a:pPr marL="0" indent="0">
              <a:buNone/>
            </a:pPr>
            <a:r>
              <a:rPr lang="en-IN" sz="2000" dirty="0" smtClean="0"/>
              <a:t>        </a:t>
            </a:r>
            <a:r>
              <a:rPr lang="en-IN" sz="2000" dirty="0" err="1" smtClean="0"/>
              <a:t>VertxOptions</a:t>
            </a:r>
            <a:r>
              <a:rPr lang="en-IN" sz="2000" dirty="0" smtClean="0"/>
              <a:t> options = new </a:t>
            </a:r>
            <a:r>
              <a:rPr lang="en-IN" sz="2000" dirty="0" err="1" smtClean="0"/>
              <a:t>VertxOptions</a:t>
            </a:r>
            <a:r>
              <a:rPr lang="en-IN" sz="2000" dirty="0" smtClean="0"/>
              <a:t>().</a:t>
            </a:r>
            <a:r>
              <a:rPr lang="en-IN" sz="2000" dirty="0" err="1" smtClean="0"/>
              <a:t>setClusterManager</a:t>
            </a:r>
            <a:r>
              <a:rPr lang="en-IN" sz="2000" dirty="0" smtClean="0"/>
              <a:t>(</a:t>
            </a:r>
            <a:r>
              <a:rPr lang="en-IN" sz="2000" dirty="0" err="1" smtClean="0"/>
              <a:t>clusterManager</a:t>
            </a:r>
            <a:r>
              <a:rPr lang="en-IN" sz="2000" dirty="0" smtClean="0"/>
              <a:t>);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7336" y="466344"/>
            <a:ext cx="5935599" cy="369331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 // Start a clustered </a:t>
            </a:r>
            <a:r>
              <a:rPr lang="en-IN" dirty="0" err="1" smtClean="0"/>
              <a:t>Vert.x</a:t>
            </a:r>
            <a:r>
              <a:rPr lang="en-IN" dirty="0" smtClean="0"/>
              <a:t> instance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Vertx.clusteredVertx</a:t>
            </a:r>
            <a:r>
              <a:rPr lang="en-IN" dirty="0" smtClean="0"/>
              <a:t>(options, res -&gt; {</a:t>
            </a:r>
          </a:p>
          <a:p>
            <a:r>
              <a:rPr lang="en-IN" dirty="0" smtClean="0"/>
              <a:t>            if (</a:t>
            </a:r>
            <a:r>
              <a:rPr lang="en-IN" dirty="0" err="1" smtClean="0"/>
              <a:t>res.succeeded</a:t>
            </a:r>
            <a:r>
              <a:rPr lang="en-IN" dirty="0" smtClean="0"/>
              <a:t>()) {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Vertx</a:t>
            </a:r>
            <a:r>
              <a:rPr lang="en-IN" dirty="0" smtClean="0"/>
              <a:t> </a:t>
            </a:r>
            <a:r>
              <a:rPr lang="en-IN" dirty="0" err="1" smtClean="0"/>
              <a:t>vertx</a:t>
            </a:r>
            <a:r>
              <a:rPr lang="en-IN" dirty="0" smtClean="0"/>
              <a:t> = </a:t>
            </a:r>
            <a:r>
              <a:rPr lang="en-IN" dirty="0" err="1" smtClean="0"/>
              <a:t>res.result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vertx.deployVerticle</a:t>
            </a:r>
            <a:r>
              <a:rPr lang="en-IN" dirty="0" smtClean="0"/>
              <a:t>(new </a:t>
            </a:r>
            <a:r>
              <a:rPr lang="en-IN" dirty="0" err="1" smtClean="0"/>
              <a:t>SenderVerticle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vertx.deployVerticle</a:t>
            </a:r>
            <a:r>
              <a:rPr lang="en-IN" dirty="0" smtClean="0"/>
              <a:t>(new </a:t>
            </a:r>
            <a:r>
              <a:rPr lang="en-IN" dirty="0" err="1" smtClean="0"/>
              <a:t>ReceiverVerticle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        } else {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("Failed to start clustered </a:t>
            </a:r>
            <a:r>
              <a:rPr lang="en-IN" dirty="0" err="1" smtClean="0"/>
              <a:t>Vert.x</a:t>
            </a:r>
            <a:r>
              <a:rPr lang="en-IN" dirty="0" smtClean="0"/>
              <a:t>: “</a:t>
            </a:r>
          </a:p>
          <a:p>
            <a:r>
              <a:rPr lang="en-IN" dirty="0" smtClean="0"/>
              <a:t> + </a:t>
            </a:r>
            <a:r>
              <a:rPr lang="en-IN" dirty="0" err="1" smtClean="0"/>
              <a:t>res.cause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        }</a:t>
            </a:r>
          </a:p>
          <a:p>
            <a:r>
              <a:rPr lang="en-IN" dirty="0" smtClean="0"/>
              <a:t>        });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008" y="0"/>
            <a:ext cx="636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 2: Configure the Clustered </a:t>
            </a:r>
            <a:r>
              <a:rPr lang="en-IN" sz="2400" dirty="0" err="1" smtClean="0"/>
              <a:t>Vert.x</a:t>
            </a:r>
            <a:r>
              <a:rPr lang="en-IN" sz="2400" dirty="0" smtClean="0"/>
              <a:t> Instance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641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Step 3: Create Messaging </a:t>
            </a:r>
            <a:r>
              <a:rPr lang="en-IN" sz="2800" b="1" dirty="0" err="1" smtClean="0"/>
              <a:t>Verticles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err="1" smtClean="0"/>
              <a:t>SenderVerticle</a:t>
            </a:r>
            <a:r>
              <a:rPr lang="en-IN" sz="2800" dirty="0" smtClean="0"/>
              <a:t>: Sends messages to the distributed event bus.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1825625"/>
            <a:ext cx="11539728" cy="4351338"/>
          </a:xfrm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io.vertx.core.AbstractVerticle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SenderVerticle</a:t>
            </a:r>
            <a:r>
              <a:rPr lang="en-IN" dirty="0" smtClean="0"/>
              <a:t> extends </a:t>
            </a:r>
            <a:r>
              <a:rPr lang="en-IN" dirty="0" err="1" smtClean="0"/>
              <a:t>AbstractVerticle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@Override</a:t>
            </a:r>
          </a:p>
          <a:p>
            <a:pPr marL="0" indent="0">
              <a:buNone/>
            </a:pPr>
            <a:r>
              <a:rPr lang="en-IN" dirty="0" smtClean="0"/>
              <a:t>    public void start()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vertx.setPeriodic</a:t>
            </a:r>
            <a:r>
              <a:rPr lang="en-IN" dirty="0" smtClean="0"/>
              <a:t>(2000, </a:t>
            </a:r>
            <a:r>
              <a:rPr lang="en-IN" dirty="0" err="1" smtClean="0"/>
              <a:t>timerId</a:t>
            </a:r>
            <a:r>
              <a:rPr lang="en-IN" dirty="0" smtClean="0"/>
              <a:t> -&gt;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vertx.eventBus</a:t>
            </a:r>
            <a:r>
              <a:rPr lang="en-IN" dirty="0" smtClean="0"/>
              <a:t>().send("</a:t>
            </a:r>
            <a:r>
              <a:rPr lang="en-IN" dirty="0" err="1" smtClean="0"/>
              <a:t>distributed.address</a:t>
            </a:r>
            <a:r>
              <a:rPr lang="en-IN" dirty="0" smtClean="0"/>
              <a:t>", "Hello from </a:t>
            </a:r>
            <a:r>
              <a:rPr lang="en-IN" dirty="0" err="1" smtClean="0"/>
              <a:t>SenderVerticle</a:t>
            </a:r>
            <a:r>
              <a:rPr lang="en-IN" dirty="0" smtClean="0"/>
              <a:t>!");</a:t>
            </a:r>
          </a:p>
          <a:p>
            <a:pPr marL="0" indent="0">
              <a:buNone/>
            </a:pPr>
            <a:r>
              <a:rPr lang="en-IN" dirty="0" smtClean="0"/>
              <a:t>        });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80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err="1" smtClean="0"/>
              <a:t>ReceiverVerticle</a:t>
            </a:r>
            <a:r>
              <a:rPr lang="en-IN" sz="2800" b="1" dirty="0" smtClean="0"/>
              <a:t>: Listens for messages from the distributed event bus.</a:t>
            </a:r>
            <a:br>
              <a:rPr lang="en-IN" sz="2800" b="1" dirty="0" smtClean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io.vertx.core.AbstractVerticle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ReceiverVerticle</a:t>
            </a:r>
            <a:r>
              <a:rPr lang="en-IN" dirty="0" smtClean="0"/>
              <a:t> extends </a:t>
            </a:r>
            <a:r>
              <a:rPr lang="en-IN" dirty="0" err="1" smtClean="0"/>
              <a:t>AbstractVerticle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@Override</a:t>
            </a:r>
          </a:p>
          <a:p>
            <a:pPr marL="0" indent="0">
              <a:buNone/>
            </a:pPr>
            <a:r>
              <a:rPr lang="en-IN" dirty="0" smtClean="0"/>
              <a:t>    public void start()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vertx.eventBus</a:t>
            </a:r>
            <a:r>
              <a:rPr lang="en-IN" dirty="0" smtClean="0"/>
              <a:t>().consumer("</a:t>
            </a:r>
            <a:r>
              <a:rPr lang="en-IN" dirty="0" err="1" smtClean="0"/>
              <a:t>distributed.address</a:t>
            </a:r>
            <a:r>
              <a:rPr lang="en-IN" dirty="0" smtClean="0"/>
              <a:t>", message -&gt;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("Received message: " + </a:t>
            </a:r>
            <a:r>
              <a:rPr lang="en-IN" dirty="0" err="1" smtClean="0"/>
              <a:t>message.body</a:t>
            </a:r>
            <a:r>
              <a:rPr lang="en-IN" dirty="0" smtClean="0"/>
              <a:t>());</a:t>
            </a:r>
          </a:p>
          <a:p>
            <a:pPr marL="0" indent="0">
              <a:buNone/>
            </a:pPr>
            <a:r>
              <a:rPr lang="en-IN" dirty="0" smtClean="0"/>
              <a:t>        });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2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 4: Run the Application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Run Multiple Instances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Run the application on different machines or JVMs.</a:t>
            </a:r>
          </a:p>
          <a:p>
            <a:pPr lvl="1"/>
            <a:r>
              <a:rPr lang="en-IN" dirty="0" smtClean="0"/>
              <a:t>Ensure they are on the same network or cluster.</a:t>
            </a:r>
          </a:p>
          <a:p>
            <a:pPr lvl="1"/>
            <a:r>
              <a:rPr lang="en-IN" dirty="0" smtClean="0"/>
              <a:t>Each instance should include the same cluster manager configuration.</a:t>
            </a:r>
          </a:p>
          <a:p>
            <a:r>
              <a:rPr lang="en-IN" b="1" dirty="0" smtClean="0"/>
              <a:t>Verify Communication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Messages sent from one node (</a:t>
            </a:r>
            <a:r>
              <a:rPr lang="en-IN" dirty="0" err="1" smtClean="0"/>
              <a:t>SenderVerticle</a:t>
            </a:r>
            <a:r>
              <a:rPr lang="en-IN" dirty="0" smtClean="0"/>
              <a:t>) will be received by another node (</a:t>
            </a:r>
            <a:r>
              <a:rPr lang="en-IN" dirty="0" err="1" smtClean="0"/>
              <a:t>ReceiverVerticle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122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 Configuration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0555" y="1229023"/>
            <a:ext cx="8324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Hazelcast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Hazelcast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discovers nodes on the same network.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advanced configurations, create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cluster.xml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 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/main/resources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923" y="2762053"/>
            <a:ext cx="5419689" cy="34163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&lt;</a:t>
            </a:r>
            <a:r>
              <a:rPr lang="en-IN" dirty="0" err="1" smtClean="0"/>
              <a:t>hazelcast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&lt;network&gt;</a:t>
            </a:r>
          </a:p>
          <a:p>
            <a:r>
              <a:rPr lang="en-IN" dirty="0" smtClean="0"/>
              <a:t>        &lt;join&gt;</a:t>
            </a:r>
          </a:p>
          <a:p>
            <a:r>
              <a:rPr lang="en-IN" dirty="0" smtClean="0"/>
              <a:t>            &lt;multicast enabled="true"&gt;</a:t>
            </a:r>
          </a:p>
          <a:p>
            <a:r>
              <a:rPr lang="en-IN" dirty="0" smtClean="0"/>
              <a:t>                &lt;multicast-group&gt;224.2.2.3&lt;/multicast-group&gt;</a:t>
            </a:r>
          </a:p>
          <a:p>
            <a:r>
              <a:rPr lang="en-IN" dirty="0" smtClean="0"/>
              <a:t>                &lt;multicast-port&gt;54327&lt;/multicast-port&gt;</a:t>
            </a:r>
          </a:p>
          <a:p>
            <a:r>
              <a:rPr lang="en-IN" dirty="0" smtClean="0"/>
              <a:t>            &lt;/multicast&gt;</a:t>
            </a:r>
          </a:p>
          <a:p>
            <a:r>
              <a:rPr lang="en-IN" dirty="0" smtClean="0"/>
              <a:t>            &lt;</a:t>
            </a:r>
            <a:r>
              <a:rPr lang="en-IN" dirty="0" err="1" smtClean="0"/>
              <a:t>tcp-ip</a:t>
            </a:r>
            <a:r>
              <a:rPr lang="en-IN" dirty="0" smtClean="0"/>
              <a:t> enabled="false"/&gt;</a:t>
            </a:r>
          </a:p>
          <a:p>
            <a:r>
              <a:rPr lang="en-IN" dirty="0" smtClean="0"/>
              <a:t>        &lt;/join&gt;</a:t>
            </a:r>
          </a:p>
          <a:p>
            <a:r>
              <a:rPr lang="en-IN" dirty="0" smtClean="0"/>
              <a:t>    &lt;/network&gt;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hazelcast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Features of the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Local and Distributed Communication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The Event Bus supports both local communication (within the same JVM) and distributed communication (across multiple JVMs or nodes).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Asynchronous and Non-Blocking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Messages are sent and received asynchronously, ensuring non-blocking </a:t>
            </a:r>
            <a:r>
              <a:rPr lang="en-IN" dirty="0" err="1" smtClean="0"/>
              <a:t>behavior</a:t>
            </a:r>
            <a:r>
              <a:rPr lang="en-IN" dirty="0" smtClean="0"/>
              <a:t>, which is crucial for high-performance reactive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Publish-Subscribe Messaging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Supports the publish-subscribe model, allowing multiple consumers to subscribe to a topic and receive messages broadcasted to that topic.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Point-to-Point Messaging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Allows direct communication between two endpoints, useful for request-response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60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Callbacks</a:t>
            </a:r>
            <a:r>
              <a:rPr lang="en-IN" dirty="0" smtClean="0"/>
              <a:t> in </a:t>
            </a:r>
            <a:r>
              <a:rPr lang="en-IN" dirty="0" err="1" smtClean="0"/>
              <a:t>Vert.x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Vert.x</a:t>
            </a:r>
            <a:r>
              <a:rPr lang="en-IN" dirty="0" smtClean="0"/>
              <a:t> is designed to handle asynchronous operations efficiently, and while </a:t>
            </a:r>
            <a:r>
              <a:rPr lang="en-IN" dirty="0" err="1" smtClean="0"/>
              <a:t>callbacks</a:t>
            </a:r>
            <a:r>
              <a:rPr lang="en-IN" dirty="0" smtClean="0"/>
              <a:t> are straightforward, they can lead to issues like </a:t>
            </a:r>
            <a:r>
              <a:rPr lang="en-IN" b="1" dirty="0" err="1" smtClean="0"/>
              <a:t>callback</a:t>
            </a:r>
            <a:r>
              <a:rPr lang="en-IN" b="1" dirty="0" smtClean="0"/>
              <a:t> hell</a:t>
            </a:r>
            <a:r>
              <a:rPr lang="en-IN" dirty="0" smtClean="0"/>
              <a:t> or make error handling cumbersome. </a:t>
            </a:r>
          </a:p>
          <a:p>
            <a:endParaRPr lang="en-IN" dirty="0"/>
          </a:p>
          <a:p>
            <a:r>
              <a:rPr lang="en-IN" dirty="0" smtClean="0"/>
              <a:t>To address this, </a:t>
            </a:r>
            <a:r>
              <a:rPr lang="en-IN" dirty="0" err="1" smtClean="0"/>
              <a:t>Vert.x</a:t>
            </a:r>
            <a:r>
              <a:rPr lang="en-IN" dirty="0" smtClean="0"/>
              <a:t> provides </a:t>
            </a:r>
            <a:r>
              <a:rPr lang="en-IN" b="1" dirty="0" smtClean="0"/>
              <a:t>Futures</a:t>
            </a:r>
            <a:r>
              <a:rPr lang="en-IN" dirty="0" smtClean="0"/>
              <a:t> and </a:t>
            </a:r>
            <a:r>
              <a:rPr lang="en-IN" b="1" dirty="0" smtClean="0"/>
              <a:t>Promises</a:t>
            </a:r>
            <a:r>
              <a:rPr lang="en-IN" dirty="0" smtClean="0"/>
              <a:t> as powerful abstractions for managing asynchronous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94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Callback</a:t>
            </a:r>
            <a:r>
              <a:rPr lang="en-IN" b="1" dirty="0" smtClean="0"/>
              <a:t> Hell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2208" y="1367522"/>
            <a:ext cx="7340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Nesting multiple callbacks leads to hard-to-read and error-prone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callback hell: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696" y="2578608"/>
            <a:ext cx="6717480" cy="440120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sz="2000" b="1" dirty="0" err="1" smtClean="0"/>
              <a:t>vertx.fileSystem</a:t>
            </a:r>
            <a:r>
              <a:rPr lang="en-IN" sz="2000" b="1" dirty="0" smtClean="0"/>
              <a:t>().</a:t>
            </a:r>
            <a:r>
              <a:rPr lang="en-IN" sz="2000" b="1" dirty="0" err="1" smtClean="0"/>
              <a:t>readFile</a:t>
            </a:r>
            <a:r>
              <a:rPr lang="en-IN" sz="2000" b="1" dirty="0" smtClean="0"/>
              <a:t>("file1.txt", ar1 -&gt; {</a:t>
            </a:r>
          </a:p>
          <a:p>
            <a:r>
              <a:rPr lang="en-IN" sz="2000" b="1" dirty="0" smtClean="0"/>
              <a:t>    if (ar1.succeeded()) {</a:t>
            </a:r>
          </a:p>
          <a:p>
            <a:r>
              <a:rPr lang="en-IN" sz="2000" b="1" dirty="0" smtClean="0"/>
              <a:t>        </a:t>
            </a:r>
            <a:r>
              <a:rPr lang="en-IN" sz="2000" b="1" dirty="0" err="1" smtClean="0"/>
              <a:t>vertx.fileSystem</a:t>
            </a:r>
            <a:r>
              <a:rPr lang="en-IN" sz="2000" b="1" dirty="0" smtClean="0"/>
              <a:t>().</a:t>
            </a:r>
            <a:r>
              <a:rPr lang="en-IN" sz="2000" b="1" dirty="0" err="1" smtClean="0"/>
              <a:t>readFile</a:t>
            </a:r>
            <a:r>
              <a:rPr lang="en-IN" sz="2000" b="1" dirty="0" smtClean="0"/>
              <a:t>("file2.txt", ar2 -&gt; {</a:t>
            </a:r>
          </a:p>
          <a:p>
            <a:r>
              <a:rPr lang="en-IN" sz="2000" b="1" dirty="0" smtClean="0"/>
              <a:t>            if (ar2.succeeded()) {</a:t>
            </a:r>
          </a:p>
          <a:p>
            <a:r>
              <a:rPr lang="en-IN" sz="2000" b="1" dirty="0" smtClean="0"/>
              <a:t>                </a:t>
            </a:r>
            <a:r>
              <a:rPr lang="en-IN" sz="2000" b="1" dirty="0" err="1" smtClean="0"/>
              <a:t>vertx.fileSystem</a:t>
            </a:r>
            <a:r>
              <a:rPr lang="en-IN" sz="2000" b="1" dirty="0" smtClean="0"/>
              <a:t>().</a:t>
            </a:r>
            <a:r>
              <a:rPr lang="en-IN" sz="2000" b="1" dirty="0" err="1" smtClean="0"/>
              <a:t>readFile</a:t>
            </a:r>
            <a:r>
              <a:rPr lang="en-IN" sz="2000" b="1" dirty="0" smtClean="0"/>
              <a:t>("file3.txt", ar3 -&gt; {</a:t>
            </a:r>
          </a:p>
          <a:p>
            <a:r>
              <a:rPr lang="en-IN" sz="2000" b="1" dirty="0" smtClean="0"/>
              <a:t>                    if (ar3.succeeded()) {</a:t>
            </a:r>
          </a:p>
          <a:p>
            <a:r>
              <a:rPr lang="en-IN" sz="2000" b="1" dirty="0" smtClean="0"/>
              <a:t>                        </a:t>
            </a:r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("All files read successfully!");</a:t>
            </a:r>
          </a:p>
          <a:p>
            <a:r>
              <a:rPr lang="en-IN" sz="2000" b="1" dirty="0" smtClean="0"/>
              <a:t>                    }</a:t>
            </a:r>
          </a:p>
          <a:p>
            <a:r>
              <a:rPr lang="en-IN" sz="2000" b="1" dirty="0" smtClean="0"/>
              <a:t>                });</a:t>
            </a:r>
          </a:p>
          <a:p>
            <a:r>
              <a:rPr lang="en-IN" sz="2000" b="1" dirty="0" smtClean="0"/>
              <a:t>            }</a:t>
            </a:r>
          </a:p>
          <a:p>
            <a:r>
              <a:rPr lang="en-IN" sz="2000" b="1" dirty="0" smtClean="0"/>
              <a:t>        });</a:t>
            </a:r>
          </a:p>
          <a:p>
            <a:r>
              <a:rPr lang="en-IN" sz="2000" b="1" dirty="0" smtClean="0"/>
              <a:t>    }</a:t>
            </a:r>
          </a:p>
          <a:p>
            <a:r>
              <a:rPr lang="en-IN" sz="2000" b="1" dirty="0" smtClean="0"/>
              <a:t>});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2217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Futures and Promises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5093208"/>
          </a:xfrm>
          <a:solidFill>
            <a:schemeClr val="accent4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Promise&lt;String&gt; promise = </a:t>
            </a:r>
            <a:r>
              <a:rPr lang="en-IN" b="1" dirty="0" err="1" smtClean="0"/>
              <a:t>Promise.promise</a:t>
            </a:r>
            <a:r>
              <a:rPr lang="en-IN" b="1" dirty="0" smtClean="0"/>
              <a:t>();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vertx.setTimer</a:t>
            </a:r>
            <a:r>
              <a:rPr lang="en-IN" b="1" dirty="0" smtClean="0"/>
              <a:t>(1000, id -&gt; {</a:t>
            </a:r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promise.complete</a:t>
            </a:r>
            <a:r>
              <a:rPr lang="en-IN" b="1" dirty="0" smtClean="0"/>
              <a:t>("Operation completed!");</a:t>
            </a:r>
          </a:p>
          <a:p>
            <a:pPr marL="0" indent="0">
              <a:buNone/>
            </a:pPr>
            <a:r>
              <a:rPr lang="en-IN" b="1" dirty="0" smtClean="0"/>
              <a:t>});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// Handle the result with a Future</a:t>
            </a:r>
          </a:p>
          <a:p>
            <a:pPr marL="0" indent="0">
              <a:buNone/>
            </a:pPr>
            <a:r>
              <a:rPr lang="en-IN" b="1" dirty="0" err="1" smtClean="0"/>
              <a:t>promise.future</a:t>
            </a:r>
            <a:r>
              <a:rPr lang="en-IN" b="1" dirty="0" smtClean="0"/>
              <a:t>().</a:t>
            </a:r>
            <a:r>
              <a:rPr lang="en-IN" b="1" dirty="0" err="1" smtClean="0"/>
              <a:t>onComplete</a:t>
            </a:r>
            <a:r>
              <a:rPr lang="en-IN" b="1" dirty="0" smtClean="0"/>
              <a:t>(result -&gt; {</a:t>
            </a:r>
          </a:p>
          <a:p>
            <a:pPr marL="0" indent="0">
              <a:buNone/>
            </a:pPr>
            <a:r>
              <a:rPr lang="en-IN" b="1" dirty="0" smtClean="0"/>
              <a:t>    if (</a:t>
            </a:r>
            <a:r>
              <a:rPr lang="en-IN" b="1" dirty="0" err="1" smtClean="0"/>
              <a:t>result.succeeded</a:t>
            </a:r>
            <a:r>
              <a:rPr lang="en-IN" b="1" dirty="0" smtClean="0"/>
              <a:t>()) {</a:t>
            </a:r>
          </a:p>
          <a:p>
            <a:pPr marL="0" indent="0">
              <a:buNone/>
            </a:pPr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result.result</a:t>
            </a:r>
            <a:r>
              <a:rPr lang="en-IN" b="1" dirty="0" smtClean="0"/>
              <a:t>());</a:t>
            </a:r>
          </a:p>
          <a:p>
            <a:pPr marL="0" indent="0">
              <a:buNone/>
            </a:pPr>
            <a:r>
              <a:rPr lang="en-IN" b="1" dirty="0" smtClean="0"/>
              <a:t>    } else {</a:t>
            </a:r>
          </a:p>
          <a:p>
            <a:pPr marL="0" indent="0">
              <a:buNone/>
            </a:pPr>
            <a:r>
              <a:rPr lang="en-IN" b="1" dirty="0" smtClean="0"/>
              <a:t>        </a:t>
            </a:r>
            <a:r>
              <a:rPr lang="en-IN" b="1" dirty="0" err="1" smtClean="0"/>
              <a:t>System.err.println</a:t>
            </a:r>
            <a:r>
              <a:rPr lang="en-IN" b="1" dirty="0" smtClean="0"/>
              <a:t>("Operation failed: " + </a:t>
            </a:r>
            <a:r>
              <a:rPr lang="en-IN" b="1" dirty="0" err="1" smtClean="0"/>
              <a:t>result.cause</a:t>
            </a:r>
            <a:r>
              <a:rPr lang="en-IN" b="1" dirty="0" smtClean="0"/>
              <a:t>());</a:t>
            </a:r>
          </a:p>
          <a:p>
            <a:pPr marL="0" indent="0">
              <a:buNone/>
            </a:pPr>
            <a:r>
              <a:rPr lang="en-IN" b="1" dirty="0" smtClean="0"/>
              <a:t>    }</a:t>
            </a:r>
          </a:p>
          <a:p>
            <a:pPr marL="0" indent="0">
              <a:buNone/>
            </a:pPr>
            <a:r>
              <a:rPr lang="en-IN" b="1" dirty="0" smtClean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97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Composing Futures or Chaining Futures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8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Features </a:t>
            </a:r>
            <a:r>
              <a:rPr lang="en-IN" b="1" dirty="0" err="1" smtClean="0"/>
              <a:t>cont</a:t>
            </a:r>
            <a:r>
              <a:rPr lang="en-IN" b="1" dirty="0" smtClean="0"/>
              <a:t>…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0"/>
            <a:ext cx="959397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Clustered Mode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Event Bus can be clustered using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Hazelcast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seamless communication between distributed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 Message Delivery Guarantees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Event Bus ensures at-most-once message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 Interoperability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communication between components written in different programming languages supported by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Vert.x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 Handler Registration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Handlers can be dynamically registered and unregistered for specific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 Supports Binary and JSON Payloads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multiple data formats, including binary, JSON, and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Security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secured using message filters or access control.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Event Bus Architecture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 smtClean="0"/>
              <a:t>Vert.x</a:t>
            </a:r>
            <a:r>
              <a:rPr lang="en-IN" dirty="0" smtClean="0"/>
              <a:t> Event Bus operates as the backbone of a </a:t>
            </a:r>
            <a:r>
              <a:rPr lang="en-IN" dirty="0" err="1" smtClean="0"/>
              <a:t>Vert.x</a:t>
            </a:r>
            <a:r>
              <a:rPr lang="en-IN" dirty="0" smtClean="0"/>
              <a:t> application, allowing different components (</a:t>
            </a:r>
            <a:r>
              <a:rPr lang="en-IN" dirty="0" err="1" smtClean="0"/>
              <a:t>verticles</a:t>
            </a:r>
            <a:r>
              <a:rPr lang="en-IN" dirty="0" smtClean="0"/>
              <a:t> or services) to communicate in a decoupled manner. </a:t>
            </a:r>
          </a:p>
          <a:p>
            <a:pPr marL="0" indent="0">
              <a:buNone/>
            </a:pPr>
            <a:r>
              <a:rPr lang="en-IN" b="1" dirty="0" smtClean="0"/>
              <a:t>Core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Event Bus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Acts as a communication pipeline for sending, receiving, and broadcasting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Addresses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Each communication endpoint is identified by a unique address, similar to a topic in a messaging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Message Handlers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Components register message handlers to process incoming messages for a specific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Cluster Manager</a:t>
            </a:r>
            <a:r>
              <a:rPr lang="en-IN" dirty="0" smtClean="0"/>
              <a:t> (Optional):</a:t>
            </a:r>
          </a:p>
          <a:p>
            <a:pPr lvl="1"/>
            <a:r>
              <a:rPr lang="en-IN" dirty="0" smtClean="0"/>
              <a:t>Used in a distributed setup to synchronize the Event Bus across multiple nodes.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Modes of Operation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 smtClean="0"/>
              <a:t>Local Mode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All communication happens within the same JVM.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Low latency, no need for clustering.</a:t>
            </a:r>
          </a:p>
          <a:p>
            <a:pPr>
              <a:buFont typeface="+mj-lt"/>
              <a:buAutoNum type="arabicPeriod"/>
            </a:pPr>
            <a:r>
              <a:rPr lang="en-IN" b="1" dirty="0" smtClean="0"/>
              <a:t>Clustered Mode</a:t>
            </a:r>
            <a:r>
              <a:rPr lang="en-IN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Uses a cluster manager to enable communication between multiple JVMs or nodes.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smtClean="0"/>
              <a:t>Messages are routed across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3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Messaging Patterns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825625"/>
            <a:ext cx="11603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1. Point-to-Point Messaging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sender communicates directly with one receiver using a specific address.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Request-response scenarios. </a:t>
            </a:r>
          </a:p>
          <a:p>
            <a:pPr marL="0" indent="0">
              <a:buNone/>
            </a:pPr>
            <a:r>
              <a:rPr lang="en-IN" b="1" dirty="0" smtClean="0"/>
              <a:t>2. Publish-Subscribe Messaging</a:t>
            </a:r>
          </a:p>
          <a:p>
            <a:pPr lvl="1"/>
            <a:r>
              <a:rPr lang="en-IN" dirty="0" smtClean="0"/>
              <a:t>One sender broadcasts a message to all subscribers of an address.</a:t>
            </a:r>
          </a:p>
          <a:p>
            <a:pPr lvl="1"/>
            <a:r>
              <a:rPr lang="en-IN" b="1" dirty="0" smtClean="0"/>
              <a:t>Use Case</a:t>
            </a:r>
            <a:r>
              <a:rPr lang="en-IN" dirty="0" smtClean="0"/>
              <a:t>: Notifications or updates.</a:t>
            </a:r>
          </a:p>
          <a:p>
            <a:pPr marL="0" indent="0">
              <a:buNone/>
            </a:pPr>
            <a:r>
              <a:rPr lang="en-IN" b="1" dirty="0" smtClean="0"/>
              <a:t>3. Send with Acknowledgment</a:t>
            </a:r>
          </a:p>
          <a:p>
            <a:pPr lvl="1"/>
            <a:r>
              <a:rPr lang="en-IN" dirty="0" smtClean="0"/>
              <a:t>A sender sends a message and expects a reply (acknowledgment) from the receiver.</a:t>
            </a:r>
          </a:p>
          <a:p>
            <a:pPr lvl="1"/>
            <a:r>
              <a:rPr lang="en-IN" b="1" dirty="0" smtClean="0"/>
              <a:t>Use Case</a:t>
            </a:r>
            <a:r>
              <a:rPr lang="en-IN" dirty="0" smtClean="0"/>
              <a:t>: Interactive communication where responses are required.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3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It Works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Message Flow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 sender sends a message to an address.</a:t>
            </a:r>
          </a:p>
          <a:p>
            <a:pPr lvl="1"/>
            <a:r>
              <a:rPr lang="en-IN" dirty="0" smtClean="0"/>
              <a:t>The Event Bus routes the message to all handlers (consumers) registered for that address.</a:t>
            </a:r>
          </a:p>
          <a:p>
            <a:pPr lvl="1"/>
            <a:r>
              <a:rPr lang="en-IN" dirty="0" smtClean="0"/>
              <a:t>Handlers process the message and optionally reply.</a:t>
            </a:r>
          </a:p>
          <a:p>
            <a:r>
              <a:rPr lang="en-IN" b="1" dirty="0" smtClean="0"/>
              <a:t>Address Resolution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Every message has an associated address.</a:t>
            </a:r>
          </a:p>
          <a:p>
            <a:pPr lvl="1"/>
            <a:r>
              <a:rPr lang="en-IN" dirty="0" smtClean="0"/>
              <a:t>Handlers are registered with these addresses.</a:t>
            </a:r>
          </a:p>
          <a:p>
            <a:r>
              <a:rPr lang="en-IN" b="1" dirty="0" smtClean="0"/>
              <a:t>Clustering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 Cluster Manager (e.g., </a:t>
            </a:r>
            <a:r>
              <a:rPr lang="en-IN" dirty="0" err="1" smtClean="0"/>
              <a:t>Hazelcast</a:t>
            </a:r>
            <a:r>
              <a:rPr lang="en-IN" dirty="0" smtClean="0"/>
              <a:t>) handles the discovery and routing of messages between nodes in distributed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22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Using </a:t>
            </a:r>
            <a:r>
              <a:rPr lang="en-IN" b="1" dirty="0" err="1" smtClean="0"/>
              <a:t>Vert.x</a:t>
            </a:r>
            <a:r>
              <a:rPr lang="en-IN" b="1" dirty="0" smtClean="0"/>
              <a:t> Event Bus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Decoupling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Components interact through addresses, reducing direct dependencies.</a:t>
            </a:r>
          </a:p>
          <a:p>
            <a:r>
              <a:rPr lang="en-IN" b="1" dirty="0" smtClean="0"/>
              <a:t>Scalability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Supports distributed messaging, making it ideal for horizontally scalable applications.</a:t>
            </a:r>
          </a:p>
          <a:p>
            <a:r>
              <a:rPr lang="en-IN" b="1" dirty="0" smtClean="0"/>
              <a:t>Ease of Use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Simple APIs for sending, receiving, and broadcasting messages.</a:t>
            </a:r>
          </a:p>
          <a:p>
            <a:r>
              <a:rPr lang="en-IN" b="1" dirty="0" smtClean="0"/>
              <a:t>Performance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High-performance, non-blocking messaging suitable for real-time applications.</a:t>
            </a:r>
          </a:p>
          <a:p>
            <a:r>
              <a:rPr lang="en-IN" b="1" dirty="0" smtClean="0"/>
              <a:t>Language Agnostic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Enables communication between components written in different languages (e.g., Java, JavaScript, </a:t>
            </a:r>
            <a:r>
              <a:rPr lang="en-IN" dirty="0" err="1" smtClean="0"/>
              <a:t>Kotlin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5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1971</Words>
  <Application>Microsoft Office PowerPoint</Application>
  <PresentationFormat>Widescreen</PresentationFormat>
  <Paragraphs>335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Office Theme</vt:lpstr>
      <vt:lpstr>Vert.x</vt:lpstr>
      <vt:lpstr>Introduction to Vert.x Event Bus </vt:lpstr>
      <vt:lpstr>Key Features of the Vert.x Event Bus </vt:lpstr>
      <vt:lpstr>Key Features cont…</vt:lpstr>
      <vt:lpstr>Event Bus Architecture </vt:lpstr>
      <vt:lpstr>Modes of Operation </vt:lpstr>
      <vt:lpstr>Messaging Patterns </vt:lpstr>
      <vt:lpstr>How It Works </vt:lpstr>
      <vt:lpstr>Advantages of Using Vert.x Event Bus </vt:lpstr>
      <vt:lpstr>Use Cases </vt:lpstr>
      <vt:lpstr>Communication Patterns in Vert.x Event Bus </vt:lpstr>
      <vt:lpstr>Use Cases </vt:lpstr>
      <vt:lpstr>1. Point-to-Point Communication</vt:lpstr>
      <vt:lpstr>Example:</vt:lpstr>
      <vt:lpstr>2. Request-Reply Communication</vt:lpstr>
      <vt:lpstr>Example </vt:lpstr>
      <vt:lpstr>3. Publish-Subscribe Communication</vt:lpstr>
      <vt:lpstr>Example </vt:lpstr>
      <vt:lpstr>Comparison of Communication Patterns </vt:lpstr>
      <vt:lpstr>Key Considerations </vt:lpstr>
      <vt:lpstr>Distributed Event Bus for Cross-Network Communication in Vert.x</vt:lpstr>
      <vt:lpstr>Key Features of Distributed Event Bus </vt:lpstr>
      <vt:lpstr>Architecture of Distributed Event Bus </vt:lpstr>
      <vt:lpstr>Setting Up a Distributed Event Bus</vt:lpstr>
      <vt:lpstr>PowerPoint Presentation</vt:lpstr>
      <vt:lpstr>Step 3: Create Messaging Verticles SenderVerticle: Sends messages to the distributed event bus. </vt:lpstr>
      <vt:lpstr>ReceiverVerticle: Listens for messages from the distributed event bus. </vt:lpstr>
      <vt:lpstr>Step 4: Run the Application </vt:lpstr>
      <vt:lpstr>Clustering Configuration</vt:lpstr>
      <vt:lpstr>Callbacks in Vert.x</vt:lpstr>
      <vt:lpstr>Callback Hell:</vt:lpstr>
      <vt:lpstr>Using Futures and Promises</vt:lpstr>
      <vt:lpstr>Composing Futures or Chaining Futures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hp.</dc:creator>
  <cp:lastModifiedBy>hp.</cp:lastModifiedBy>
  <cp:revision>14</cp:revision>
  <dcterms:created xsi:type="dcterms:W3CDTF">2024-12-19T16:09:57Z</dcterms:created>
  <dcterms:modified xsi:type="dcterms:W3CDTF">2024-12-21T03:57:36Z</dcterms:modified>
</cp:coreProperties>
</file>