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83" r:id="rId8"/>
    <p:sldId id="282" r:id="rId9"/>
    <p:sldId id="262" r:id="rId10"/>
    <p:sldId id="279" r:id="rId11"/>
    <p:sldId id="280" r:id="rId12"/>
    <p:sldId id="281"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422" y="-72"/>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7"/>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291876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225961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9"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394079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330547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92"/>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343867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7" y="3338695"/>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2" y="3338695"/>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173262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2"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3"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3"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48065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406097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36956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4"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91" y="394412"/>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4"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32338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B1CEB-65F8-4A91-ABEC-3045746B4C83}" type="datetimeFigureOut">
              <a:rPr lang="en-US" smtClean="0"/>
              <a:pPr/>
              <a:t>10/16/2014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203650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401"/>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B1EB1CEB-65F8-4A91-ABEC-3045746B4C83}" type="datetimeFigureOut">
              <a:rPr lang="en-US" smtClean="0"/>
              <a:pPr/>
              <a:t>10/16/2014</a:t>
            </a:fld>
            <a:endParaRPr lang="en-US" dirty="0"/>
          </a:p>
        </p:txBody>
      </p:sp>
      <p:sp>
        <p:nvSpPr>
          <p:cNvPr id="5" name="Footer Placeholder 4"/>
          <p:cNvSpPr>
            <a:spLocks noGrp="1"/>
          </p:cNvSpPr>
          <p:nvPr>
            <p:ph type="ftr" sz="quarter" idx="3"/>
          </p:nvPr>
        </p:nvSpPr>
        <p:spPr>
          <a:xfrm>
            <a:off x="2343150" y="9181401"/>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9181401"/>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E89788F0-E5DC-4E93-86FA-1C545B2A3B4F}" type="slidenum">
              <a:rPr lang="en-US" smtClean="0"/>
              <a:pPr/>
              <a:t>‹#›</a:t>
            </a:fld>
            <a:endParaRPr lang="en-US" dirty="0"/>
          </a:p>
        </p:txBody>
      </p:sp>
    </p:spTree>
    <p:extLst>
      <p:ext uri="{BB962C8B-B14F-4D97-AF65-F5344CB8AC3E}">
        <p14:creationId xmlns:p14="http://schemas.microsoft.com/office/powerpoint/2010/main" val="420821018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6858000" cy="1818569"/>
          </a:xfrm>
          <a:effectLst>
            <a:glow rad="101600">
              <a:schemeClr val="accent3">
                <a:satMod val="175000"/>
                <a:alpha val="40000"/>
              </a:schemeClr>
            </a:glow>
          </a:effectLst>
        </p:spPr>
        <p:txBody>
          <a:bodyPr>
            <a:noAutofit/>
          </a:bodyPr>
          <a:lstStyle/>
          <a:p>
            <a:r>
              <a:rPr lang="en-US" sz="5400" b="1" i="1" cap="all" dirty="0" smtClean="0">
                <a:latin typeface="Quark Storm Academy" pitchFamily="2" charset="0"/>
              </a:rPr>
              <a:t>computer SCIENCE PROJECT</a:t>
            </a:r>
            <a:endParaRPr lang="en-US" sz="5400" b="1" i="1" cap="all" dirty="0">
              <a:latin typeface="Quark Storm Academy" pitchFamily="2" charset="0"/>
            </a:endParaRPr>
          </a:p>
        </p:txBody>
      </p:sp>
      <p:sp>
        <p:nvSpPr>
          <p:cNvPr id="3" name="Subtitle 2"/>
          <p:cNvSpPr>
            <a:spLocks noGrp="1"/>
          </p:cNvSpPr>
          <p:nvPr>
            <p:ph type="subTitle" idx="1"/>
          </p:nvPr>
        </p:nvSpPr>
        <p:spPr>
          <a:xfrm>
            <a:off x="0" y="3429000"/>
            <a:ext cx="6858000" cy="6477000"/>
          </a:xfrm>
        </p:spPr>
        <p:txBody>
          <a:bodyPr>
            <a:normAutofit/>
          </a:bodyPr>
          <a:lstStyle/>
          <a:p>
            <a:r>
              <a:rPr lang="en-US" sz="4800" dirty="0" smtClean="0">
                <a:solidFill>
                  <a:schemeClr val="tx1"/>
                </a:solidFill>
                <a:latin typeface="Viner Hand ITC" pitchFamily="66" charset="0"/>
              </a:rPr>
              <a:t>ELECTRIC BOX 2</a:t>
            </a:r>
          </a:p>
          <a:p>
            <a:endParaRPr lang="en-US" sz="3600" dirty="0">
              <a:solidFill>
                <a:schemeClr val="tx1"/>
              </a:solidFill>
              <a:latin typeface="Viner Hand ITC" pitchFamily="66" charset="0"/>
            </a:endParaRPr>
          </a:p>
          <a:p>
            <a:endParaRPr lang="en-US" sz="3600" dirty="0" smtClean="0">
              <a:solidFill>
                <a:schemeClr val="tx1"/>
              </a:solidFill>
              <a:latin typeface="Viner Hand ITC" pitchFamily="66" charset="0"/>
            </a:endParaRPr>
          </a:p>
          <a:p>
            <a:pPr algn="r"/>
            <a:endParaRPr lang="en-US" sz="3600" dirty="0" smtClean="0">
              <a:solidFill>
                <a:schemeClr val="tx1"/>
              </a:solidFill>
              <a:latin typeface="Viner Hand ITC" pitchFamily="66" charset="0"/>
            </a:endParaRPr>
          </a:p>
          <a:p>
            <a:pPr algn="r"/>
            <a:endParaRPr lang="en-US" sz="3600" dirty="0" smtClean="0">
              <a:solidFill>
                <a:schemeClr val="tx1"/>
              </a:solidFill>
              <a:latin typeface="Viner Hand ITC" pitchFamily="66" charset="0"/>
            </a:endParaRPr>
          </a:p>
          <a:p>
            <a:pPr algn="r"/>
            <a:r>
              <a:rPr lang="en-US" sz="3600" dirty="0" smtClean="0">
                <a:ln cmpd="dbl">
                  <a:solidFill>
                    <a:schemeClr val="tx1"/>
                  </a:solidFill>
                </a:ln>
                <a:solidFill>
                  <a:schemeClr val="bg1">
                    <a:lumMod val="50000"/>
                  </a:schemeClr>
                </a:solidFill>
                <a:latin typeface="Mistral" pitchFamily="66" charset="0"/>
              </a:rPr>
              <a:t>BY:-     </a:t>
            </a:r>
            <a:r>
              <a:rPr lang="en-US" sz="3600" dirty="0" smtClean="0">
                <a:solidFill>
                  <a:schemeClr val="tx1"/>
                </a:solidFill>
                <a:latin typeface="Viner Hand ITC" pitchFamily="66" charset="0"/>
              </a:rPr>
              <a:t>Rohan M . R.</a:t>
            </a:r>
          </a:p>
          <a:p>
            <a:pPr algn="r"/>
            <a:r>
              <a:rPr lang="en-US" sz="3600" dirty="0" smtClean="0">
                <a:ln cmpd="dbl">
                  <a:solidFill>
                    <a:schemeClr val="tx1"/>
                  </a:solidFill>
                </a:ln>
                <a:solidFill>
                  <a:schemeClr val="bg1">
                    <a:lumMod val="50000"/>
                  </a:schemeClr>
                </a:solidFill>
                <a:latin typeface="Mistral" pitchFamily="66" charset="0"/>
              </a:rPr>
              <a:t>CLASS:- </a:t>
            </a:r>
            <a:r>
              <a:rPr lang="en-US" sz="3600" dirty="0" smtClean="0">
                <a:solidFill>
                  <a:schemeClr val="tx1"/>
                </a:solidFill>
                <a:latin typeface="Viner Hand ITC" pitchFamily="66" charset="0"/>
              </a:rPr>
              <a:t>X11  M . P. C .       </a:t>
            </a:r>
            <a:endParaRPr lang="en-US" sz="3600" dirty="0">
              <a:solidFill>
                <a:schemeClr val="tx1"/>
              </a:solidFill>
              <a:latin typeface="Viner Hand ITC" pitchFamily="66" charset="0"/>
            </a:endParaRPr>
          </a:p>
          <a:p>
            <a:r>
              <a:rPr lang="en-US" sz="3600" dirty="0" smtClean="0">
                <a:ln cmpd="dbl">
                  <a:solidFill>
                    <a:schemeClr val="tx1"/>
                  </a:solidFill>
                </a:ln>
                <a:solidFill>
                  <a:schemeClr val="bg1">
                    <a:lumMod val="50000"/>
                  </a:schemeClr>
                </a:solidFill>
                <a:latin typeface="Mistral" pitchFamily="66" charset="0"/>
              </a:rPr>
              <a:t>    ROLL NO. :- </a:t>
            </a:r>
            <a:endParaRPr lang="en-US" sz="3600" dirty="0">
              <a:solidFill>
                <a:schemeClr val="tx1"/>
              </a:solidFill>
              <a:latin typeface="Viner Hand ITC" pitchFamily="66" charset="0"/>
            </a:endParaRPr>
          </a:p>
        </p:txBody>
      </p:sp>
    </p:spTree>
    <p:extLst>
      <p:ext uri="{BB962C8B-B14F-4D97-AF65-F5344CB8AC3E}">
        <p14:creationId xmlns:p14="http://schemas.microsoft.com/office/powerpoint/2010/main" val="2384998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752600"/>
            <a:ext cx="5867400" cy="3416320"/>
          </a:xfrm>
          <a:prstGeom prst="rect">
            <a:avLst/>
          </a:prstGeom>
        </p:spPr>
        <p:txBody>
          <a:bodyPr wrap="square">
            <a:spAutoFit/>
          </a:bodyPr>
          <a:lstStyle/>
          <a:p>
            <a:r>
              <a:rPr lang="en-US" dirty="0"/>
              <a:t>Smaller functions are “checkbox” which checks the number of the box clicked, ”checkpow” which checks if power is on, “intr” displays the introduction and “mainmenu” displays the main menu at the end of introduction, “init” initializes graphics, ”fontinit” initializes fonts and “deinit” deinitializes them, the “onn” function displays the moving images of objects.</a:t>
            </a:r>
          </a:p>
          <a:p>
            <a:endParaRPr lang="en-US" dirty="0"/>
          </a:p>
          <a:p>
            <a:endParaRPr lang="en-US" dirty="0"/>
          </a:p>
          <a:p>
            <a:r>
              <a:rPr lang="en-US" dirty="0"/>
              <a:t>In this way the entire program is well modulated into various different functions to handle the various different works done in the program.</a:t>
            </a:r>
          </a:p>
        </p:txBody>
      </p:sp>
    </p:spTree>
    <p:extLst>
      <p:ext uri="{BB962C8B-B14F-4D97-AF65-F5344CB8AC3E}">
        <p14:creationId xmlns:p14="http://schemas.microsoft.com/office/powerpoint/2010/main" val="2715376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791200" cy="769441"/>
          </a:xfrm>
          <a:prstGeom prst="rect">
            <a:avLst/>
          </a:prstGeom>
          <a:noFill/>
        </p:spPr>
        <p:txBody>
          <a:bodyPr wrap="square" rtlCol="0">
            <a:spAutoFit/>
          </a:bodyPr>
          <a:lstStyle/>
          <a:p>
            <a:pPr algn="ctr"/>
            <a:r>
              <a:rPr lang="en-US" sz="4400" dirty="0" smtClean="0"/>
              <a:t>Future Enhancements</a:t>
            </a:r>
            <a:endParaRPr lang="en-US" sz="4400" dirty="0"/>
          </a:p>
        </p:txBody>
      </p:sp>
      <p:sp>
        <p:nvSpPr>
          <p:cNvPr id="3" name="TextBox 2"/>
          <p:cNvSpPr txBox="1"/>
          <p:nvPr/>
        </p:nvSpPr>
        <p:spPr>
          <a:xfrm>
            <a:off x="457200" y="1720334"/>
            <a:ext cx="5943600" cy="2585323"/>
          </a:xfrm>
          <a:prstGeom prst="rect">
            <a:avLst/>
          </a:prstGeom>
          <a:noFill/>
        </p:spPr>
        <p:txBody>
          <a:bodyPr wrap="square" rtlCol="0">
            <a:spAutoFit/>
          </a:bodyPr>
          <a:lstStyle/>
          <a:p>
            <a:r>
              <a:rPr lang="en-US" dirty="0" smtClean="0"/>
              <a:t>The actual version of the game comprises of over 50 levels. I have implemented four from there, and added a level of my own, implementing them would be a great challenge and a worthy </a:t>
            </a:r>
            <a:r>
              <a:rPr lang="en-IN" dirty="0" smtClean="0"/>
              <a:t>endeavour</a:t>
            </a:r>
            <a:r>
              <a:rPr lang="en-US" dirty="0" smtClean="0"/>
              <a:t>. </a:t>
            </a:r>
            <a:r>
              <a:rPr lang="en-US" dirty="0" smtClean="0"/>
              <a:t>There are many more objects available in the actual game, which make it more interesting.</a:t>
            </a:r>
          </a:p>
          <a:p>
            <a:r>
              <a:rPr lang="en-US" dirty="0" smtClean="0"/>
              <a:t>The concept of “threading” can be implemented using the latest versions of allegro, which enables you to do parallel processing. With the help of this many more things can be achieved which were not done in this project.</a:t>
            </a:r>
            <a:endParaRPr lang="en-US" dirty="0"/>
          </a:p>
        </p:txBody>
      </p:sp>
    </p:spTree>
    <p:extLst>
      <p:ext uri="{BB962C8B-B14F-4D97-AF65-F5344CB8AC3E}">
        <p14:creationId xmlns:p14="http://schemas.microsoft.com/office/powerpoint/2010/main" val="3990574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96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40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67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79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391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58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42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67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7620000" cy="1981200"/>
          </a:xfrm>
        </p:spPr>
        <p:txBody>
          <a:bodyPr>
            <a:normAutofit/>
          </a:bodyPr>
          <a:lstStyle/>
          <a:p>
            <a:r>
              <a:rPr lang="en-US" sz="4800" dirty="0" smtClean="0">
                <a:latin typeface="Quark Storm Academy" pitchFamily="2" charset="0"/>
              </a:rPr>
              <a:t>ACKNOWLEDGEMENTS</a:t>
            </a:r>
            <a:endParaRPr lang="en-US" sz="4800" dirty="0">
              <a:latin typeface="Quark Storm Academy" pitchFamily="2" charset="0"/>
            </a:endParaRPr>
          </a:p>
        </p:txBody>
      </p:sp>
      <p:sp>
        <p:nvSpPr>
          <p:cNvPr id="3" name="Content Placeholder 2"/>
          <p:cNvSpPr>
            <a:spLocks noGrp="1"/>
          </p:cNvSpPr>
          <p:nvPr>
            <p:ph idx="1"/>
          </p:nvPr>
        </p:nvSpPr>
        <p:spPr>
          <a:xfrm>
            <a:off x="342900" y="2057400"/>
            <a:ext cx="6172200" cy="6791504"/>
          </a:xfrm>
        </p:spPr>
        <p:txBody>
          <a:bodyPr>
            <a:normAutofit/>
          </a:bodyPr>
          <a:lstStyle/>
          <a:p>
            <a:pPr marL="0" indent="0">
              <a:buNone/>
            </a:pPr>
            <a:r>
              <a:rPr lang="en-US" sz="2000" dirty="0" smtClean="0"/>
              <a:t>Firstly, I would like to thank  </a:t>
            </a:r>
            <a:r>
              <a:rPr lang="en-US" sz="2000" b="1" i="1" dirty="0" smtClean="0"/>
              <a:t>BHAGWAN SRI SATHYA SAI BABA</a:t>
            </a:r>
            <a:r>
              <a:rPr lang="en-US" sz="2000" dirty="0" smtClean="0"/>
              <a:t>, without whose will , I would not be able to even do this project.</a:t>
            </a:r>
          </a:p>
          <a:p>
            <a:pPr marL="0" indent="0">
              <a:buNone/>
            </a:pPr>
            <a:r>
              <a:rPr lang="en-US" sz="2000" dirty="0" smtClean="0"/>
              <a:t> I would then like to thank my parents and uncle  who supported me in this project.</a:t>
            </a:r>
          </a:p>
          <a:p>
            <a:pPr marL="0" indent="0">
              <a:buNone/>
            </a:pPr>
            <a:r>
              <a:rPr lang="en-US" sz="2000" dirty="0" smtClean="0"/>
              <a:t>Then I would like to pay my heartfelt gratitude to my C++ teacher, Mr. Venkateshwar Prusty, who constantly guided me during this project. </a:t>
            </a:r>
          </a:p>
          <a:p>
            <a:pPr marL="0" indent="0">
              <a:buNone/>
            </a:pPr>
            <a:r>
              <a:rPr lang="en-US" sz="2000" dirty="0" smtClean="0"/>
              <a:t>Then I would like to thank our principal Mr. Shivaramakrishniah, for his support and encouragement. </a:t>
            </a:r>
          </a:p>
          <a:p>
            <a:pPr marL="0" indent="0">
              <a:buNone/>
            </a:pPr>
            <a:r>
              <a:rPr lang="en-US" sz="2000" dirty="0" smtClean="0"/>
              <a:t>Last but not  the least, I would thank my fellow brothers Satya siddarth,</a:t>
            </a:r>
            <a:r>
              <a:rPr lang="en-US" sz="2000" dirty="0"/>
              <a:t> Rohan .S,</a:t>
            </a:r>
            <a:r>
              <a:rPr lang="en-US" sz="2000" dirty="0" smtClean="0"/>
              <a:t> Sanjay,  Rishi Rao ,D Sai Shyam, Varun Guru Raju, P Sai Praneeth, Aadithya Dinesh , Nishant Tomar, Vishwanadh, Shridhar K. M., Sreekar, Sirish.S,</a:t>
            </a:r>
          </a:p>
          <a:p>
            <a:pPr marL="0" indent="0">
              <a:buNone/>
            </a:pPr>
            <a:r>
              <a:rPr lang="en-US" sz="2000" dirty="0"/>
              <a:t>Suhas Reddy </a:t>
            </a:r>
            <a:r>
              <a:rPr lang="en-US" sz="2000" dirty="0" smtClean="0"/>
              <a:t>and </a:t>
            </a:r>
            <a:r>
              <a:rPr lang="en-US" sz="2000" dirty="0"/>
              <a:t>Rahul Gireesh </a:t>
            </a:r>
            <a:r>
              <a:rPr lang="en-US" sz="2000" dirty="0" smtClean="0"/>
              <a:t>who were my constant companions while doing this project. </a:t>
            </a:r>
            <a:endParaRPr lang="en-US" sz="2000" dirty="0"/>
          </a:p>
        </p:txBody>
      </p:sp>
    </p:spTree>
    <p:extLst>
      <p:ext uri="{BB962C8B-B14F-4D97-AF65-F5344CB8AC3E}">
        <p14:creationId xmlns:p14="http://schemas.microsoft.com/office/powerpoint/2010/main" val="3268370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99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918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03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423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749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544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98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14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011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AIM</a:t>
            </a:r>
            <a:endParaRPr lang="en-US" sz="7200" dirty="0"/>
          </a:p>
        </p:txBody>
      </p:sp>
      <p:sp>
        <p:nvSpPr>
          <p:cNvPr id="3" name="Content Placeholder 2"/>
          <p:cNvSpPr>
            <a:spLocks noGrp="1"/>
          </p:cNvSpPr>
          <p:nvPr>
            <p:ph idx="1"/>
          </p:nvPr>
        </p:nvSpPr>
        <p:spPr/>
        <p:txBody>
          <a:bodyPr/>
          <a:lstStyle/>
          <a:p>
            <a:r>
              <a:rPr lang="en-US" dirty="0" smtClean="0"/>
              <a:t>To simulate a logical game, electric box 2 using c++. </a:t>
            </a:r>
            <a:endParaRPr lang="en-US" dirty="0"/>
          </a:p>
        </p:txBody>
      </p:sp>
    </p:spTree>
    <p:extLst>
      <p:ext uri="{BB962C8B-B14F-4D97-AF65-F5344CB8AC3E}">
        <p14:creationId xmlns:p14="http://schemas.microsoft.com/office/powerpoint/2010/main" val="3871641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1142999"/>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342900" y="1143000"/>
            <a:ext cx="6172200" cy="8382000"/>
          </a:xfrm>
        </p:spPr>
        <p:txBody>
          <a:bodyPr>
            <a:normAutofit/>
          </a:bodyPr>
          <a:lstStyle/>
          <a:p>
            <a:pPr>
              <a:buNone/>
            </a:pPr>
            <a:r>
              <a:rPr lang="en-US" sz="2400" dirty="0" smtClean="0"/>
              <a:t>The latest, fastest developing industry which captivates most people today is the gaming industry. There is a lot of craze for games now a days, which has also increased the enthusiasm of the programmers who develop these games .  </a:t>
            </a:r>
          </a:p>
          <a:p>
            <a:pPr>
              <a:buNone/>
            </a:pPr>
            <a:endParaRPr lang="en-US" sz="2400" dirty="0" smtClean="0"/>
          </a:p>
          <a:p>
            <a:pPr>
              <a:buNone/>
            </a:pPr>
            <a:r>
              <a:rPr lang="en-US" sz="2400" dirty="0" smtClean="0"/>
              <a:t>One such game which was developed is electric box 2.It was such a popular game on PC, that it was made even for android and iPhone. </a:t>
            </a:r>
          </a:p>
          <a:p>
            <a:pPr>
              <a:buNone/>
            </a:pPr>
            <a:endParaRPr lang="en-US" sz="2400" dirty="0" smtClean="0"/>
          </a:p>
          <a:p>
            <a:pPr>
              <a:buNone/>
            </a:pPr>
            <a:r>
              <a:rPr lang="en-US" sz="2400" dirty="0" smtClean="0"/>
              <a:t>I too have  tried to make a small version of this game. It is a very interesting game which requires the combined skills of logic and expertise to play, giving the player a  thrilling experience. </a:t>
            </a:r>
          </a:p>
          <a:p>
            <a:pPr>
              <a:buNone/>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1600200"/>
          </a:xfrm>
        </p:spPr>
        <p:txBody>
          <a:bodyPr/>
          <a:lstStyle/>
          <a:p>
            <a:r>
              <a:rPr lang="en-US" dirty="0" smtClean="0"/>
              <a:t>PROBLEM ANALYSIS</a:t>
            </a:r>
            <a:endParaRPr lang="en-US" dirty="0"/>
          </a:p>
        </p:txBody>
      </p:sp>
      <p:sp>
        <p:nvSpPr>
          <p:cNvPr id="3" name="Content Placeholder 2"/>
          <p:cNvSpPr>
            <a:spLocks noGrp="1"/>
          </p:cNvSpPr>
          <p:nvPr>
            <p:ph idx="1"/>
          </p:nvPr>
        </p:nvSpPr>
        <p:spPr>
          <a:xfrm>
            <a:off x="342900" y="1447800"/>
            <a:ext cx="6172200" cy="7401104"/>
          </a:xfrm>
        </p:spPr>
        <p:txBody>
          <a:bodyPr>
            <a:normAutofit fontScale="92500"/>
          </a:bodyPr>
          <a:lstStyle/>
          <a:p>
            <a:pPr marL="0" indent="0">
              <a:buNone/>
            </a:pPr>
            <a:r>
              <a:rPr lang="en-US" sz="1800" dirty="0" smtClean="0"/>
              <a:t>The basic objective of the game is to take current from the source to the target. But unlike other similar seeming games where you have wires or similar stuff of different sizes and shapes to meet the objective, surprisingly here you have different objects, day-to-day objects to do the task, giving it the extra flavour of unusualness and interest.</a:t>
            </a:r>
          </a:p>
          <a:p>
            <a:pPr marL="0" indent="0">
              <a:buNone/>
            </a:pPr>
            <a:endParaRPr lang="en-US" sz="1800" dirty="0" smtClean="0"/>
          </a:p>
          <a:p>
            <a:pPr marL="0" indent="0">
              <a:buNone/>
            </a:pPr>
            <a:r>
              <a:rPr lang="en-US" sz="1800" dirty="0" smtClean="0"/>
              <a:t>Although these things can not be done at the actual macro level, they have a resemblance to the natural phenomena. For example, a bulb when given power, produces light, however this light would not be sufficient for a solar panel to produce electricity. However , here we have used the fact that bulb gives light and solar panel converts light to electricity to achieve the goals of the game.</a:t>
            </a:r>
          </a:p>
          <a:p>
            <a:pPr marL="0" indent="0">
              <a:buNone/>
            </a:pPr>
            <a:endParaRPr lang="en-US" sz="1800" dirty="0" smtClean="0"/>
          </a:p>
          <a:p>
            <a:pPr marL="0" indent="0">
              <a:buNone/>
            </a:pPr>
            <a:r>
              <a:rPr lang="en-US" sz="1800" dirty="0" smtClean="0"/>
              <a:t>This </a:t>
            </a:r>
            <a:r>
              <a:rPr lang="en-US" sz="1800" dirty="0"/>
              <a:t>analogy can also be extended to a fan which produces air, and a generator which produces current using the mechanical energy of the air. Same is the case with a kettle dropping water and a generator. </a:t>
            </a:r>
          </a:p>
          <a:p>
            <a:pPr marL="0" indent="0">
              <a:buNone/>
            </a:pPr>
            <a:endParaRPr lang="en-US" sz="1800" dirty="0" smtClean="0"/>
          </a:p>
          <a:p>
            <a:pPr marL="0" indent="0">
              <a:buNone/>
            </a:pPr>
            <a:r>
              <a:rPr lang="en-US" sz="1800" dirty="0" smtClean="0"/>
              <a:t>The </a:t>
            </a:r>
            <a:r>
              <a:rPr lang="en-US" sz="1800" dirty="0"/>
              <a:t>aim of making this game is to make you think as to how to use all the possible objects to achieve the objective of the game.</a:t>
            </a:r>
          </a:p>
          <a:p>
            <a:pPr marL="0" indent="0">
              <a:buNone/>
            </a:pPr>
            <a:endParaRPr lang="en-US" sz="1800" dirty="0" smtClean="0"/>
          </a:p>
          <a:p>
            <a:pPr marL="0" indent="0">
              <a:buNone/>
            </a:pPr>
            <a:r>
              <a:rPr lang="en-US" sz="1800" dirty="0" smtClean="0"/>
              <a:t>The </a:t>
            </a:r>
            <a:r>
              <a:rPr lang="en-US" sz="1800" dirty="0"/>
              <a:t>wires are fixed and you can not move them. You can only move the various objects which you have such as solar panel, bulb, fan, generator, kettle(to drop water), pullerbot, pusherbot, wall </a:t>
            </a:r>
            <a:r>
              <a:rPr lang="en-US" sz="1800" dirty="0" smtClean="0"/>
              <a:t>which you </a:t>
            </a:r>
            <a:r>
              <a:rPr lang="en-US" sz="1800" dirty="0"/>
              <a:t>can use to achieve the objective.   </a:t>
            </a:r>
            <a:r>
              <a:rPr lang="en-US" sz="2900" dirty="0"/>
              <a:t> </a:t>
            </a:r>
          </a:p>
          <a:p>
            <a:pPr marL="0" indent="0">
              <a:buNone/>
            </a:pPr>
            <a:endParaRPr lang="en-US" sz="1800" dirty="0" smtClean="0"/>
          </a:p>
        </p:txBody>
      </p:sp>
    </p:spTree>
    <p:extLst>
      <p:ext uri="{BB962C8B-B14F-4D97-AF65-F5344CB8AC3E}">
        <p14:creationId xmlns:p14="http://schemas.microsoft.com/office/powerpoint/2010/main" val="154729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90599"/>
            <a:ext cx="5791200" cy="538609"/>
          </a:xfrm>
          <a:prstGeom prst="rect">
            <a:avLst/>
          </a:prstGeom>
          <a:noFill/>
        </p:spPr>
        <p:txBody>
          <a:bodyPr wrap="square" rtlCol="0">
            <a:spAutoFit/>
          </a:bodyPr>
          <a:lstStyle/>
          <a:p>
            <a:endParaRPr lang="en-US" sz="1100" dirty="0"/>
          </a:p>
          <a:p>
            <a:endParaRPr lang="en-US" dirty="0"/>
          </a:p>
        </p:txBody>
      </p:sp>
    </p:spTree>
    <p:extLst>
      <p:ext uri="{BB962C8B-B14F-4D97-AF65-F5344CB8AC3E}">
        <p14:creationId xmlns:p14="http://schemas.microsoft.com/office/powerpoint/2010/main" val="154729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6858000" cy="1651000"/>
          </a:xfrm>
        </p:spPr>
        <p:txBody>
          <a:bodyPr/>
          <a:lstStyle/>
          <a:p>
            <a:r>
              <a:rPr lang="en-US" dirty="0" smtClean="0"/>
              <a:t>PROGRAM DESIGN</a:t>
            </a:r>
            <a:endParaRPr lang="en-US" dirty="0"/>
          </a:p>
        </p:txBody>
      </p:sp>
      <p:sp>
        <p:nvSpPr>
          <p:cNvPr id="8" name="Content Placeholder 7"/>
          <p:cNvSpPr>
            <a:spLocks noGrp="1"/>
          </p:cNvSpPr>
          <p:nvPr>
            <p:ph idx="1"/>
          </p:nvPr>
        </p:nvSpPr>
        <p:spPr>
          <a:xfrm>
            <a:off x="342900" y="1524000"/>
            <a:ext cx="6172200" cy="8382000"/>
          </a:xfrm>
        </p:spPr>
        <p:txBody>
          <a:bodyPr>
            <a:noAutofit/>
          </a:bodyPr>
          <a:lstStyle/>
          <a:p>
            <a:pPr marL="0" indent="0">
              <a:buNone/>
            </a:pPr>
            <a:r>
              <a:rPr lang="en-US" sz="1800" dirty="0" smtClean="0"/>
              <a:t>As you have already seen that this game has a lot of real world objects, hence it is implemented using object oriented programming.</a:t>
            </a:r>
          </a:p>
          <a:p>
            <a:pPr marL="0" indent="0">
              <a:buNone/>
            </a:pPr>
            <a:endParaRPr lang="en-US" sz="1800" dirty="0" smtClean="0"/>
          </a:p>
          <a:p>
            <a:pPr marL="0" indent="0">
              <a:buNone/>
            </a:pPr>
            <a:r>
              <a:rPr lang="en-US" sz="1800" dirty="0" smtClean="0"/>
              <a:t>The basic layout of the game is a grid with blocks. These blocks are the objects of the class block. </a:t>
            </a:r>
            <a:r>
              <a:rPr lang="en-US" sz="1800" dirty="0"/>
              <a:t>T</a:t>
            </a:r>
            <a:r>
              <a:rPr lang="en-US" sz="1800" dirty="0" smtClean="0"/>
              <a:t>he class has many variables which determine all the characteristics of all the </a:t>
            </a:r>
            <a:r>
              <a:rPr lang="en-US" sz="1800" dirty="0"/>
              <a:t>blocks such as the  x,y coordinates of the </a:t>
            </a:r>
            <a:r>
              <a:rPr lang="en-US" sz="1800" dirty="0" smtClean="0"/>
              <a:t>blocks. </a:t>
            </a:r>
          </a:p>
          <a:p>
            <a:pPr marL="0" indent="0">
              <a:buNone/>
            </a:pPr>
            <a:endParaRPr lang="en-US" sz="1800" dirty="0" smtClean="0"/>
          </a:p>
          <a:p>
            <a:pPr marL="0" indent="0">
              <a:buNone/>
            </a:pPr>
            <a:r>
              <a:rPr lang="en-US" sz="1800" dirty="0" smtClean="0"/>
              <a:t>The other variables include obj and  obj1 which hold symbols of the present object in the block and the fixed object(if any) of that block respectively. </a:t>
            </a:r>
            <a:r>
              <a:rPr lang="en-US" sz="1800" dirty="0"/>
              <a:t>There are also ‘p’, ’a’, and ‘w’ variables which correspond to power, air and water respectively, that is if current flows through that block the ‘p’ variable will be in the on state, similarly the ‘a’ variable will be in the on state if air flows through the block and same with ‘w’ if water falls through that block.   </a:t>
            </a:r>
          </a:p>
          <a:p>
            <a:pPr marL="0" indent="0">
              <a:buNone/>
            </a:pPr>
            <a:endParaRPr lang="en-US" sz="1800" dirty="0" smtClean="0"/>
          </a:p>
          <a:p>
            <a:pPr marL="0" indent="0">
              <a:buNone/>
            </a:pPr>
            <a:r>
              <a:rPr lang="en-US" sz="1800" dirty="0" smtClean="0"/>
              <a:t>The </a:t>
            </a:r>
            <a:r>
              <a:rPr lang="en-US" sz="1800" dirty="0"/>
              <a:t>class also has a function ‘put’ which puts the object mentioned in that block taking care if the block is empty or not. This gives the advantage of not needing to know the coordinates of the blocks each time.</a:t>
            </a:r>
          </a:p>
          <a:p>
            <a:pPr marL="0" indent="0">
              <a:buNone/>
            </a:pPr>
            <a:endParaRPr lang="en-US" sz="1800" dirty="0" smtClean="0"/>
          </a:p>
          <a:p>
            <a:pPr marL="0" indent="0">
              <a:buNone/>
            </a:pPr>
            <a:r>
              <a:rPr lang="en-US" sz="1800" dirty="0" smtClean="0"/>
              <a:t>The </a:t>
            </a:r>
            <a:r>
              <a:rPr lang="en-US" sz="1800" dirty="0"/>
              <a:t>program also has structures defined for each of the ‘objects’ to store their x,y coordinates. These are used to know where the object is at that moment</a:t>
            </a:r>
            <a:r>
              <a:rPr lang="en-US" sz="1800" dirty="0" smtClean="0"/>
              <a:t>.</a:t>
            </a:r>
          </a:p>
          <a:p>
            <a:pPr marL="0" indent="0">
              <a:buNone/>
            </a:pPr>
            <a:endParaRPr lang="en-US" sz="1800" dirty="0" smtClean="0"/>
          </a:p>
          <a:p>
            <a:pPr marL="0" indent="0">
              <a:buNone/>
            </a:pPr>
            <a:endParaRPr lang="en-US" sz="1800" dirty="0" smtClean="0"/>
          </a:p>
          <a:p>
            <a:endParaRPr lang="en-US" sz="1800" dirty="0" smtClean="0"/>
          </a:p>
        </p:txBody>
      </p:sp>
    </p:spTree>
    <p:extLst>
      <p:ext uri="{BB962C8B-B14F-4D97-AF65-F5344CB8AC3E}">
        <p14:creationId xmlns:p14="http://schemas.microsoft.com/office/powerpoint/2010/main" val="154729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57200"/>
            <a:ext cx="5943600" cy="9233297"/>
          </a:xfrm>
          <a:prstGeom prst="rect">
            <a:avLst/>
          </a:prstGeom>
        </p:spPr>
        <p:txBody>
          <a:bodyPr wrap="square">
            <a:spAutoFit/>
          </a:bodyPr>
          <a:lstStyle/>
          <a:p>
            <a:r>
              <a:rPr lang="en-US" dirty="0"/>
              <a:t>There are apart from these, many functions which do each object’s work. These functions are “didgeneratoroff”, “didgeneratoron”, “isbulbon”, “didsolarpaneloff”, “didsolarpanelon”, “isbulboff”, “isbuton”, “isfanoff”, “isfanon”, “iskettleoff”, “iskettleon”, “ispullerboton”, “ispusherboton”. </a:t>
            </a:r>
          </a:p>
          <a:p>
            <a:endParaRPr lang="en-US" dirty="0" smtClean="0"/>
          </a:p>
          <a:p>
            <a:endParaRPr lang="en-US" dirty="0" smtClean="0"/>
          </a:p>
          <a:p>
            <a:r>
              <a:rPr lang="en-US" dirty="0" smtClean="0"/>
              <a:t>Some </a:t>
            </a:r>
            <a:r>
              <a:rPr lang="en-US" dirty="0"/>
              <a:t>of these functions like “didgeneratoron”, “didsolarpanelon” switch on the wires and objects connected to them if they are true ,and functions like “didgeneratoroff”, “didsolarpaneloff”, switch off the same. </a:t>
            </a:r>
            <a:endParaRPr lang="en-US" dirty="0" smtClean="0"/>
          </a:p>
          <a:p>
            <a:endParaRPr lang="en-US" dirty="0" smtClean="0"/>
          </a:p>
          <a:p>
            <a:endParaRPr lang="en-US" dirty="0" smtClean="0"/>
          </a:p>
          <a:p>
            <a:r>
              <a:rPr lang="en-US" dirty="0" smtClean="0"/>
              <a:t>Others </a:t>
            </a:r>
            <a:r>
              <a:rPr lang="en-US" dirty="0"/>
              <a:t>like “isbulbon</a:t>
            </a:r>
            <a:r>
              <a:rPr lang="en-US" dirty="0" smtClean="0"/>
              <a:t>”</a:t>
            </a:r>
            <a:r>
              <a:rPr lang="en-US" dirty="0"/>
              <a:t> sends light to the blocks up, left, down , right till it finds an </a:t>
            </a:r>
            <a:r>
              <a:rPr lang="en-US" dirty="0" smtClean="0"/>
              <a:t>object, </a:t>
            </a:r>
            <a:r>
              <a:rPr lang="en-US" dirty="0"/>
              <a:t>“isfanon</a:t>
            </a:r>
            <a:r>
              <a:rPr lang="en-US" dirty="0" smtClean="0"/>
              <a:t>”</a:t>
            </a:r>
            <a:r>
              <a:rPr lang="en-US" dirty="0"/>
              <a:t> sends air in the direction it is facing till it finds an </a:t>
            </a:r>
            <a:r>
              <a:rPr lang="en-US" dirty="0" smtClean="0"/>
              <a:t>object, </a:t>
            </a:r>
            <a:r>
              <a:rPr lang="en-US" dirty="0"/>
              <a:t>“iskettleon</a:t>
            </a:r>
            <a:r>
              <a:rPr lang="en-US" dirty="0" smtClean="0"/>
              <a:t>”</a:t>
            </a:r>
            <a:r>
              <a:rPr lang="en-US" dirty="0"/>
              <a:t> pours water downward till it finds an object</a:t>
            </a:r>
            <a:r>
              <a:rPr lang="en-US" dirty="0" smtClean="0"/>
              <a:t>, </a:t>
            </a:r>
            <a:r>
              <a:rPr lang="en-US" dirty="0"/>
              <a:t>“ispullerboton</a:t>
            </a:r>
            <a:r>
              <a:rPr lang="en-US" dirty="0" smtClean="0"/>
              <a:t>”</a:t>
            </a:r>
            <a:r>
              <a:rPr lang="en-US" dirty="0"/>
              <a:t> moves the pullerbot forward till an object and pulls it backward</a:t>
            </a:r>
            <a:r>
              <a:rPr lang="en-US" dirty="0" smtClean="0"/>
              <a:t>, </a:t>
            </a:r>
            <a:r>
              <a:rPr lang="en-US" dirty="0"/>
              <a:t>“ispusherboton</a:t>
            </a:r>
            <a:r>
              <a:rPr lang="en-US" dirty="0" smtClean="0"/>
              <a:t>” moves forward and keeps pushing the object in front of it till it is blocked. Conversely </a:t>
            </a:r>
            <a:r>
              <a:rPr lang="en-US" dirty="0"/>
              <a:t>“</a:t>
            </a:r>
            <a:r>
              <a:rPr lang="en-US" dirty="0" smtClean="0"/>
              <a:t>isbulboff”, </a:t>
            </a:r>
            <a:r>
              <a:rPr lang="en-US" dirty="0"/>
              <a:t>“</a:t>
            </a:r>
            <a:r>
              <a:rPr lang="en-US" dirty="0" smtClean="0"/>
              <a:t>isfanoff”, </a:t>
            </a:r>
            <a:r>
              <a:rPr lang="en-US" dirty="0"/>
              <a:t>“</a:t>
            </a:r>
            <a:r>
              <a:rPr lang="en-US" dirty="0" smtClean="0"/>
              <a:t>iskettleoff”,  do the opposite.</a:t>
            </a:r>
          </a:p>
          <a:p>
            <a:endParaRPr lang="en-US" dirty="0" smtClean="0"/>
          </a:p>
          <a:p>
            <a:endParaRPr lang="en-US" dirty="0"/>
          </a:p>
          <a:p>
            <a:r>
              <a:rPr lang="en-US" dirty="0" smtClean="0"/>
              <a:t>The other functions are “level1</a:t>
            </a:r>
            <a:r>
              <a:rPr lang="en-US" dirty="0"/>
              <a:t>”, “</a:t>
            </a:r>
            <a:r>
              <a:rPr lang="en-US" dirty="0" smtClean="0"/>
              <a:t>level2”, </a:t>
            </a:r>
            <a:r>
              <a:rPr lang="en-US" dirty="0"/>
              <a:t>“</a:t>
            </a:r>
            <a:r>
              <a:rPr lang="en-US" dirty="0" smtClean="0"/>
              <a:t>level3”, </a:t>
            </a:r>
            <a:r>
              <a:rPr lang="en-US" dirty="0"/>
              <a:t>“</a:t>
            </a:r>
            <a:r>
              <a:rPr lang="en-US" dirty="0" smtClean="0"/>
              <a:t>level4”, </a:t>
            </a:r>
            <a:r>
              <a:rPr lang="en-US" dirty="0"/>
              <a:t>“</a:t>
            </a:r>
            <a:r>
              <a:rPr lang="en-US" dirty="0" smtClean="0"/>
              <a:t>level5”, which fix the initial positions of the objects and wires in their respective levels. The “pickup” function picks up the object in the block if it is possible to do so. The ”putobj” function puts the picked up object in the block clicked and the “putinfo” function puts the information of the object in the information box if the mouse is over the object.</a:t>
            </a:r>
          </a:p>
          <a:p>
            <a:endParaRPr lang="en-US" dirty="0" smtClean="0"/>
          </a:p>
          <a:p>
            <a:endParaRPr lang="en-US" dirty="0"/>
          </a:p>
          <a:p>
            <a:endParaRPr lang="en-US" dirty="0"/>
          </a:p>
        </p:txBody>
      </p:sp>
    </p:spTree>
    <p:extLst>
      <p:ext uri="{BB962C8B-B14F-4D97-AF65-F5344CB8AC3E}">
        <p14:creationId xmlns:p14="http://schemas.microsoft.com/office/powerpoint/2010/main" val="127075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TotalTime>
  <Words>1307</Words>
  <Application>Microsoft Office PowerPoint</Application>
  <PresentationFormat>A4 Paper (210x297 mm)</PresentationFormat>
  <Paragraphs>63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computer SCIENCE PROJECT</vt:lpstr>
      <vt:lpstr>ACKNOWLEDGEMENTS</vt:lpstr>
      <vt:lpstr>PowerPoint Presentation</vt:lpstr>
      <vt:lpstr>AIM</vt:lpstr>
      <vt:lpstr>Introduction</vt:lpstr>
      <vt:lpstr>PROBLEM ANALYSIS</vt:lpstr>
      <vt:lpstr>PowerPoint Presentation</vt:lpstr>
      <vt:lpstr>PROGRAM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SSSHSS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PROJECT</dc:title>
  <dc:creator>COMP12</dc:creator>
  <cp:lastModifiedBy>COMP12</cp:lastModifiedBy>
  <cp:revision>40</cp:revision>
  <dcterms:created xsi:type="dcterms:W3CDTF">2014-10-07T13:32:28Z</dcterms:created>
  <dcterms:modified xsi:type="dcterms:W3CDTF">2014-10-16T07:58:09Z</dcterms:modified>
</cp:coreProperties>
</file>