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5" r:id="rId8"/>
    <p:sldId id="266" r:id="rId9"/>
    <p:sldId id="2146847056" r:id="rId10"/>
    <p:sldId id="2146847057" r:id="rId11"/>
    <p:sldId id="2146847058" r:id="rId12"/>
    <p:sldId id="2146847059" r:id="rId13"/>
    <p:sldId id="2146847060" r:id="rId14"/>
    <p:sldId id="2146847061" r:id="rId15"/>
    <p:sldId id="2146847062" r:id="rId16"/>
    <p:sldId id="2146847063" r:id="rId17"/>
    <p:sldId id="267" r:id="rId18"/>
    <p:sldId id="268" r:id="rId19"/>
    <p:sldId id="2146847055"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9" d="100"/>
          <a:sy n="59" d="100"/>
        </p:scale>
        <p:origin x="9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ohan2RS/Employee_Salary_predictor.git" TargetMode="Externa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github.com/rohan2RS/Employee_Salary_predictor/tree/mai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qNl9IvkCl8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Employee salary predictor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2815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 Rohan Gupta</a:t>
            </a:r>
          </a:p>
          <a:p>
            <a:pPr marL="457200" indent="-457200">
              <a:buAutoNum type="arabicPeriod"/>
            </a:pPr>
            <a:r>
              <a:rPr lang="en-US" sz="2000" b="1" dirty="0">
                <a:solidFill>
                  <a:schemeClr val="accent1">
                    <a:lumMod val="75000"/>
                  </a:schemeClr>
                </a:solidFill>
                <a:latin typeface="Arial"/>
                <a:cs typeface="Arial"/>
              </a:rPr>
              <a:t>COLLEGE  :- IPS ACADEMY INDORE</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3E13-BCEC-B9AE-619F-98708C9E4D33}"/>
              </a:ext>
            </a:extLst>
          </p:cNvPr>
          <p:cNvSpPr>
            <a:spLocks noGrp="1"/>
          </p:cNvSpPr>
          <p:nvPr>
            <p:ph type="title"/>
          </p:nvPr>
        </p:nvSpPr>
        <p:spPr/>
        <p:txBody>
          <a:bodyPr/>
          <a:lstStyle/>
          <a:p>
            <a:r>
              <a:rPr lang="en-US" b="1" dirty="0"/>
              <a:t>Split the data</a:t>
            </a:r>
            <a:r>
              <a:rPr lang="en-US" dirty="0"/>
              <a:t>:</a:t>
            </a:r>
          </a:p>
        </p:txBody>
      </p:sp>
      <p:sp>
        <p:nvSpPr>
          <p:cNvPr id="3" name="Content Placeholder 2">
            <a:extLst>
              <a:ext uri="{FF2B5EF4-FFF2-40B4-BE49-F238E27FC236}">
                <a16:creationId xmlns:a16="http://schemas.microsoft.com/office/drawing/2014/main" id="{C398146F-FD2E-E37F-B1EE-71C4A4250B2B}"/>
              </a:ext>
            </a:extLst>
          </p:cNvPr>
          <p:cNvSpPr>
            <a:spLocks noGrp="1"/>
          </p:cNvSpPr>
          <p:nvPr>
            <p:ph idx="1"/>
          </p:nvPr>
        </p:nvSpPr>
        <p:spPr>
          <a:xfrm>
            <a:off x="581193" y="-363488"/>
            <a:ext cx="11029615" cy="4853818"/>
          </a:xfrm>
        </p:spPr>
        <p:txBody>
          <a:bodyPr/>
          <a:lstStyle/>
          <a:p>
            <a:pPr>
              <a:buFont typeface="Wingdings" panose="05000000000000000000" pitchFamily="2" charset="2"/>
              <a:buChar char="q"/>
            </a:pPr>
            <a:r>
              <a:rPr lang="en-US" b="1" dirty="0"/>
              <a:t>Split the data</a:t>
            </a:r>
            <a:r>
              <a:rPr lang="en-US" dirty="0"/>
              <a:t>: Divide the dataset into training and testing sets.</a:t>
            </a:r>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9EDBF1CD-1AE3-A3FB-B029-C7B64BA1AED4}"/>
              </a:ext>
            </a:extLst>
          </p:cNvPr>
          <p:cNvPicPr>
            <a:picLocks noChangeAspect="1"/>
          </p:cNvPicPr>
          <p:nvPr/>
        </p:nvPicPr>
        <p:blipFill>
          <a:blip r:embed="rId2"/>
          <a:stretch>
            <a:fillRect/>
          </a:stretch>
        </p:blipFill>
        <p:spPr>
          <a:xfrm>
            <a:off x="894964" y="2298095"/>
            <a:ext cx="8042207" cy="2317447"/>
          </a:xfrm>
          <a:prstGeom prst="rect">
            <a:avLst/>
          </a:prstGeom>
        </p:spPr>
      </p:pic>
    </p:spTree>
    <p:extLst>
      <p:ext uri="{BB962C8B-B14F-4D97-AF65-F5344CB8AC3E}">
        <p14:creationId xmlns:p14="http://schemas.microsoft.com/office/powerpoint/2010/main" val="281512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0679-4908-8A00-632B-6AF39165F1D9}"/>
              </a:ext>
            </a:extLst>
          </p:cNvPr>
          <p:cNvSpPr>
            <a:spLocks noGrp="1"/>
          </p:cNvSpPr>
          <p:nvPr>
            <p:ph type="title"/>
          </p:nvPr>
        </p:nvSpPr>
        <p:spPr/>
        <p:txBody>
          <a:bodyPr>
            <a:normAutofit/>
          </a:bodyPr>
          <a:lstStyle/>
          <a:p>
            <a:r>
              <a:rPr lang="en-US" dirty="0"/>
              <a:t>Train a linear regression model</a:t>
            </a:r>
          </a:p>
        </p:txBody>
      </p:sp>
      <p:sp>
        <p:nvSpPr>
          <p:cNvPr id="3" name="Content Placeholder 2">
            <a:extLst>
              <a:ext uri="{FF2B5EF4-FFF2-40B4-BE49-F238E27FC236}">
                <a16:creationId xmlns:a16="http://schemas.microsoft.com/office/drawing/2014/main" id="{348C365A-500A-0771-D988-5845F12E40AA}"/>
              </a:ext>
            </a:extLst>
          </p:cNvPr>
          <p:cNvSpPr>
            <a:spLocks noGrp="1"/>
          </p:cNvSpPr>
          <p:nvPr>
            <p:ph idx="1"/>
          </p:nvPr>
        </p:nvSpPr>
        <p:spPr>
          <a:xfrm>
            <a:off x="581193" y="0"/>
            <a:ext cx="11029615" cy="4673324"/>
          </a:xfrm>
        </p:spPr>
        <p:txBody>
          <a:bodyPr/>
          <a:lstStyle/>
          <a:p>
            <a:pPr>
              <a:buFont typeface="Wingdings" panose="05000000000000000000" pitchFamily="2" charset="2"/>
              <a:buChar char="q"/>
            </a:pPr>
            <a:r>
              <a:rPr lang="en-US" dirty="0"/>
              <a:t>Train a linear regression model</a:t>
            </a:r>
          </a:p>
          <a:p>
            <a:pPr>
              <a:buFont typeface="Wingdings" panose="05000000000000000000" pitchFamily="2" charset="2"/>
              <a:buChar char="Ø"/>
            </a:pPr>
            <a:r>
              <a:rPr lang="en-US" dirty="0"/>
              <a:t>Train a Linear Regression model using the training data.</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75DAAB98-E655-DBB2-74F6-F287FB954CB2}"/>
              </a:ext>
            </a:extLst>
          </p:cNvPr>
          <p:cNvPicPr>
            <a:picLocks noChangeAspect="1"/>
          </p:cNvPicPr>
          <p:nvPr/>
        </p:nvPicPr>
        <p:blipFill>
          <a:blip r:embed="rId2"/>
          <a:stretch>
            <a:fillRect/>
          </a:stretch>
        </p:blipFill>
        <p:spPr>
          <a:xfrm>
            <a:off x="1073396" y="4230907"/>
            <a:ext cx="2991267" cy="790685"/>
          </a:xfrm>
          <a:prstGeom prst="rect">
            <a:avLst/>
          </a:prstGeom>
        </p:spPr>
      </p:pic>
      <p:pic>
        <p:nvPicPr>
          <p:cNvPr id="7" name="Picture 6">
            <a:extLst>
              <a:ext uri="{FF2B5EF4-FFF2-40B4-BE49-F238E27FC236}">
                <a16:creationId xmlns:a16="http://schemas.microsoft.com/office/drawing/2014/main" id="{FBB7903F-74BE-EEA6-B20A-DEA882B3F0F2}"/>
              </a:ext>
            </a:extLst>
          </p:cNvPr>
          <p:cNvPicPr>
            <a:picLocks noChangeAspect="1"/>
          </p:cNvPicPr>
          <p:nvPr/>
        </p:nvPicPr>
        <p:blipFill>
          <a:blip r:embed="rId3"/>
          <a:stretch>
            <a:fillRect/>
          </a:stretch>
        </p:blipFill>
        <p:spPr>
          <a:xfrm>
            <a:off x="931881" y="2719673"/>
            <a:ext cx="6318005" cy="1162966"/>
          </a:xfrm>
          <a:prstGeom prst="rect">
            <a:avLst/>
          </a:prstGeom>
        </p:spPr>
      </p:pic>
    </p:spTree>
    <p:extLst>
      <p:ext uri="{BB962C8B-B14F-4D97-AF65-F5344CB8AC3E}">
        <p14:creationId xmlns:p14="http://schemas.microsoft.com/office/powerpoint/2010/main" val="235374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0B8A-E893-F9C5-EE15-2E209846A9EA}"/>
              </a:ext>
            </a:extLst>
          </p:cNvPr>
          <p:cNvSpPr>
            <a:spLocks noGrp="1"/>
          </p:cNvSpPr>
          <p:nvPr>
            <p:ph type="title"/>
          </p:nvPr>
        </p:nvSpPr>
        <p:spPr/>
        <p:txBody>
          <a:bodyPr/>
          <a:lstStyle/>
          <a:p>
            <a:r>
              <a:rPr lang="en-US" b="1" dirty="0"/>
              <a:t>Evaluate the model</a:t>
            </a:r>
            <a:r>
              <a:rPr lang="en-US" dirty="0"/>
              <a:t>:</a:t>
            </a:r>
          </a:p>
        </p:txBody>
      </p:sp>
      <p:sp>
        <p:nvSpPr>
          <p:cNvPr id="3" name="Content Placeholder 2">
            <a:extLst>
              <a:ext uri="{FF2B5EF4-FFF2-40B4-BE49-F238E27FC236}">
                <a16:creationId xmlns:a16="http://schemas.microsoft.com/office/drawing/2014/main" id="{31394031-D7CF-9D93-8DFE-628D70E6104E}"/>
              </a:ext>
            </a:extLst>
          </p:cNvPr>
          <p:cNvSpPr>
            <a:spLocks noGrp="1"/>
          </p:cNvSpPr>
          <p:nvPr>
            <p:ph idx="1"/>
          </p:nvPr>
        </p:nvSpPr>
        <p:spPr>
          <a:xfrm>
            <a:off x="483221" y="-80459"/>
            <a:ext cx="11029615" cy="4673324"/>
          </a:xfrm>
        </p:spPr>
        <p:txBody>
          <a:bodyPr/>
          <a:lstStyle/>
          <a:p>
            <a:pPr>
              <a:buFont typeface="Wingdings" panose="05000000000000000000" pitchFamily="2" charset="2"/>
              <a:buChar char="q"/>
            </a:pPr>
            <a:r>
              <a:rPr lang="en-US" b="1" dirty="0"/>
              <a:t>Evaluate the model</a:t>
            </a:r>
            <a:r>
              <a:rPr lang="en-US" dirty="0"/>
              <a:t>: Assess the performance of the trained model using relevant metrics like R-squared, Mean Absolute Error, and Root Mean Squared Error.\</a:t>
            </a:r>
          </a:p>
          <a:p>
            <a:pPr>
              <a:buFont typeface="Wingdings" panose="05000000000000000000" pitchFamily="2" charset="2"/>
              <a:buChar char="q"/>
            </a:pPr>
            <a:r>
              <a:rPr lang="en-US" dirty="0"/>
              <a:t>Predict salary for the test set and calculate R-squared, MAE, and RMSE.</a:t>
            </a:r>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64EEB3B6-98BE-BC31-107B-1509B4680764}"/>
              </a:ext>
            </a:extLst>
          </p:cNvPr>
          <p:cNvPicPr>
            <a:picLocks noChangeAspect="1"/>
          </p:cNvPicPr>
          <p:nvPr/>
        </p:nvPicPr>
        <p:blipFill>
          <a:blip r:embed="rId2"/>
          <a:stretch>
            <a:fillRect/>
          </a:stretch>
        </p:blipFill>
        <p:spPr>
          <a:xfrm>
            <a:off x="903731" y="2868359"/>
            <a:ext cx="6639852" cy="2915057"/>
          </a:xfrm>
          <a:prstGeom prst="rect">
            <a:avLst/>
          </a:prstGeom>
        </p:spPr>
      </p:pic>
    </p:spTree>
    <p:extLst>
      <p:ext uri="{BB962C8B-B14F-4D97-AF65-F5344CB8AC3E}">
        <p14:creationId xmlns:p14="http://schemas.microsoft.com/office/powerpoint/2010/main" val="149864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7563-9E2B-742D-7036-C08A81655DBB}"/>
              </a:ext>
            </a:extLst>
          </p:cNvPr>
          <p:cNvSpPr>
            <a:spLocks noGrp="1"/>
          </p:cNvSpPr>
          <p:nvPr>
            <p:ph type="title"/>
          </p:nvPr>
        </p:nvSpPr>
        <p:spPr/>
        <p:txBody>
          <a:bodyPr/>
          <a:lstStyle/>
          <a:p>
            <a:r>
              <a:rPr lang="en-US" b="1" dirty="0"/>
              <a:t>Make predictions</a:t>
            </a:r>
            <a:endParaRPr lang="en-US" dirty="0"/>
          </a:p>
        </p:txBody>
      </p:sp>
      <p:sp>
        <p:nvSpPr>
          <p:cNvPr id="3" name="Content Placeholder 2">
            <a:extLst>
              <a:ext uri="{FF2B5EF4-FFF2-40B4-BE49-F238E27FC236}">
                <a16:creationId xmlns:a16="http://schemas.microsoft.com/office/drawing/2014/main" id="{75745F18-5D12-30FD-DF46-A592098E888E}"/>
              </a:ext>
            </a:extLst>
          </p:cNvPr>
          <p:cNvSpPr>
            <a:spLocks noGrp="1"/>
          </p:cNvSpPr>
          <p:nvPr>
            <p:ph idx="1"/>
          </p:nvPr>
        </p:nvSpPr>
        <p:spPr>
          <a:xfrm>
            <a:off x="450564" y="-385260"/>
            <a:ext cx="11029615" cy="4673324"/>
          </a:xfrm>
        </p:spPr>
        <p:txBody>
          <a:bodyPr/>
          <a:lstStyle/>
          <a:p>
            <a:r>
              <a:rPr lang="en-US" b="1" dirty="0"/>
              <a:t>Make predictions</a:t>
            </a:r>
            <a:r>
              <a:rPr lang="en-US" dirty="0"/>
              <a:t>: Use the trained model to make salary predictions on the test set and on new, unseen data.</a:t>
            </a:r>
          </a:p>
          <a:p>
            <a:r>
              <a:rPr lang="en-US" b="1" dirty="0"/>
              <a:t>Save the model</a:t>
            </a:r>
            <a:r>
              <a:rPr lang="en-US" dirty="0"/>
              <a:t>: Save the trained model for future use.</a:t>
            </a:r>
          </a:p>
          <a:p>
            <a:endParaRPr lang="en-US" dirty="0"/>
          </a:p>
        </p:txBody>
      </p:sp>
      <p:pic>
        <p:nvPicPr>
          <p:cNvPr id="5" name="Picture 4">
            <a:extLst>
              <a:ext uri="{FF2B5EF4-FFF2-40B4-BE49-F238E27FC236}">
                <a16:creationId xmlns:a16="http://schemas.microsoft.com/office/drawing/2014/main" id="{72ACBBEE-7C9B-4DE4-9D1F-12740DBCF6BA}"/>
              </a:ext>
            </a:extLst>
          </p:cNvPr>
          <p:cNvPicPr>
            <a:picLocks noChangeAspect="1"/>
          </p:cNvPicPr>
          <p:nvPr/>
        </p:nvPicPr>
        <p:blipFill>
          <a:blip r:embed="rId2"/>
          <a:stretch>
            <a:fillRect/>
          </a:stretch>
        </p:blipFill>
        <p:spPr>
          <a:xfrm>
            <a:off x="581192" y="2144485"/>
            <a:ext cx="8432180" cy="4441372"/>
          </a:xfrm>
          <a:prstGeom prst="rect">
            <a:avLst/>
          </a:prstGeom>
        </p:spPr>
      </p:pic>
    </p:spTree>
    <p:extLst>
      <p:ext uri="{BB962C8B-B14F-4D97-AF65-F5344CB8AC3E}">
        <p14:creationId xmlns:p14="http://schemas.microsoft.com/office/powerpoint/2010/main" val="2339355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3966660"/>
          </a:xfrm>
        </p:spPr>
        <p:txBody>
          <a:bodyPr>
            <a:normAutofit/>
          </a:bodyPr>
          <a:lstStyle/>
          <a:p>
            <a:pPr marL="305435" indent="-305435"/>
            <a:endParaRPr lang="en-US" sz="2800" b="1" dirty="0"/>
          </a:p>
          <a:p>
            <a:pPr marL="305435" indent="-305435"/>
            <a:endParaRPr lang="en-US" sz="2800" b="1" dirty="0"/>
          </a:p>
        </p:txBody>
      </p:sp>
      <p:pic>
        <p:nvPicPr>
          <p:cNvPr id="4" name="Picture 3">
            <a:extLst>
              <a:ext uri="{FF2B5EF4-FFF2-40B4-BE49-F238E27FC236}">
                <a16:creationId xmlns:a16="http://schemas.microsoft.com/office/drawing/2014/main" id="{75456858-CB45-1792-E37F-420A44D89F80}"/>
              </a:ext>
            </a:extLst>
          </p:cNvPr>
          <p:cNvPicPr>
            <a:picLocks noChangeAspect="1"/>
          </p:cNvPicPr>
          <p:nvPr/>
        </p:nvPicPr>
        <p:blipFill>
          <a:blip r:embed="rId2"/>
          <a:stretch>
            <a:fillRect/>
          </a:stretch>
        </p:blipFill>
        <p:spPr>
          <a:xfrm>
            <a:off x="581192" y="1232452"/>
            <a:ext cx="7655442" cy="3774976"/>
          </a:xfrm>
          <a:prstGeom prst="rect">
            <a:avLst/>
          </a:prstGeom>
        </p:spPr>
      </p:pic>
      <p:sp>
        <p:nvSpPr>
          <p:cNvPr id="9" name="TextBox 8">
            <a:extLst>
              <a:ext uri="{FF2B5EF4-FFF2-40B4-BE49-F238E27FC236}">
                <a16:creationId xmlns:a16="http://schemas.microsoft.com/office/drawing/2014/main" id="{6DE8B858-0151-F975-3871-764E467359AA}"/>
              </a:ext>
            </a:extLst>
          </p:cNvPr>
          <p:cNvSpPr txBox="1"/>
          <p:nvPr/>
        </p:nvSpPr>
        <p:spPr>
          <a:xfrm>
            <a:off x="581192" y="4827022"/>
            <a:ext cx="6738257" cy="1200329"/>
          </a:xfrm>
          <a:prstGeom prst="rect">
            <a:avLst/>
          </a:prstGeom>
          <a:noFill/>
        </p:spPr>
        <p:txBody>
          <a:bodyPr wrap="square">
            <a:spAutoFit/>
          </a:bodyPr>
          <a:lstStyle/>
          <a:p>
            <a:endParaRPr lang="en-US" dirty="0"/>
          </a:p>
          <a:p>
            <a:endParaRPr lang="en-US" dirty="0"/>
          </a:p>
          <a:p>
            <a:r>
              <a:rPr lang="en-US" dirty="0">
                <a:hlinkClick r:id="rId3"/>
              </a:rPr>
              <a:t>https://github.com/rohan2RS/Employee_Salary_predictor.git</a:t>
            </a:r>
            <a:endParaRPr lang="en-US" dirty="0"/>
          </a:p>
          <a:p>
            <a:endParaRPr lang="en-US" dirty="0"/>
          </a:p>
        </p:txBody>
      </p:sp>
      <p:sp>
        <p:nvSpPr>
          <p:cNvPr id="11" name="TextBox 10">
            <a:extLst>
              <a:ext uri="{FF2B5EF4-FFF2-40B4-BE49-F238E27FC236}">
                <a16:creationId xmlns:a16="http://schemas.microsoft.com/office/drawing/2014/main" id="{6416D195-596A-09B2-B07B-1FB94CA478AE}"/>
              </a:ext>
            </a:extLst>
          </p:cNvPr>
          <p:cNvSpPr txBox="1"/>
          <p:nvPr/>
        </p:nvSpPr>
        <p:spPr>
          <a:xfrm>
            <a:off x="581192" y="5832678"/>
            <a:ext cx="7506894" cy="923330"/>
          </a:xfrm>
          <a:prstGeom prst="rect">
            <a:avLst/>
          </a:prstGeom>
          <a:noFill/>
        </p:spPr>
        <p:txBody>
          <a:bodyPr wrap="square">
            <a:spAutoFit/>
          </a:bodyPr>
          <a:lstStyle/>
          <a:p>
            <a:endParaRPr lang="en-US" dirty="0"/>
          </a:p>
          <a:p>
            <a:r>
              <a:rPr lang="en-US" dirty="0">
                <a:hlinkClick r:id="rId4"/>
              </a:rPr>
              <a:t>https://github.com/rohan2RS/Employee_Salary_predictor/tree/main</a:t>
            </a:r>
            <a:endParaRPr lang="en-US" dirty="0"/>
          </a:p>
          <a:p>
            <a:endParaRPr lang="en-US" dirty="0"/>
          </a:p>
        </p:txBody>
      </p:sp>
    </p:spTree>
    <p:extLst>
      <p:ext uri="{BB962C8B-B14F-4D97-AF65-F5344CB8AC3E}">
        <p14:creationId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19935" y="452940"/>
            <a:ext cx="11029615" cy="4673324"/>
          </a:xfrm>
        </p:spPr>
        <p:txBody>
          <a:bodyPr>
            <a:normAutofit/>
          </a:bodyPr>
          <a:lstStyle/>
          <a:p>
            <a:pPr marL="305435" indent="-305435"/>
            <a:r>
              <a:rPr lang="en-US" sz="2400" dirty="0">
                <a:latin typeface="Bahnschrift SemiLight Condensed" panose="020B0502040204020203" pitchFamily="34" charset="0"/>
              </a:rPr>
              <a:t>In conclusion, this project successfully developed a Linear Regression model to predict employee salaries based on relevant features. The model achieved a good R-squared score of approximately 89.11% on the test data, indicating its effectiveness in explaining salary variations. The trained model is saved and ready for potential deployment to make future salary predictions.</a:t>
            </a:r>
            <a:endParaRPr lang="en-IN" sz="2400" dirty="0">
              <a:latin typeface="Bahnschrift SemiLight Condensed" panose="020B0502040204020203"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marL="0" indent="0">
              <a:buNone/>
            </a:pPr>
            <a:endParaRPr lang="en-US" sz="2000" b="1" dirty="0"/>
          </a:p>
          <a:p>
            <a:r>
              <a:rPr lang="en-US" b="1" dirty="0"/>
              <a:t>Explore other models:</a:t>
            </a:r>
            <a:r>
              <a:rPr lang="en-US" dirty="0"/>
              <a:t> Investigate and compare the performance of other regression algorithms like Random Forest, Gradient Boosting, or Support Vector Machines to see if they yield better results.</a:t>
            </a:r>
          </a:p>
          <a:p>
            <a:r>
              <a:rPr lang="en-US" b="1" dirty="0"/>
              <a:t>Feature Engineering:</a:t>
            </a:r>
            <a:r>
              <a:rPr lang="en-US" dirty="0"/>
              <a:t> Create new features from existing ones, such as combining education level and experience, or analyzing the impact of specific job titles in more detail.</a:t>
            </a:r>
          </a:p>
          <a:p>
            <a:r>
              <a:rPr lang="en-US" b="1" dirty="0"/>
              <a:t>Hyperparameter Tuning:</a:t>
            </a:r>
            <a:r>
              <a:rPr lang="en-US" dirty="0"/>
              <a:t> Optimize the parameters of the chosen model(s) using techniques like </a:t>
            </a:r>
            <a:r>
              <a:rPr lang="en-US" dirty="0" err="1"/>
              <a:t>GridSearchCV</a:t>
            </a:r>
            <a:r>
              <a:rPr lang="en-US" dirty="0"/>
              <a:t> or </a:t>
            </a:r>
            <a:r>
              <a:rPr lang="en-US" dirty="0" err="1"/>
              <a:t>RandomizedSearchCV</a:t>
            </a:r>
            <a:r>
              <a:rPr lang="en-US" dirty="0"/>
              <a:t> to potentially improve performance.</a:t>
            </a:r>
          </a:p>
          <a:p>
            <a:r>
              <a:rPr lang="en-US" b="1" dirty="0"/>
              <a:t>Handle outliers:</a:t>
            </a:r>
            <a:r>
              <a:rPr lang="en-US" dirty="0"/>
              <a:t> Further investigate and potentially handle outliers in numerical features like 'Age', 'Years of Experience', and 'Salary', as they can sometimes negatively impact model training.</a:t>
            </a:r>
          </a:p>
          <a:p>
            <a:r>
              <a:rPr lang="en-US" b="1" dirty="0"/>
              <a:t>Collect more data:</a:t>
            </a:r>
            <a:r>
              <a:rPr lang="en-US" dirty="0"/>
              <a:t> A larger and more diverse dataset could lead to a more robust and generalized model.</a:t>
            </a:r>
          </a:p>
          <a:p>
            <a:r>
              <a:rPr lang="en-US" b="1" dirty="0"/>
              <a:t>Deploy the model:</a:t>
            </a:r>
            <a:r>
              <a:rPr lang="en-US" dirty="0"/>
              <a:t> Build a user interface (like the attempted </a:t>
            </a:r>
            <a:r>
              <a:rPr lang="en-US" dirty="0" err="1"/>
              <a:t>Streamlit</a:t>
            </a:r>
            <a:r>
              <a:rPr lang="en-US" dirty="0"/>
              <a:t> app) to easily input new employee data and get salary predictions.</a:t>
            </a:r>
          </a:p>
          <a:p>
            <a:r>
              <a:rPr lang="en-US" b="1" dirty="0"/>
              <a:t>Analyze feature importance:</a:t>
            </a:r>
            <a:r>
              <a:rPr lang="en-US" dirty="0"/>
              <a:t> Determine which features have the most significant impact on salary predictions to gain deeper insights into the factors influencing salary.</a:t>
            </a:r>
          </a:p>
          <a:p>
            <a:pPr marL="305435" indent="-305435"/>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800" b="1" dirty="0">
                <a:solidFill>
                  <a:srgbClr val="0F0F0F"/>
                </a:solidFill>
                <a:ea typeface="+mn-lt"/>
                <a:cs typeface="+mn-lt"/>
                <a:hlinkClick r:id="rId2"/>
              </a:rPr>
              <a:t>https://www.youtube.com/watch?v=qNl9IvkCl8o</a:t>
            </a:r>
            <a:endParaRPr lang="en-IN" sz="2800" b="1"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11029615" cy="4673324"/>
          </a:xfrm>
        </p:spPr>
        <p:txBody>
          <a:bodyPr>
            <a:normAutofit/>
          </a:bodyPr>
          <a:lstStyle/>
          <a:p>
            <a:pPr marL="0" indent="0">
              <a:buNone/>
            </a:pPr>
            <a:r>
              <a:rPr lang="en-US" sz="2000" dirty="0"/>
              <a:t>This project focuses on building a predictive model to estimate employee salaries. It involves loading a dataset containing employee demographics, education, job details, and experience. The data is then cleaned and preprocessed, including handling missing values, removing duplicates, and encoding categorical features. A Linear Regression model is trained on this prepared data to learn the relationship between the features and salary. The model's performance is evaluated using standard regression metrics to understand its accuracy. Finally, the project demonstrates how to use the trained model for predicting salaries for new employees</a:t>
            </a:r>
            <a:r>
              <a:rPr lang="en-US" sz="2000" dirty="0">
                <a:latin typeface="+mj-lt"/>
              </a:rPr>
              <a:t>..</a:t>
            </a:r>
            <a:endParaRPr lang="en-IN" sz="2000" b="1" dirty="0">
              <a:latin typeface="+mj-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BB80D80-6F5F-3EA8-CFA5-6CDEC0267EC2}"/>
              </a:ext>
            </a:extLst>
          </p:cNvPr>
          <p:cNvSpPr>
            <a:spLocks noGrp="1" noChangeArrowheads="1"/>
          </p:cNvSpPr>
          <p:nvPr>
            <p:ph idx="1"/>
          </p:nvPr>
        </p:nvSpPr>
        <p:spPr bwMode="auto">
          <a:xfrm>
            <a:off x="581192" y="1786915"/>
            <a:ext cx="9990171" cy="3703546"/>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E3E3E3"/>
                </a:solidFill>
                <a:effectLst/>
                <a:latin typeface="Arial Narrow" panose="020B0606020202030204" pitchFamily="34" charset="0"/>
              </a:rPr>
              <a:t>The system approach uses Google </a:t>
            </a:r>
            <a:r>
              <a:rPr kumimoji="0" lang="en-US" altLang="en-US" sz="1800" b="0" i="0" u="none" strike="noStrike" cap="none" normalizeH="0" baseline="0" dirty="0" err="1">
                <a:ln>
                  <a:noFill/>
                </a:ln>
                <a:solidFill>
                  <a:srgbClr val="E3E3E3"/>
                </a:solidFill>
                <a:effectLst/>
                <a:latin typeface="Arial Narrow" panose="020B0606020202030204" pitchFamily="34" charset="0"/>
              </a:rPr>
              <a:t>Colab</a:t>
            </a:r>
            <a:r>
              <a:rPr kumimoji="0" lang="en-US" altLang="en-US" sz="1800" b="0" i="0" u="none" strike="noStrike" cap="none" normalizeH="0" baseline="0" dirty="0">
                <a:ln>
                  <a:noFill/>
                </a:ln>
                <a:solidFill>
                  <a:srgbClr val="E3E3E3"/>
                </a:solidFill>
                <a:effectLst/>
                <a:latin typeface="Arial Narrow" panose="020B0606020202030204" pitchFamily="34" charset="0"/>
              </a:rPr>
              <a:t> as the development environment. The key libraries used in this project are:</a:t>
            </a:r>
            <a:endParaRPr kumimoji="0" lang="en-US" altLang="en-US" sz="1800" b="0" i="0" u="none" strike="noStrike" cap="none" normalizeH="0" baseline="0" dirty="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E3E3E3"/>
                </a:solidFill>
                <a:effectLst/>
                <a:latin typeface="Arial Narrow" panose="020B0606020202030204" pitchFamily="34" charset="0"/>
              </a:rPr>
              <a:t>pandas:</a:t>
            </a:r>
            <a:r>
              <a:rPr kumimoji="0" lang="en-US" altLang="en-US" sz="1800" b="0" i="0" u="none" strike="noStrike" cap="none" normalizeH="0" baseline="0" dirty="0">
                <a:ln>
                  <a:noFill/>
                </a:ln>
                <a:solidFill>
                  <a:srgbClr val="E3E3E3"/>
                </a:solidFill>
                <a:effectLst/>
                <a:latin typeface="Arial Narrow" panose="020B0606020202030204" pitchFamily="34" charset="0"/>
              </a:rPr>
              <a:t> For data loading, manipulation,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E3E3E3"/>
                </a:solidFill>
                <a:effectLst/>
                <a:latin typeface="Arial Narrow" panose="020B0606020202030204" pitchFamily="34" charset="0"/>
              </a:rPr>
              <a:t>numpy</a:t>
            </a:r>
            <a:r>
              <a:rPr kumimoji="0" lang="en-US" altLang="en-US" sz="1800" b="1" i="0" u="none" strike="noStrike" cap="none" normalizeH="0" baseline="0" dirty="0">
                <a:ln>
                  <a:noFill/>
                </a:ln>
                <a:solidFill>
                  <a:srgbClr val="E3E3E3"/>
                </a:solidFill>
                <a:effectLst/>
                <a:latin typeface="Arial Narrow" panose="020B0606020202030204" pitchFamily="34" charset="0"/>
              </a:rPr>
              <a:t>:</a:t>
            </a:r>
            <a:r>
              <a:rPr kumimoji="0" lang="en-US" altLang="en-US" sz="1800" b="0" i="0" u="none" strike="noStrike" cap="none" normalizeH="0" baseline="0" dirty="0">
                <a:ln>
                  <a:noFill/>
                </a:ln>
                <a:solidFill>
                  <a:srgbClr val="E3E3E3"/>
                </a:solidFill>
                <a:effectLst/>
                <a:latin typeface="Arial Narrow" panose="020B0606020202030204" pitchFamily="34" charset="0"/>
              </a:rPr>
              <a:t> For numerical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E3E3E3"/>
                </a:solidFill>
                <a:effectLst/>
                <a:latin typeface="Arial Narrow" panose="020B0606020202030204" pitchFamily="34" charset="0"/>
              </a:rPr>
              <a:t>matplotlib.pyplot</a:t>
            </a:r>
            <a:r>
              <a:rPr kumimoji="0" lang="en-US" altLang="en-US" sz="1800" b="1" i="0" u="none" strike="noStrike" cap="none" normalizeH="0" baseline="0" dirty="0">
                <a:ln>
                  <a:noFill/>
                </a:ln>
                <a:solidFill>
                  <a:srgbClr val="E3E3E3"/>
                </a:solidFill>
                <a:effectLst/>
                <a:latin typeface="Arial Narrow" panose="020B0606020202030204" pitchFamily="34" charset="0"/>
              </a:rPr>
              <a:t> and seaborn:</a:t>
            </a:r>
            <a:r>
              <a:rPr kumimoji="0" lang="en-US" altLang="en-US" sz="1800" b="0" i="0" u="none" strike="noStrike" cap="none" normalizeH="0" baseline="0" dirty="0">
                <a:ln>
                  <a:noFill/>
                </a:ln>
                <a:solidFill>
                  <a:srgbClr val="E3E3E3"/>
                </a:solidFill>
                <a:effectLst/>
                <a:latin typeface="Arial Narrow" panose="020B0606020202030204" pitchFamily="34" charset="0"/>
              </a:rPr>
              <a:t> For data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E3E3E3"/>
                </a:solidFill>
                <a:effectLst/>
                <a:latin typeface="Arial Narrow" panose="020B0606020202030204" pitchFamily="34" charset="0"/>
              </a:rPr>
              <a:t>sklearn</a:t>
            </a:r>
            <a:r>
              <a:rPr kumimoji="0" lang="en-US" altLang="en-US" sz="1800" b="1" i="0" u="none" strike="noStrike" cap="none" normalizeH="0" baseline="0" dirty="0">
                <a:ln>
                  <a:noFill/>
                </a:ln>
                <a:solidFill>
                  <a:srgbClr val="E3E3E3"/>
                </a:solidFill>
                <a:effectLst/>
                <a:latin typeface="Arial Narrow" panose="020B0606020202030204" pitchFamily="34" charset="0"/>
              </a:rPr>
              <a:t> (scikit-learn):</a:t>
            </a:r>
            <a:r>
              <a:rPr kumimoji="0" lang="en-US" altLang="en-US" sz="1800" b="0" i="0" u="none" strike="noStrike" cap="none" normalizeH="0" baseline="0" dirty="0">
                <a:ln>
                  <a:noFill/>
                </a:ln>
                <a:solidFill>
                  <a:srgbClr val="E3E3E3"/>
                </a:solidFill>
                <a:effectLst/>
                <a:latin typeface="Arial Narrow" panose="020B0606020202030204" pitchFamily="34" charset="0"/>
              </a:rPr>
              <a:t> For machine learning tasks, including: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E3E3E3"/>
                </a:solidFill>
                <a:effectLst/>
                <a:latin typeface="Arial Narrow" panose="020B0606020202030204" pitchFamily="34" charset="0"/>
                <a:cs typeface="Courier New" panose="02070309020205020404" pitchFamily="49" charset="0"/>
              </a:rPr>
              <a:t>LabelEncoder</a:t>
            </a:r>
            <a:r>
              <a:rPr kumimoji="0" lang="en-US" altLang="en-US" sz="1800" b="0" i="0" u="none" strike="noStrike" cap="none" normalizeH="0" baseline="0" dirty="0">
                <a:ln>
                  <a:noFill/>
                </a:ln>
                <a:solidFill>
                  <a:srgbClr val="E3E3E3"/>
                </a:solidFill>
                <a:effectLst/>
                <a:latin typeface="Arial Narrow" panose="020B0606020202030204" pitchFamily="34" charset="0"/>
              </a:rPr>
              <a:t>: For encoding categorical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E3E3E3"/>
                </a:solidFill>
                <a:effectLst/>
                <a:latin typeface="Arial Narrow" panose="020B0606020202030204" pitchFamily="34" charset="0"/>
                <a:cs typeface="Courier New" panose="02070309020205020404" pitchFamily="49" charset="0"/>
              </a:rPr>
              <a:t>StandardScaler</a:t>
            </a:r>
            <a:r>
              <a:rPr kumimoji="0" lang="en-US" altLang="en-US" sz="1800" b="0" i="0" u="none" strike="noStrike" cap="none" normalizeH="0" baseline="0" dirty="0">
                <a:ln>
                  <a:noFill/>
                </a:ln>
                <a:solidFill>
                  <a:srgbClr val="E3E3E3"/>
                </a:solidFill>
                <a:effectLst/>
                <a:latin typeface="Arial Narrow" panose="020B0606020202030204" pitchFamily="34" charset="0"/>
              </a:rPr>
              <a:t>: For scaling numerical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E3E3E3"/>
                </a:solidFill>
                <a:effectLst/>
                <a:latin typeface="Arial Narrow" panose="020B0606020202030204" pitchFamily="34" charset="0"/>
                <a:cs typeface="Courier New" panose="02070309020205020404" pitchFamily="49" charset="0"/>
              </a:rPr>
              <a:t>train_test_split</a:t>
            </a:r>
            <a:r>
              <a:rPr kumimoji="0" lang="en-US" altLang="en-US" sz="1800" b="0" i="0" u="none" strike="noStrike" cap="none" normalizeH="0" baseline="0" dirty="0">
                <a:ln>
                  <a:noFill/>
                </a:ln>
                <a:solidFill>
                  <a:srgbClr val="E3E3E3"/>
                </a:solidFill>
                <a:effectLst/>
                <a:latin typeface="Arial Narrow" panose="020B0606020202030204" pitchFamily="34" charset="0"/>
              </a:rPr>
              <a:t>: For splitting data into training and testing 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E3E3E3"/>
                </a:solidFill>
                <a:effectLst/>
                <a:latin typeface="Arial Narrow" panose="020B0606020202030204" pitchFamily="34" charset="0"/>
                <a:cs typeface="Courier New" panose="02070309020205020404" pitchFamily="49" charset="0"/>
              </a:rPr>
              <a:t>LinearRegression</a:t>
            </a:r>
            <a:r>
              <a:rPr kumimoji="0" lang="en-US" altLang="en-US" sz="1800" b="0" i="0" u="none" strike="noStrike" cap="none" normalizeH="0" baseline="0" dirty="0">
                <a:ln>
                  <a:noFill/>
                </a:ln>
                <a:solidFill>
                  <a:srgbClr val="E3E3E3"/>
                </a:solidFill>
                <a:effectLst/>
                <a:latin typeface="Arial Narrow" panose="020B0606020202030204" pitchFamily="34" charset="0"/>
              </a:rPr>
              <a:t>: For building the predictive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E3E3E3"/>
                </a:solidFill>
                <a:effectLst/>
                <a:latin typeface="Arial Narrow" panose="020B0606020202030204" pitchFamily="34" charset="0"/>
                <a:cs typeface="Courier New" panose="02070309020205020404" pitchFamily="49" charset="0"/>
              </a:rPr>
              <a:t>mean_absolute_error</a:t>
            </a:r>
            <a:r>
              <a:rPr kumimoji="0" lang="en-US" altLang="en-US" sz="1800" b="0" i="0" u="none" strike="noStrike" cap="none" normalizeH="0" baseline="0" dirty="0">
                <a:ln>
                  <a:noFill/>
                </a:ln>
                <a:solidFill>
                  <a:srgbClr val="E3E3E3"/>
                </a:solidFill>
                <a:effectLst/>
                <a:latin typeface="Arial Narrow" panose="020B0606020202030204" pitchFamily="34" charset="0"/>
              </a:rPr>
              <a:t>, </a:t>
            </a:r>
            <a:r>
              <a:rPr kumimoji="0" lang="en-US" altLang="en-US" sz="1800" b="0" i="0" u="none" strike="noStrike" cap="none" normalizeH="0" baseline="0" dirty="0">
                <a:ln>
                  <a:noFill/>
                </a:ln>
                <a:solidFill>
                  <a:srgbClr val="E3E3E3"/>
                </a:solidFill>
                <a:effectLst/>
                <a:latin typeface="Arial Narrow" panose="020B0606020202030204" pitchFamily="34" charset="0"/>
                <a:cs typeface="Courier New" panose="02070309020205020404" pitchFamily="49" charset="0"/>
              </a:rPr>
              <a:t>r2_score</a:t>
            </a:r>
            <a:r>
              <a:rPr kumimoji="0" lang="en-US" altLang="en-US" sz="1800" b="0" i="0" u="none" strike="noStrike" cap="none" normalizeH="0" baseline="0" dirty="0">
                <a:ln>
                  <a:noFill/>
                </a:ln>
                <a:solidFill>
                  <a:srgbClr val="E3E3E3"/>
                </a:solidFill>
                <a:effectLst/>
                <a:latin typeface="Arial Narrow" panose="020B0606020202030204" pitchFamily="34" charset="0"/>
              </a:rPr>
              <a:t>, </a:t>
            </a:r>
            <a:r>
              <a:rPr kumimoji="0" lang="en-US" altLang="en-US" sz="1800" b="0" i="0" u="none" strike="noStrike" cap="none" normalizeH="0" baseline="0" dirty="0" err="1">
                <a:ln>
                  <a:noFill/>
                </a:ln>
                <a:solidFill>
                  <a:srgbClr val="E3E3E3"/>
                </a:solidFill>
                <a:effectLst/>
                <a:latin typeface="Arial Narrow" panose="020B0606020202030204" pitchFamily="34" charset="0"/>
                <a:cs typeface="Courier New" panose="02070309020205020404" pitchFamily="49" charset="0"/>
              </a:rPr>
              <a:t>mean_squared_error</a:t>
            </a:r>
            <a:r>
              <a:rPr kumimoji="0" lang="en-US" altLang="en-US" sz="1800" b="0" i="0" u="none" strike="noStrike" cap="none" normalizeH="0" baseline="0" dirty="0">
                <a:ln>
                  <a:noFill/>
                </a:ln>
                <a:solidFill>
                  <a:srgbClr val="E3E3E3"/>
                </a:solidFill>
                <a:effectLst/>
                <a:latin typeface="Arial Narrow" panose="020B0606020202030204" pitchFamily="34" charset="0"/>
              </a:rPr>
              <a:t>: For evaluating the model's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E3E3E3"/>
                </a:solidFill>
                <a:effectLst/>
                <a:latin typeface="Arial Narrow" panose="020B0606020202030204" pitchFamily="34" charset="0"/>
              </a:rPr>
              <a:t>pickle:</a:t>
            </a:r>
            <a:r>
              <a:rPr kumimoji="0" lang="en-US" altLang="en-US" sz="1800" b="0" i="0" u="none" strike="noStrike" cap="none" normalizeH="0" baseline="0" dirty="0">
                <a:ln>
                  <a:noFill/>
                </a:ln>
                <a:solidFill>
                  <a:srgbClr val="E3E3E3"/>
                </a:solidFill>
                <a:effectLst/>
                <a:latin typeface="Arial Narrow" panose="020B0606020202030204" pitchFamily="34" charset="0"/>
              </a:rPr>
              <a:t> For saving and loading the trained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E3E3E3"/>
                </a:solidFill>
                <a:effectLst/>
                <a:latin typeface="Arial Narrow" panose="020B0606020202030204" pitchFamily="34" charset="0"/>
              </a:rPr>
              <a:t>streamlit</a:t>
            </a:r>
            <a:r>
              <a:rPr kumimoji="0" lang="en-US" altLang="en-US" sz="1800" b="1" i="0" u="none" strike="noStrike" cap="none" normalizeH="0" baseline="0" dirty="0">
                <a:ln>
                  <a:noFill/>
                </a:ln>
                <a:solidFill>
                  <a:srgbClr val="E3E3E3"/>
                </a:solidFill>
                <a:effectLst/>
                <a:latin typeface="Arial Narrow" panose="020B0606020202030204" pitchFamily="34" charset="0"/>
              </a:rPr>
              <a:t> and </a:t>
            </a:r>
            <a:r>
              <a:rPr kumimoji="0" lang="en-US" altLang="en-US" sz="1800" b="1" i="0" u="none" strike="noStrike" cap="none" normalizeH="0" baseline="0" dirty="0" err="1">
                <a:ln>
                  <a:noFill/>
                </a:ln>
                <a:solidFill>
                  <a:srgbClr val="E3E3E3"/>
                </a:solidFill>
                <a:effectLst/>
                <a:latin typeface="Arial Narrow" panose="020B0606020202030204" pitchFamily="34" charset="0"/>
              </a:rPr>
              <a:t>pyngrok</a:t>
            </a:r>
            <a:r>
              <a:rPr kumimoji="0" lang="en-US" altLang="en-US" sz="1800" b="1" i="0" u="none" strike="noStrike" cap="none" normalizeH="0" baseline="0" dirty="0">
                <a:ln>
                  <a:noFill/>
                </a:ln>
                <a:solidFill>
                  <a:srgbClr val="E3E3E3"/>
                </a:solidFill>
                <a:effectLst/>
                <a:latin typeface="Arial Narrow" panose="020B0606020202030204" pitchFamily="34" charset="0"/>
              </a:rPr>
              <a:t>:</a:t>
            </a:r>
            <a:r>
              <a:rPr kumimoji="0" lang="en-US" altLang="en-US" sz="1800" b="0" i="0" u="none" strike="noStrike" cap="none" normalizeH="0" baseline="0" dirty="0">
                <a:ln>
                  <a:noFill/>
                </a:ln>
                <a:solidFill>
                  <a:srgbClr val="E3E3E3"/>
                </a:solidFill>
                <a:effectLst/>
                <a:latin typeface="Arial Narrow" panose="020B0606020202030204" pitchFamily="34" charset="0"/>
              </a:rPr>
              <a:t> For potentially deploying the model as a web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612570"/>
            <a:ext cx="11029615" cy="3362779"/>
          </a:xfrm>
        </p:spPr>
        <p:txBody>
          <a:bodyPr>
            <a:normAutofit fontScale="25000" lnSpcReduction="20000"/>
          </a:bodyPr>
          <a:lstStyle/>
          <a:p>
            <a:pPr>
              <a:buFont typeface="Wingdings" panose="05000000000000000000" pitchFamily="2" charset="2"/>
              <a:buChar char="q"/>
            </a:pPr>
            <a:r>
              <a:rPr lang="en-US" sz="7200" b="1" dirty="0">
                <a:latin typeface="Arial Narrow" panose="020B0606020202030204" pitchFamily="34" charset="0"/>
              </a:rPr>
              <a:t>Load the dataset</a:t>
            </a:r>
            <a:r>
              <a:rPr lang="en-US" sz="7200" dirty="0"/>
              <a:t>: Load the employee salary prediction dataset into a pandas </a:t>
            </a:r>
            <a:r>
              <a:rPr lang="en-US" sz="7200" dirty="0" err="1"/>
              <a:t>DataFrame</a:t>
            </a:r>
            <a:r>
              <a:rPr lang="en-US" sz="7200" dirty="0"/>
              <a:t>.</a:t>
            </a:r>
          </a:p>
          <a:p>
            <a:pPr>
              <a:buFont typeface="Wingdings" panose="05000000000000000000" pitchFamily="2" charset="2"/>
              <a:buChar char="Ø"/>
            </a:pPr>
            <a:r>
              <a:rPr lang="en-US" sz="7200" dirty="0"/>
              <a:t>data = </a:t>
            </a:r>
            <a:r>
              <a:rPr lang="en-US" sz="7200" dirty="0" err="1"/>
              <a:t>pd.read_csv</a:t>
            </a:r>
            <a:r>
              <a:rPr lang="en-US" sz="7200" dirty="0"/>
              <a:t>('/content/Dataset09-Employee-salary-prediction.csv’)</a:t>
            </a:r>
          </a:p>
          <a:p>
            <a:pPr>
              <a:buFont typeface="Wingdings" panose="05000000000000000000" pitchFamily="2" charset="2"/>
              <a:buChar char="q"/>
            </a:pPr>
            <a:r>
              <a:rPr lang="en-US" sz="7200" b="1" dirty="0">
                <a:latin typeface="Arial Narrow" panose="020B0606020202030204" pitchFamily="34" charset="0"/>
              </a:rPr>
              <a:t>Explore and understand the data</a:t>
            </a:r>
            <a:r>
              <a:rPr lang="en-US" sz="7200" dirty="0"/>
              <a:t>: Check the shape of the dataset, identify missing values, and understand the data types of each column.</a:t>
            </a:r>
          </a:p>
          <a:p>
            <a:pPr>
              <a:buFont typeface="Wingdings" panose="05000000000000000000" pitchFamily="2" charset="2"/>
              <a:buChar char="Ø"/>
            </a:pPr>
            <a:r>
              <a:rPr lang="en-US" sz="7200" dirty="0">
                <a:latin typeface="Bahnschrift SemiLight Condensed" panose="020B0502040204020203" pitchFamily="34" charset="0"/>
              </a:rPr>
              <a:t>print(</a:t>
            </a:r>
            <a:r>
              <a:rPr lang="en-US" sz="7200" dirty="0" err="1">
                <a:latin typeface="Bahnschrift SemiLight Condensed" panose="020B0502040204020203" pitchFamily="34" charset="0"/>
              </a:rPr>
              <a:t>data.shape</a:t>
            </a:r>
            <a:r>
              <a:rPr lang="en-US" sz="7200" dirty="0">
                <a:latin typeface="Bahnschrift SemiLight Condensed" panose="020B0502040204020203" pitchFamily="34" charset="0"/>
              </a:rPr>
              <a:t>)</a:t>
            </a:r>
          </a:p>
          <a:p>
            <a:pPr>
              <a:buFont typeface="Wingdings" panose="05000000000000000000" pitchFamily="2" charset="2"/>
              <a:buChar char="Ø"/>
            </a:pPr>
            <a:r>
              <a:rPr lang="en-US" sz="7200" dirty="0">
                <a:latin typeface="Bahnschrift SemiLight Condensed" panose="020B0502040204020203" pitchFamily="34" charset="0"/>
              </a:rPr>
              <a:t>print(</a:t>
            </a:r>
            <a:r>
              <a:rPr lang="en-US" sz="7200" dirty="0" err="1">
                <a:latin typeface="Bahnschrift SemiLight Condensed" panose="020B0502040204020203" pitchFamily="34" charset="0"/>
              </a:rPr>
              <a:t>data.isnull</a:t>
            </a:r>
            <a:r>
              <a:rPr lang="en-US" sz="7200" dirty="0">
                <a:latin typeface="Bahnschrift SemiLight Condensed" panose="020B0502040204020203" pitchFamily="34" charset="0"/>
              </a:rPr>
              <a:t>().sum())</a:t>
            </a:r>
          </a:p>
          <a:p>
            <a:pPr>
              <a:buFont typeface="Wingdings" panose="05000000000000000000" pitchFamily="2" charset="2"/>
              <a:buChar char="Ø"/>
            </a:pPr>
            <a:r>
              <a:rPr lang="en-US" sz="7200" dirty="0">
                <a:latin typeface="Bahnschrift SemiLight Condensed" panose="020B0502040204020203" pitchFamily="34" charset="0"/>
              </a:rPr>
              <a:t>print(</a:t>
            </a:r>
            <a:r>
              <a:rPr lang="en-US" sz="7200" dirty="0" err="1">
                <a:latin typeface="Bahnschrift SemiLight Condensed" panose="020B0502040204020203" pitchFamily="34" charset="0"/>
              </a:rPr>
              <a:t>data.dtypes</a:t>
            </a:r>
            <a:r>
              <a:rPr lang="en-US" sz="7200" dirty="0">
                <a:latin typeface="Bahnschrift SemiLight Condensed" panose="020B0502040204020203" pitchFamily="34" charset="0"/>
              </a:rPr>
              <a:t>)</a:t>
            </a:r>
          </a:p>
          <a:p>
            <a:pPr>
              <a:buFont typeface="Wingdings" panose="05000000000000000000" pitchFamily="2" charset="2"/>
              <a:buChar char="Ø"/>
            </a:pPr>
            <a:r>
              <a:rPr lang="en-US" sz="7200" dirty="0">
                <a:latin typeface="Bahnschrift SemiLight Condensed" panose="020B0502040204020203" pitchFamily="34" charset="0"/>
              </a:rPr>
              <a:t>data.info()</a:t>
            </a:r>
          </a:p>
          <a:p>
            <a:pPr>
              <a:buFont typeface="Wingdings" panose="05000000000000000000" pitchFamily="2" charset="2"/>
              <a:buChar char="q"/>
            </a:pPr>
            <a:r>
              <a:rPr lang="en-US" sz="7200" b="1" dirty="0">
                <a:latin typeface="Arial Narrow" panose="020B0606020202030204" pitchFamily="34" charset="0"/>
              </a:rPr>
              <a:t>Handle missing values and duplicates</a:t>
            </a:r>
            <a:r>
              <a:rPr lang="en-US" sz="7200" dirty="0"/>
              <a:t>: Address missing values and remove duplicate rows to ensure data quality.</a:t>
            </a:r>
          </a:p>
          <a:p>
            <a:pPr>
              <a:buFont typeface="Wingdings" panose="05000000000000000000" pitchFamily="2" charset="2"/>
              <a:buChar char="Ø"/>
            </a:pPr>
            <a:r>
              <a:rPr lang="en-US" sz="7200" dirty="0"/>
              <a:t>print(data[</a:t>
            </a:r>
            <a:r>
              <a:rPr lang="en-US" sz="7200" dirty="0" err="1"/>
              <a:t>data.duplicated</a:t>
            </a:r>
            <a:r>
              <a:rPr lang="en-US" sz="7200" dirty="0"/>
              <a:t>()].shape)</a:t>
            </a:r>
          </a:p>
          <a:p>
            <a:pPr>
              <a:buFont typeface="Wingdings" panose="05000000000000000000" pitchFamily="2" charset="2"/>
              <a:buChar char="Ø"/>
            </a:pPr>
            <a:r>
              <a:rPr lang="en-US" sz="7200" dirty="0"/>
              <a:t>data1 = </a:t>
            </a:r>
            <a:r>
              <a:rPr lang="en-US" sz="7200" dirty="0" err="1"/>
              <a:t>data.drop_duplicates</a:t>
            </a:r>
            <a:r>
              <a:rPr lang="en-US" sz="7200" dirty="0"/>
              <a:t>(keep = 'first')</a:t>
            </a:r>
          </a:p>
          <a:p>
            <a:pPr>
              <a:buFont typeface="Wingdings" panose="05000000000000000000" pitchFamily="2" charset="2"/>
              <a:buChar char="Ø"/>
            </a:pPr>
            <a:r>
              <a:rPr lang="en-US" sz="7200" dirty="0"/>
              <a:t>print(data1.isnull().sum())</a:t>
            </a:r>
          </a:p>
          <a:p>
            <a:pPr>
              <a:buFont typeface="Wingdings" panose="05000000000000000000" pitchFamily="2" charset="2"/>
              <a:buChar char="Ø"/>
            </a:pPr>
            <a:endParaRPr lang="en-US" sz="7200" dirty="0"/>
          </a:p>
          <a:p>
            <a:endParaRPr lang="en-US" sz="1300" dirty="0"/>
          </a:p>
          <a:p>
            <a:pPr>
              <a:buFont typeface="Wingdings" panose="05000000000000000000" pitchFamily="2" charset="2"/>
              <a:buChar char="Ø"/>
            </a:pPr>
            <a:endParaRPr lang="en-US" dirty="0"/>
          </a:p>
          <a:p>
            <a:pPr>
              <a:buFont typeface="Wingdings" panose="05000000000000000000" pitchFamily="2" charset="2"/>
              <a:buChar char="Ø"/>
            </a:pPr>
            <a:endParaRPr lang="en-US" sz="2000" dirty="0"/>
          </a:p>
          <a:p>
            <a:pPr marL="0" indent="0">
              <a:buNone/>
            </a:pPr>
            <a:r>
              <a:rPr lang="en-US" sz="2800" b="1" dirty="0"/>
              <a:t> </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BF-4A3B-1B8B-191B-2975A631834D}"/>
              </a:ext>
            </a:extLst>
          </p:cNvPr>
          <p:cNvSpPr>
            <a:spLocks noGrp="1"/>
          </p:cNvSpPr>
          <p:nvPr>
            <p:ph type="title"/>
          </p:nvPr>
        </p:nvSpPr>
        <p:spPr/>
        <p:txBody>
          <a:bodyPr>
            <a:normAutofit/>
          </a:bodyPr>
          <a:lstStyle/>
          <a:p>
            <a:r>
              <a:rPr lang="en-US" dirty="0"/>
              <a:t>Data visualization</a:t>
            </a:r>
          </a:p>
        </p:txBody>
      </p:sp>
      <p:sp>
        <p:nvSpPr>
          <p:cNvPr id="3" name="Content Placeholder 2">
            <a:extLst>
              <a:ext uri="{FF2B5EF4-FFF2-40B4-BE49-F238E27FC236}">
                <a16:creationId xmlns:a16="http://schemas.microsoft.com/office/drawing/2014/main" id="{D23C4956-9C28-CB05-5324-9350D3AB84FA}"/>
              </a:ext>
            </a:extLst>
          </p:cNvPr>
          <p:cNvSpPr>
            <a:spLocks noGrp="1"/>
          </p:cNvSpPr>
          <p:nvPr>
            <p:ph idx="1"/>
          </p:nvPr>
        </p:nvSpPr>
        <p:spPr>
          <a:xfrm>
            <a:off x="407020" y="-639890"/>
            <a:ext cx="11029615" cy="5283831"/>
          </a:xfrm>
        </p:spPr>
        <p:txBody>
          <a:bodyPr>
            <a:normAutofit/>
          </a:bodyPr>
          <a:lstStyle/>
          <a:p>
            <a:pPr>
              <a:buFont typeface="Wingdings" panose="05000000000000000000" pitchFamily="2" charset="2"/>
              <a:buChar char="q"/>
            </a:pPr>
            <a:r>
              <a:rPr lang="en-US" sz="1900" b="1" dirty="0">
                <a:latin typeface="Bahnschrift SemiBold" panose="020B0502040204020203" pitchFamily="34" charset="0"/>
              </a:rPr>
              <a:t>Visualize the data</a:t>
            </a:r>
            <a:r>
              <a:rPr lang="en-US" sz="1900" dirty="0">
                <a:latin typeface="Bahnschrift SemiBold" panose="020B0502040204020203" pitchFamily="34" charset="0"/>
              </a:rPr>
              <a:t>: Create visualizations to understand the distribution of key features like education level, job title, age, and salary, and to examine the correlation between numerical features.</a:t>
            </a:r>
          </a:p>
          <a:p>
            <a:pPr marL="0" indent="0">
              <a:buNone/>
            </a:pPr>
            <a:endParaRPr lang="en-US" dirty="0"/>
          </a:p>
        </p:txBody>
      </p:sp>
      <p:pic>
        <p:nvPicPr>
          <p:cNvPr id="5" name="Picture 4">
            <a:extLst>
              <a:ext uri="{FF2B5EF4-FFF2-40B4-BE49-F238E27FC236}">
                <a16:creationId xmlns:a16="http://schemas.microsoft.com/office/drawing/2014/main" id="{0DA528C7-0AF0-D15E-5C71-45DB3C02C8F0}"/>
              </a:ext>
            </a:extLst>
          </p:cNvPr>
          <p:cNvPicPr>
            <a:picLocks noChangeAspect="1"/>
          </p:cNvPicPr>
          <p:nvPr/>
        </p:nvPicPr>
        <p:blipFill>
          <a:blip r:embed="rId2"/>
          <a:stretch>
            <a:fillRect/>
          </a:stretch>
        </p:blipFill>
        <p:spPr>
          <a:xfrm>
            <a:off x="659663" y="2340237"/>
            <a:ext cx="6307194" cy="4082334"/>
          </a:xfrm>
          <a:prstGeom prst="rect">
            <a:avLst/>
          </a:prstGeom>
        </p:spPr>
      </p:pic>
    </p:spTree>
    <p:extLst>
      <p:ext uri="{BB962C8B-B14F-4D97-AF65-F5344CB8AC3E}">
        <p14:creationId xmlns:p14="http://schemas.microsoft.com/office/powerpoint/2010/main" val="32151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D2BD-4AC6-DEDE-A4ED-146A3EDE7C89}"/>
              </a:ext>
            </a:extLst>
          </p:cNvPr>
          <p:cNvSpPr>
            <a:spLocks noGrp="1"/>
          </p:cNvSpPr>
          <p:nvPr>
            <p:ph type="title"/>
          </p:nvPr>
        </p:nvSpPr>
        <p:spPr/>
        <p:txBody>
          <a:bodyPr/>
          <a:lstStyle/>
          <a:p>
            <a:r>
              <a:rPr lang="en-US" dirty="0"/>
              <a:t>Visualization :</a:t>
            </a:r>
          </a:p>
        </p:txBody>
      </p:sp>
      <p:pic>
        <p:nvPicPr>
          <p:cNvPr id="23" name="Content Placeholder 22">
            <a:extLst>
              <a:ext uri="{FF2B5EF4-FFF2-40B4-BE49-F238E27FC236}">
                <a16:creationId xmlns:a16="http://schemas.microsoft.com/office/drawing/2014/main" id="{60A85600-903B-71CA-4B94-C6D17FB8146B}"/>
              </a:ext>
            </a:extLst>
          </p:cNvPr>
          <p:cNvPicPr>
            <a:picLocks noGrp="1" noChangeAspect="1"/>
          </p:cNvPicPr>
          <p:nvPr>
            <p:ph idx="1"/>
          </p:nvPr>
        </p:nvPicPr>
        <p:blipFill>
          <a:blip r:embed="rId2"/>
          <a:stretch>
            <a:fillRect/>
          </a:stretch>
        </p:blipFill>
        <p:spPr>
          <a:xfrm>
            <a:off x="446314" y="1432379"/>
            <a:ext cx="2438400" cy="1561193"/>
          </a:xfrm>
        </p:spPr>
      </p:pic>
      <p:pic>
        <p:nvPicPr>
          <p:cNvPr id="25" name="Picture 24">
            <a:extLst>
              <a:ext uri="{FF2B5EF4-FFF2-40B4-BE49-F238E27FC236}">
                <a16:creationId xmlns:a16="http://schemas.microsoft.com/office/drawing/2014/main" id="{EC0CB562-1C26-5C07-20AA-D54B0EB585A9}"/>
              </a:ext>
            </a:extLst>
          </p:cNvPr>
          <p:cNvPicPr>
            <a:picLocks noChangeAspect="1"/>
          </p:cNvPicPr>
          <p:nvPr/>
        </p:nvPicPr>
        <p:blipFill>
          <a:blip r:embed="rId3"/>
          <a:stretch>
            <a:fillRect/>
          </a:stretch>
        </p:blipFill>
        <p:spPr>
          <a:xfrm>
            <a:off x="3918857" y="1424669"/>
            <a:ext cx="2993572" cy="1822450"/>
          </a:xfrm>
          <a:prstGeom prst="rect">
            <a:avLst/>
          </a:prstGeom>
        </p:spPr>
      </p:pic>
      <p:pic>
        <p:nvPicPr>
          <p:cNvPr id="27" name="Picture 26">
            <a:extLst>
              <a:ext uri="{FF2B5EF4-FFF2-40B4-BE49-F238E27FC236}">
                <a16:creationId xmlns:a16="http://schemas.microsoft.com/office/drawing/2014/main" id="{1149D4A8-4237-073F-4550-3290E74DA761}"/>
              </a:ext>
            </a:extLst>
          </p:cNvPr>
          <p:cNvPicPr>
            <a:picLocks noChangeAspect="1"/>
          </p:cNvPicPr>
          <p:nvPr/>
        </p:nvPicPr>
        <p:blipFill>
          <a:blip r:embed="rId4"/>
          <a:stretch>
            <a:fillRect/>
          </a:stretch>
        </p:blipFill>
        <p:spPr>
          <a:xfrm>
            <a:off x="7818879" y="1328965"/>
            <a:ext cx="2315722" cy="2013858"/>
          </a:xfrm>
          <a:prstGeom prst="rect">
            <a:avLst/>
          </a:prstGeom>
        </p:spPr>
      </p:pic>
      <p:pic>
        <p:nvPicPr>
          <p:cNvPr id="29" name="Picture 28">
            <a:extLst>
              <a:ext uri="{FF2B5EF4-FFF2-40B4-BE49-F238E27FC236}">
                <a16:creationId xmlns:a16="http://schemas.microsoft.com/office/drawing/2014/main" id="{DA2275D9-CD5B-3DB4-F14B-C8A4DC41056A}"/>
              </a:ext>
            </a:extLst>
          </p:cNvPr>
          <p:cNvPicPr>
            <a:picLocks noChangeAspect="1"/>
          </p:cNvPicPr>
          <p:nvPr/>
        </p:nvPicPr>
        <p:blipFill>
          <a:blip r:embed="rId5"/>
          <a:stretch>
            <a:fillRect/>
          </a:stretch>
        </p:blipFill>
        <p:spPr>
          <a:xfrm>
            <a:off x="530245" y="3342823"/>
            <a:ext cx="2569029" cy="1918154"/>
          </a:xfrm>
          <a:prstGeom prst="rect">
            <a:avLst/>
          </a:prstGeom>
        </p:spPr>
      </p:pic>
      <p:pic>
        <p:nvPicPr>
          <p:cNvPr id="31" name="Picture 30">
            <a:extLst>
              <a:ext uri="{FF2B5EF4-FFF2-40B4-BE49-F238E27FC236}">
                <a16:creationId xmlns:a16="http://schemas.microsoft.com/office/drawing/2014/main" id="{1C348916-D43A-C68F-E16F-E3A7916F7928}"/>
              </a:ext>
            </a:extLst>
          </p:cNvPr>
          <p:cNvPicPr>
            <a:picLocks noChangeAspect="1"/>
          </p:cNvPicPr>
          <p:nvPr/>
        </p:nvPicPr>
        <p:blipFill>
          <a:blip r:embed="rId6"/>
          <a:stretch>
            <a:fillRect/>
          </a:stretch>
        </p:blipFill>
        <p:spPr>
          <a:xfrm>
            <a:off x="4005724" y="3351846"/>
            <a:ext cx="2177143" cy="1900108"/>
          </a:xfrm>
          <a:prstGeom prst="rect">
            <a:avLst/>
          </a:prstGeom>
        </p:spPr>
      </p:pic>
      <p:pic>
        <p:nvPicPr>
          <p:cNvPr id="33" name="Picture 32">
            <a:extLst>
              <a:ext uri="{FF2B5EF4-FFF2-40B4-BE49-F238E27FC236}">
                <a16:creationId xmlns:a16="http://schemas.microsoft.com/office/drawing/2014/main" id="{5E81C580-2D38-1041-505D-BD438AC34087}"/>
              </a:ext>
            </a:extLst>
          </p:cNvPr>
          <p:cNvPicPr>
            <a:picLocks noChangeAspect="1"/>
          </p:cNvPicPr>
          <p:nvPr/>
        </p:nvPicPr>
        <p:blipFill>
          <a:blip r:embed="rId6"/>
          <a:stretch>
            <a:fillRect/>
          </a:stretch>
        </p:blipFill>
        <p:spPr>
          <a:xfrm>
            <a:off x="6542204" y="3351846"/>
            <a:ext cx="2177143" cy="1918154"/>
          </a:xfrm>
          <a:prstGeom prst="rect">
            <a:avLst/>
          </a:prstGeom>
        </p:spPr>
      </p:pic>
      <p:pic>
        <p:nvPicPr>
          <p:cNvPr id="35" name="Picture 34">
            <a:extLst>
              <a:ext uri="{FF2B5EF4-FFF2-40B4-BE49-F238E27FC236}">
                <a16:creationId xmlns:a16="http://schemas.microsoft.com/office/drawing/2014/main" id="{C89FFB42-ED1E-799E-A708-1456AEBD2313}"/>
              </a:ext>
            </a:extLst>
          </p:cNvPr>
          <p:cNvPicPr>
            <a:picLocks noChangeAspect="1"/>
          </p:cNvPicPr>
          <p:nvPr/>
        </p:nvPicPr>
        <p:blipFill>
          <a:blip r:embed="rId7"/>
          <a:stretch>
            <a:fillRect/>
          </a:stretch>
        </p:blipFill>
        <p:spPr>
          <a:xfrm>
            <a:off x="9092728" y="3333296"/>
            <a:ext cx="2315723" cy="2013858"/>
          </a:xfrm>
          <a:prstGeom prst="rect">
            <a:avLst/>
          </a:prstGeom>
        </p:spPr>
      </p:pic>
      <p:pic>
        <p:nvPicPr>
          <p:cNvPr id="37" name="Picture 36">
            <a:extLst>
              <a:ext uri="{FF2B5EF4-FFF2-40B4-BE49-F238E27FC236}">
                <a16:creationId xmlns:a16="http://schemas.microsoft.com/office/drawing/2014/main" id="{A1840612-146C-B380-B337-EDAC7C97D720}"/>
              </a:ext>
            </a:extLst>
          </p:cNvPr>
          <p:cNvPicPr>
            <a:picLocks noChangeAspect="1"/>
          </p:cNvPicPr>
          <p:nvPr/>
        </p:nvPicPr>
        <p:blipFill>
          <a:blip r:embed="rId8"/>
          <a:stretch>
            <a:fillRect/>
          </a:stretch>
        </p:blipFill>
        <p:spPr>
          <a:xfrm>
            <a:off x="362382" y="5347154"/>
            <a:ext cx="2736892" cy="1380217"/>
          </a:xfrm>
          <a:prstGeom prst="rect">
            <a:avLst/>
          </a:prstGeom>
        </p:spPr>
      </p:pic>
    </p:spTree>
    <p:extLst>
      <p:ext uri="{BB962C8B-B14F-4D97-AF65-F5344CB8AC3E}">
        <p14:creationId xmlns:p14="http://schemas.microsoft.com/office/powerpoint/2010/main" val="394336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AF06-DFBD-3A90-5573-93876DD83CBD}"/>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012AF4CA-350E-7828-E3C4-72D1064F452A}"/>
              </a:ext>
            </a:extLst>
          </p:cNvPr>
          <p:cNvSpPr>
            <a:spLocks noGrp="1"/>
          </p:cNvSpPr>
          <p:nvPr>
            <p:ph idx="1"/>
          </p:nvPr>
        </p:nvSpPr>
        <p:spPr/>
        <p:txBody>
          <a:bodyPr/>
          <a:lstStyle/>
          <a:p>
            <a:pPr>
              <a:buFont typeface="Wingdings" panose="05000000000000000000" pitchFamily="2" charset="2"/>
              <a:buChar char="q"/>
            </a:pPr>
            <a:r>
              <a:rPr lang="en-US" sz="2000" b="1" dirty="0"/>
              <a:t>Preprocess the data</a:t>
            </a:r>
            <a:r>
              <a:rPr lang="en-US" sz="2000" dirty="0"/>
              <a:t>: Encode categorical features and scale numerical features to prepare the data for model training.</a:t>
            </a:r>
          </a:p>
          <a:p>
            <a:pPr>
              <a:buFont typeface="Courier New" panose="02070309020205020404" pitchFamily="49" charset="0"/>
              <a:buChar char="o"/>
            </a:pPr>
            <a:r>
              <a:rPr lang="en-US" sz="2000" dirty="0"/>
              <a:t>Rename the specified columns in the data1 </a:t>
            </a:r>
            <a:r>
              <a:rPr lang="en-US" sz="2000" dirty="0" err="1"/>
              <a:t>DataFrame</a:t>
            </a:r>
            <a:r>
              <a:rPr lang="en-US" sz="2000" dirty="0"/>
              <a:t>.</a:t>
            </a:r>
          </a:p>
          <a:p>
            <a:pPr>
              <a:buFont typeface="Courier New" panose="02070309020205020404" pitchFamily="49" charset="0"/>
              <a:buChar char="o"/>
            </a:pPr>
            <a:endParaRPr lang="en-US" sz="2000" dirty="0"/>
          </a:p>
          <a:p>
            <a:pPr>
              <a:buFont typeface="Courier New" panose="02070309020205020404" pitchFamily="49" charset="0"/>
              <a:buChar char="o"/>
            </a:pPr>
            <a:endParaRPr lang="en-US" sz="2000" dirty="0"/>
          </a:p>
          <a:p>
            <a:pPr>
              <a:buFont typeface="Courier New" panose="02070309020205020404" pitchFamily="49" charset="0"/>
              <a:buChar char="o"/>
            </a:pPr>
            <a:endParaRPr lang="en-US" sz="2000" dirty="0"/>
          </a:p>
          <a:p>
            <a:pPr>
              <a:buFont typeface="Courier New" panose="02070309020205020404" pitchFamily="49" charset="0"/>
              <a:buChar char="o"/>
            </a:pPr>
            <a:endParaRPr lang="en-US" sz="2000" dirty="0"/>
          </a:p>
          <a:p>
            <a:pPr>
              <a:buFont typeface="Wingdings" panose="05000000000000000000" pitchFamily="2" charset="2"/>
              <a:buChar char="q"/>
            </a:pPr>
            <a:r>
              <a:rPr lang="en-US" sz="2000" dirty="0"/>
              <a:t> Apply Label Encoding to the categorical columns and Standard Scaling to the numerical columns in the data1 </a:t>
            </a:r>
            <a:r>
              <a:rPr lang="en-US" sz="2000" dirty="0" err="1"/>
              <a:t>DataFrame</a:t>
            </a:r>
            <a:r>
              <a:rPr lang="en-US" sz="2000" dirty="0"/>
              <a:t>.</a:t>
            </a:r>
          </a:p>
          <a:p>
            <a:pPr>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18C91A9F-41B7-570D-D343-5B32C84739D5}"/>
              </a:ext>
            </a:extLst>
          </p:cNvPr>
          <p:cNvPicPr>
            <a:picLocks noChangeAspect="1"/>
          </p:cNvPicPr>
          <p:nvPr/>
        </p:nvPicPr>
        <p:blipFill>
          <a:blip r:embed="rId2"/>
          <a:stretch>
            <a:fillRect/>
          </a:stretch>
        </p:blipFill>
        <p:spPr>
          <a:xfrm>
            <a:off x="1015456" y="2762265"/>
            <a:ext cx="6169115" cy="1374305"/>
          </a:xfrm>
          <a:prstGeom prst="rect">
            <a:avLst/>
          </a:prstGeom>
        </p:spPr>
      </p:pic>
    </p:spTree>
    <p:extLst>
      <p:ext uri="{BB962C8B-B14F-4D97-AF65-F5344CB8AC3E}">
        <p14:creationId xmlns:p14="http://schemas.microsoft.com/office/powerpoint/2010/main" val="2075625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0CA7-C382-E0B1-1000-889912553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8D9EB2-CA4A-5620-3A8C-8E16B923C0A7}"/>
              </a:ext>
            </a:extLst>
          </p:cNvPr>
          <p:cNvSpPr>
            <a:spLocks noGrp="1"/>
          </p:cNvSpPr>
          <p:nvPr>
            <p:ph idx="1"/>
          </p:nvPr>
        </p:nvSpPr>
        <p:spPr>
          <a:xfrm>
            <a:off x="504992" y="-374374"/>
            <a:ext cx="11029615" cy="4673324"/>
          </a:xfrm>
        </p:spPr>
        <p:txBody>
          <a:bodyPr/>
          <a:lstStyle/>
          <a:p>
            <a:pPr>
              <a:buFont typeface="Wingdings" panose="05000000000000000000" pitchFamily="2" charset="2"/>
              <a:buChar char="q"/>
            </a:pPr>
            <a:r>
              <a:rPr lang="en-US" sz="1800" dirty="0"/>
              <a:t> </a:t>
            </a:r>
            <a:r>
              <a:rPr lang="en-US" sz="1800" dirty="0">
                <a:latin typeface="Arial Narrow" panose="020B0606020202030204" pitchFamily="34" charset="0"/>
              </a:rPr>
              <a:t>Apply Label Encoding to the categorical columns and Standard Scaling to the numerical columns in the data1 </a:t>
            </a:r>
            <a:r>
              <a:rPr lang="en-US" sz="1800" dirty="0" err="1">
                <a:latin typeface="Arial Narrow" panose="020B0606020202030204" pitchFamily="34" charset="0"/>
              </a:rPr>
              <a:t>DataFrame</a:t>
            </a:r>
            <a:r>
              <a:rPr lang="en-US" sz="1800" dirty="0">
                <a:latin typeface="Arial Narrow" panose="020B0606020202030204" pitchFamily="34" charset="0"/>
              </a:rPr>
              <a:t>.</a:t>
            </a:r>
          </a:p>
          <a:p>
            <a:pPr>
              <a:buFont typeface="Courier New" panose="02070309020205020404" pitchFamily="49" charset="0"/>
              <a:buChar char="o"/>
            </a:pPr>
            <a:endParaRPr lang="en-US" dirty="0"/>
          </a:p>
        </p:txBody>
      </p:sp>
      <p:pic>
        <p:nvPicPr>
          <p:cNvPr id="5" name="Picture 4">
            <a:extLst>
              <a:ext uri="{FF2B5EF4-FFF2-40B4-BE49-F238E27FC236}">
                <a16:creationId xmlns:a16="http://schemas.microsoft.com/office/drawing/2014/main" id="{7772A54C-F907-12C0-FA85-8768E4CFBF15}"/>
              </a:ext>
            </a:extLst>
          </p:cNvPr>
          <p:cNvPicPr>
            <a:picLocks noChangeAspect="1"/>
          </p:cNvPicPr>
          <p:nvPr/>
        </p:nvPicPr>
        <p:blipFill>
          <a:blip r:embed="rId2"/>
          <a:stretch>
            <a:fillRect/>
          </a:stretch>
        </p:blipFill>
        <p:spPr>
          <a:xfrm>
            <a:off x="826867" y="2198132"/>
            <a:ext cx="8349790" cy="2286781"/>
          </a:xfrm>
          <a:prstGeom prst="rect">
            <a:avLst/>
          </a:prstGeom>
        </p:spPr>
      </p:pic>
    </p:spTree>
    <p:extLst>
      <p:ext uri="{BB962C8B-B14F-4D97-AF65-F5344CB8AC3E}">
        <p14:creationId xmlns:p14="http://schemas.microsoft.com/office/powerpoint/2010/main" val="40031925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dcmitype/"/>
    <ds:schemaRef ds:uri="http://schemas.microsoft.com/office/2006/documentManagement/types"/>
    <ds:schemaRef ds:uri="http://purl.org/dc/terms/"/>
    <ds:schemaRef ds:uri="http://www.w3.org/XML/1998/namespace"/>
    <ds:schemaRef ds:uri="9162bd5b-4ed9-4da3-b376-05204580ba3f"/>
    <ds:schemaRef ds:uri="http://purl.org/dc/elements/1.1/"/>
    <ds:schemaRef ds:uri="http://schemas.microsoft.com/office/infopath/2007/PartnerControls"/>
    <ds:schemaRef ds:uri="http://schemas.openxmlformats.org/package/2006/metadata/core-properties"/>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94</TotalTime>
  <Words>958</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Narrow</vt:lpstr>
      <vt:lpstr>Bahnschrift SemiBold</vt:lpstr>
      <vt:lpstr>Bahnschrift SemiLight Condensed</vt:lpstr>
      <vt:lpstr>Calibri</vt:lpstr>
      <vt:lpstr>Calibri Light</vt:lpstr>
      <vt:lpstr>Courier New</vt:lpstr>
      <vt:lpstr>Franklin Gothic Book</vt:lpstr>
      <vt:lpstr>Franklin Gothic Demi</vt:lpstr>
      <vt:lpstr>Wingdings</vt:lpstr>
      <vt:lpstr>Wingdings 2</vt:lpstr>
      <vt:lpstr>DividendVTI</vt:lpstr>
      <vt:lpstr>Employee salary predictor</vt:lpstr>
      <vt:lpstr>OUTLINE</vt:lpstr>
      <vt:lpstr>Problem Statement</vt:lpstr>
      <vt:lpstr>System  Approach</vt:lpstr>
      <vt:lpstr>Algorithm &amp; Deployment</vt:lpstr>
      <vt:lpstr>Data visualization</vt:lpstr>
      <vt:lpstr>Visualization :</vt:lpstr>
      <vt:lpstr>preprocessing</vt:lpstr>
      <vt:lpstr>PowerPoint Presentation</vt:lpstr>
      <vt:lpstr>Split the data:</vt:lpstr>
      <vt:lpstr>Train a linear regression model</vt:lpstr>
      <vt:lpstr>Evaluate the model:</vt:lpstr>
      <vt:lpstr>Make predictions</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rohan gupta</cp:lastModifiedBy>
  <cp:revision>38</cp:revision>
  <dcterms:created xsi:type="dcterms:W3CDTF">2021-05-26T16:50:10Z</dcterms:created>
  <dcterms:modified xsi:type="dcterms:W3CDTF">2025-07-22T11:50:10Z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