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Raleway"/>
      <p:regular r:id="rId22"/>
      <p:bold r:id="rId23"/>
      <p:italic r:id="rId24"/>
      <p:boldItalic r:id="rId25"/>
    </p:embeddedFont>
    <p:embeddedFont>
      <p:font typeface="Source Sans Pr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aleway-regular.fntdata"/><Relationship Id="rId21" Type="http://schemas.openxmlformats.org/officeDocument/2006/relationships/slide" Target="slides/slide16.xml"/><Relationship Id="rId24" Type="http://schemas.openxmlformats.org/officeDocument/2006/relationships/font" Target="fonts/Raleway-italic.fntdata"/><Relationship Id="rId23" Type="http://schemas.openxmlformats.org/officeDocument/2006/relationships/font" Target="fonts/Raleway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SourceSansPro-regular.fntdata"/><Relationship Id="rId25" Type="http://schemas.openxmlformats.org/officeDocument/2006/relationships/font" Target="fonts/Raleway-boldItalic.fntdata"/><Relationship Id="rId28" Type="http://schemas.openxmlformats.org/officeDocument/2006/relationships/font" Target="fonts/SourceSansPro-italic.fntdata"/><Relationship Id="rId27" Type="http://schemas.openxmlformats.org/officeDocument/2006/relationships/font" Target="fonts/SourceSansPr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SourceSansPr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793afe516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793afe516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7936e7459c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7936e7459c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792e3cb8f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792e3cb8f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792e3cb8f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792e3cb8f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6b98bc925e_2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6b98bc925e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6b98bc925e_2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6b98bc925e_2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6b98bc925e_2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6b98bc925e_2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7936e7459c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7936e7459c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7936e7459c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7936e7459c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92e3cb8f1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92e3cb8f1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92e3cb8f1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92e3cb8f1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7936e7459c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7936e7459c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7936e7459c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7936e7459c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792e3cb8f1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792e3cb8f1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7936e7459c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7936e7459c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2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" name="Google Shape;39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" name="Google Shape;40;p9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1" name="Google Shape;41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l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1" Type="http://schemas.openxmlformats.org/officeDocument/2006/relationships/image" Target="../media/image18.png"/><Relationship Id="rId10" Type="http://schemas.openxmlformats.org/officeDocument/2006/relationships/image" Target="../media/image7.png"/><Relationship Id="rId13" Type="http://schemas.openxmlformats.org/officeDocument/2006/relationships/image" Target="../media/image16.png"/><Relationship Id="rId1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10.png"/><Relationship Id="rId9" Type="http://schemas.openxmlformats.org/officeDocument/2006/relationships/image" Target="../media/image5.png"/><Relationship Id="rId14" Type="http://schemas.openxmlformats.org/officeDocument/2006/relationships/image" Target="../media/image15.png"/><Relationship Id="rId5" Type="http://schemas.openxmlformats.org/officeDocument/2006/relationships/image" Target="../media/image1.png"/><Relationship Id="rId6" Type="http://schemas.openxmlformats.org/officeDocument/2006/relationships/image" Target="../media/image13.png"/><Relationship Id="rId7" Type="http://schemas.openxmlformats.org/officeDocument/2006/relationships/image" Target="../media/image9.png"/><Relationship Id="rId8" Type="http://schemas.openxmlformats.org/officeDocument/2006/relationships/image" Target="../media/image2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2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cseweb.ucsd.edu/classes/wi14/cse152-a/fisherface-pami97.pdf" TargetMode="External"/><Relationship Id="rId4" Type="http://schemas.openxmlformats.org/officeDocument/2006/relationships/hyperlink" Target="https://iopscience.iop.org/article/10.1088/1742-6596/1028/1/012119/pdf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Relationship Id="rId4" Type="http://schemas.openxmlformats.org/officeDocument/2006/relationships/image" Target="../media/image1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485875" y="-18862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Fisherfaces Vs Eigenfaces</a:t>
            </a:r>
            <a:endParaRPr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480150" y="1359250"/>
            <a:ext cx="8183700" cy="11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Anwesh Mohanty : 170070009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Rohan Bansal : 170070058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Shivanshu Gupta : 170020032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new equation is given by: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7" name="Google Shape;11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0200" y="1750213"/>
            <a:ext cx="5943600" cy="254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Therefore PCA smears out class differences while LDA retains it .</a:t>
            </a:r>
            <a:endParaRPr b="1" sz="30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PCA maximizes overall scatter while LDA maximizes between class scatter for better classification</a:t>
            </a:r>
            <a:endParaRPr b="1" sz="30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  <p:sp>
        <p:nvSpPr>
          <p:cNvPr id="128" name="Google Shape;128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Dataset</a:t>
            </a:r>
            <a:endParaRPr b="1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We have used a dataset with 10 classes (persons) each having 64 images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Within each class the subject is placed under different lighting/shadowing conditions 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Hence this dataset is ideal to show difference between eigenfaces and fisherfaces</a:t>
            </a:r>
            <a:endParaRPr b="1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Faces in Dataset</a:t>
            </a:r>
            <a:endParaRPr/>
          </a:p>
        </p:txBody>
      </p:sp>
      <p:pic>
        <p:nvPicPr>
          <p:cNvPr id="134" name="Google Shape;13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75" y="1325600"/>
            <a:ext cx="1022495" cy="137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53586" y="1325600"/>
            <a:ext cx="1022495" cy="137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53584" y="1325600"/>
            <a:ext cx="1022495" cy="137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53608" y="1325600"/>
            <a:ext cx="1022495" cy="137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453619" y="1325600"/>
            <a:ext cx="1022495" cy="137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053630" y="1325600"/>
            <a:ext cx="1022495" cy="137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3575" y="2875350"/>
            <a:ext cx="1182150" cy="148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614013" y="2875350"/>
            <a:ext cx="1182150" cy="148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5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3174450" y="2875350"/>
            <a:ext cx="1182150" cy="148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5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4734888" y="2875350"/>
            <a:ext cx="1182150" cy="148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5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7893975" y="2875350"/>
            <a:ext cx="1182150" cy="148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5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6295325" y="2875350"/>
            <a:ext cx="1182150" cy="148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6"/>
          <p:cNvSpPr txBox="1"/>
          <p:nvPr>
            <p:ph type="title"/>
          </p:nvPr>
        </p:nvSpPr>
        <p:spPr>
          <a:xfrm>
            <a:off x="311700" y="1021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Accuracy Comparison</a:t>
            </a:r>
            <a:endParaRPr/>
          </a:p>
        </p:txBody>
      </p:sp>
      <p:sp>
        <p:nvSpPr>
          <p:cNvPr id="151" name="Google Shape;151;p26"/>
          <p:cNvSpPr txBox="1"/>
          <p:nvPr>
            <p:ph idx="1" type="body"/>
          </p:nvPr>
        </p:nvSpPr>
        <p:spPr>
          <a:xfrm>
            <a:off x="311700" y="670275"/>
            <a:ext cx="8520600" cy="47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u="sng"/>
              <a:t>Using Eigen Faces</a:t>
            </a:r>
            <a:endParaRPr b="1" u="sng"/>
          </a:p>
        </p:txBody>
      </p:sp>
      <p:pic>
        <p:nvPicPr>
          <p:cNvPr id="152" name="Google Shape;15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3325" y="1093000"/>
            <a:ext cx="6317350" cy="395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7"/>
          <p:cNvSpPr txBox="1"/>
          <p:nvPr>
            <p:ph type="title"/>
          </p:nvPr>
        </p:nvSpPr>
        <p:spPr>
          <a:xfrm>
            <a:off x="311700" y="1021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Accuracy Comparison</a:t>
            </a:r>
            <a:endParaRPr/>
          </a:p>
        </p:txBody>
      </p:sp>
      <p:sp>
        <p:nvSpPr>
          <p:cNvPr id="158" name="Google Shape;158;p27"/>
          <p:cNvSpPr txBox="1"/>
          <p:nvPr>
            <p:ph idx="1" type="body"/>
          </p:nvPr>
        </p:nvSpPr>
        <p:spPr>
          <a:xfrm>
            <a:off x="311700" y="670275"/>
            <a:ext cx="8520600" cy="47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u="sng"/>
              <a:t>Using Fisher Faces</a:t>
            </a:r>
            <a:endParaRPr b="1" u="sng"/>
          </a:p>
        </p:txBody>
      </p:sp>
      <p:pic>
        <p:nvPicPr>
          <p:cNvPr id="159" name="Google Shape;15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5464" y="1078975"/>
            <a:ext cx="4993075" cy="4064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8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65" name="Google Shape;165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https://cseweb.ucsd.edu/classes/wi14/cse152-a/fisherface-pami97.pdf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https://iopscience.iop.org/article/10.1088/1742-6596/1028/1/012119/pdf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Eigenfaces (based on PCA)</a:t>
            </a:r>
            <a:endParaRPr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Many features of the human face are heavily correlated and therefore provide only redundant information.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PCA acts as a dimensionality reduction algorithm by creating a new space of features which can provide the maximum discrimination amongst images.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does so by projecting data points along the axis of the maximum variation (PC1), followed by the second maximum variation axis (PC2) and so 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Only the top k-axes are chosen keeping in mind the accuracy required and  resource constraints.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Mathematics behind PCA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Transformation matrix W is given by 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Covariance matrix is given by 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0413" y="1553850"/>
            <a:ext cx="6334125" cy="70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52600" y="3301500"/>
            <a:ext cx="5438775" cy="80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need to choose the transformation matrix so as to maximize the variance , which is given by 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Each column of the transformation matrix turns out to be an eigenvector of the total scatter matrix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3088" y="1757363"/>
            <a:ext cx="5457825" cy="162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Drawbacks of Eigenfaces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work with the total scatter matrix in this case. This contains the between class scatter (useful for classification) but also the within class scatter (unwanted information).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 Much of variation from one image to next is due to illumination changes.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 a result, variation in lighting/shadowing creeps into the outcome if only eigenfaces are used.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Discriminant Analysis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LDA algorithm aims to maximize separability between classes and minimize variance within classes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Leads to the concept of within class and between class scatter matrix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LDA does this by maximizing the ratio of the determinant of between class scatter matrix to that of the within class scatter matrix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Mathematics behind LDA</a:t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74100" y="11663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Between class scatter matrix is given by: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Within class scatter matrix is given by: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6975" y="1569575"/>
            <a:ext cx="4953000" cy="104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03625" y="3331800"/>
            <a:ext cx="6136000" cy="101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Therefore transformation matrix is given by: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This reduces into solving the following problem: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9900" y="1575988"/>
            <a:ext cx="2924175" cy="77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52650" y="3500000"/>
            <a:ext cx="2581425" cy="27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Generally Sw matrix (n x n) tends to be singular as the rank is at most N-c because of the dimension of an image being much larger than the number of test images.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this case PCA is used for dimensionality reduction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throws away the least useful c-1 principal components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Then LDA is applied to further reduce dimensionality to c-1.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