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8" r:id="rId3"/>
    <p:sldId id="259" r:id="rId4"/>
    <p:sldId id="288" r:id="rId5"/>
    <p:sldId id="260" r:id="rId6"/>
    <p:sldId id="317" r:id="rId7"/>
    <p:sldId id="318" r:id="rId8"/>
    <p:sldId id="319" r:id="rId9"/>
    <p:sldId id="320" r:id="rId10"/>
    <p:sldId id="287" r:id="rId11"/>
    <p:sldId id="321" r:id="rId12"/>
    <p:sldId id="322" r:id="rId13"/>
    <p:sldId id="323" r:id="rId14"/>
    <p:sldId id="262" r:id="rId15"/>
    <p:sldId id="289" r:id="rId16"/>
    <p:sldId id="295" r:id="rId17"/>
    <p:sldId id="290" r:id="rId18"/>
    <p:sldId id="299" r:id="rId19"/>
    <p:sldId id="296" r:id="rId20"/>
    <p:sldId id="297" r:id="rId21"/>
    <p:sldId id="292" r:id="rId22"/>
    <p:sldId id="307" r:id="rId23"/>
    <p:sldId id="308" r:id="rId24"/>
    <p:sldId id="293" r:id="rId25"/>
    <p:sldId id="309" r:id="rId26"/>
    <p:sldId id="310" r:id="rId27"/>
    <p:sldId id="311" r:id="rId28"/>
    <p:sldId id="312" r:id="rId29"/>
    <p:sldId id="300" r:id="rId30"/>
    <p:sldId id="301" r:id="rId31"/>
    <p:sldId id="302" r:id="rId32"/>
    <p:sldId id="313" r:id="rId33"/>
    <p:sldId id="314" r:id="rId34"/>
    <p:sldId id="294" r:id="rId35"/>
    <p:sldId id="277" r:id="rId36"/>
    <p:sldId id="315" r:id="rId37"/>
    <p:sldId id="269" r:id="rId38"/>
    <p:sldId id="27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0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aq\Desktop\paraphase\jwnl%20vs%20luce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Time</a:t>
            </a:r>
            <a:r>
              <a:rPr lang="en-US" baseline="0"/>
              <a:t> Complexity</a:t>
            </a:r>
            <a:endParaRPr lang="en-US"/>
          </a:p>
        </c:rich>
      </c:tx>
      <c:layout>
        <c:manualLayout>
          <c:xMode val="edge"/>
          <c:yMode val="edge"/>
          <c:x val="0.35512927263402438"/>
          <c:y val="2.0833333333333353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1391392886234046"/>
          <c:y val="0.14301099081364829"/>
          <c:w val="0.67138685924801034"/>
          <c:h val="0.71887163616842586"/>
        </c:manualLayout>
      </c:layout>
      <c:lineChart>
        <c:grouping val="standard"/>
        <c:varyColors val="0"/>
        <c:ser>
          <c:idx val="0"/>
          <c:order val="0"/>
          <c:tx>
            <c:strRef>
              <c:f>'[jwnl vs lucen.xlsx]Sheet1'!$E$4</c:f>
              <c:strCache>
                <c:ptCount val="1"/>
                <c:pt idx="0">
                  <c:v>jwnl</c:v>
                </c:pt>
              </c:strCache>
            </c:strRef>
          </c:tx>
          <c:cat>
            <c:numRef>
              <c:f>'[jwnl vs lucen.xlsx]Sheet1'!$B$5:$B$14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'[jwnl vs lucen.xlsx]Sheet1'!$E$5:$E$14</c:f>
              <c:numCache>
                <c:formatCode>General</c:formatCode>
                <c:ptCount val="10"/>
                <c:pt idx="0">
                  <c:v>1.8919999999999952</c:v>
                </c:pt>
                <c:pt idx="1">
                  <c:v>3.7810000000000001</c:v>
                </c:pt>
                <c:pt idx="2">
                  <c:v>4.1069999999999975</c:v>
                </c:pt>
                <c:pt idx="3">
                  <c:v>4.9779999999999998</c:v>
                </c:pt>
                <c:pt idx="4">
                  <c:v>5.0439999999999996</c:v>
                </c:pt>
                <c:pt idx="5">
                  <c:v>5.8490000000000002</c:v>
                </c:pt>
                <c:pt idx="6">
                  <c:v>6.274</c:v>
                </c:pt>
                <c:pt idx="7">
                  <c:v>6.7229999999999945</c:v>
                </c:pt>
                <c:pt idx="8">
                  <c:v>7.0819999999999999</c:v>
                </c:pt>
                <c:pt idx="9">
                  <c:v>7.9630000000000001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'[jwnl vs lucen.xlsx]Sheet1'!$F$4</c:f>
              <c:strCache>
                <c:ptCount val="1"/>
                <c:pt idx="0">
                  <c:v>lucene-wordnet</c:v>
                </c:pt>
              </c:strCache>
            </c:strRef>
          </c:tx>
          <c:cat>
            <c:numRef>
              <c:f>'[jwnl vs lucen.xlsx]Sheet1'!$B$5:$B$14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'[jwnl vs lucen.xlsx]Sheet1'!$F$5:$F$14</c:f>
              <c:numCache>
                <c:formatCode>General</c:formatCode>
                <c:ptCount val="10"/>
                <c:pt idx="0">
                  <c:v>0.44500000000000012</c:v>
                </c:pt>
                <c:pt idx="1">
                  <c:v>1.034</c:v>
                </c:pt>
                <c:pt idx="2">
                  <c:v>1.7180000000000004</c:v>
                </c:pt>
                <c:pt idx="3">
                  <c:v>2.4939999999999998</c:v>
                </c:pt>
                <c:pt idx="4">
                  <c:v>2.5499999999999998</c:v>
                </c:pt>
                <c:pt idx="5">
                  <c:v>3.347</c:v>
                </c:pt>
                <c:pt idx="6">
                  <c:v>3.7880000000000011</c:v>
                </c:pt>
                <c:pt idx="7">
                  <c:v>3.9409999999999998</c:v>
                </c:pt>
                <c:pt idx="8">
                  <c:v>4.9420000000000002</c:v>
                </c:pt>
                <c:pt idx="9">
                  <c:v>5.952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570496"/>
        <c:axId val="106572416"/>
      </c:lineChart>
      <c:catAx>
        <c:axId val="106570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</a:t>
                </a:r>
                <a:r>
                  <a:rPr lang="en-US" baseline="0"/>
                  <a:t> Size (kB)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6572416"/>
        <c:crosses val="autoZero"/>
        <c:auto val="1"/>
        <c:lblAlgn val="ctr"/>
        <c:lblOffset val="100"/>
        <c:noMultiLvlLbl val="0"/>
      </c:catAx>
      <c:valAx>
        <c:axId val="1065724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65704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Average</a:t>
            </a:r>
            <a:r>
              <a:rPr lang="en-US" baseline="0" dirty="0" smtClean="0"/>
              <a:t> </a:t>
            </a:r>
            <a:r>
              <a:rPr lang="en-US" dirty="0" smtClean="0"/>
              <a:t>Similarity </a:t>
            </a:r>
            <a:r>
              <a:rPr lang="en-US" dirty="0"/>
              <a:t>Measure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 Measure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Cosine</c:v>
                </c:pt>
                <c:pt idx="1">
                  <c:v>Euclidean</c:v>
                </c:pt>
                <c:pt idx="2">
                  <c:v>GST</c:v>
                </c:pt>
                <c:pt idx="3">
                  <c:v>ShingleCloud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0.65970920000000022</c:v>
                </c:pt>
                <c:pt idx="1">
                  <c:v>0.93130254999999973</c:v>
                </c:pt>
                <c:pt idx="2">
                  <c:v>0.60567826000000013</c:v>
                </c:pt>
                <c:pt idx="3">
                  <c:v>0.65555590000000008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6615168"/>
        <c:axId val="106616704"/>
      </c:barChart>
      <c:catAx>
        <c:axId val="106615168"/>
        <c:scaling>
          <c:orientation val="minMax"/>
        </c:scaling>
        <c:delete val="0"/>
        <c:axPos val="b"/>
        <c:majorTickMark val="out"/>
        <c:minorTickMark val="none"/>
        <c:tickLblPos val="nextTo"/>
        <c:crossAx val="106616704"/>
        <c:crosses val="autoZero"/>
        <c:auto val="1"/>
        <c:lblAlgn val="ctr"/>
        <c:lblOffset val="100"/>
        <c:noMultiLvlLbl val="0"/>
      </c:catAx>
      <c:valAx>
        <c:axId val="10661670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Similarity Measure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6615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Similarity vs N-Gram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</c:v>
                </c:pt>
              </c:strCache>
            </c:strRef>
          </c:tx>
          <c:marker>
            <c:symbol val="square"/>
            <c:size val="7"/>
          </c:marker>
          <c:dPt>
            <c:idx val="3"/>
            <c:marker>
              <c:spPr>
                <a:solidFill>
                  <a:srgbClr val="FF0000"/>
                </a:solidFill>
              </c:spPr>
            </c:marker>
            <c:bubble3D val="0"/>
          </c:dPt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0.80663799999999997</c:v>
                </c:pt>
                <c:pt idx="1">
                  <c:v>0.78336899999999987</c:v>
                </c:pt>
                <c:pt idx="2">
                  <c:v>0.78336899999999987</c:v>
                </c:pt>
                <c:pt idx="3">
                  <c:v>0.78336899999999987</c:v>
                </c:pt>
                <c:pt idx="4">
                  <c:v>0.75234500000000015</c:v>
                </c:pt>
                <c:pt idx="5">
                  <c:v>0.75234500000000015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02112"/>
        <c:axId val="28204032"/>
      </c:lineChart>
      <c:catAx>
        <c:axId val="28202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N-Gram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8204032"/>
        <c:crosses val="autoZero"/>
        <c:auto val="1"/>
        <c:lblAlgn val="ctr"/>
        <c:lblOffset val="100"/>
        <c:noMultiLvlLbl val="0"/>
      </c:catAx>
      <c:valAx>
        <c:axId val="28204032"/>
        <c:scaling>
          <c:orientation val="minMax"/>
          <c:max val="0.8200000000000001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Similarity Index</a:t>
                </a:r>
              </a:p>
            </c:rich>
          </c:tx>
          <c:layout/>
          <c:overlay val="0"/>
        </c:title>
        <c:numFmt formatCode="0.00000" sourceLinked="0"/>
        <c:majorTickMark val="out"/>
        <c:minorTickMark val="none"/>
        <c:tickLblPos val="nextTo"/>
        <c:crossAx val="28202112"/>
        <c:crosses val="autoZero"/>
        <c:crossBetween val="between"/>
      </c:valAx>
    </c:plotArea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</c:v>
                </c:pt>
              </c:strCache>
            </c:strRef>
          </c:tx>
          <c:marker>
            <c:symbol val="square"/>
            <c:size val="7"/>
          </c:marker>
          <c:dPt>
            <c:idx val="2"/>
            <c:marker>
              <c:spPr>
                <a:solidFill>
                  <a:srgbClr val="FF0000"/>
                </a:solidFill>
              </c:spPr>
            </c:marker>
            <c:bubble3D val="0"/>
          </c:dPt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0.62577000000000016</c:v>
                </c:pt>
                <c:pt idx="1">
                  <c:v>0.62571600000000005</c:v>
                </c:pt>
                <c:pt idx="2">
                  <c:v>0.62571600000000005</c:v>
                </c:pt>
                <c:pt idx="3">
                  <c:v>0.57936699999999985</c:v>
                </c:pt>
                <c:pt idx="4">
                  <c:v>0.52529199999999998</c:v>
                </c:pt>
                <c:pt idx="5">
                  <c:v>0.401694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38592"/>
        <c:axId val="28240512"/>
      </c:lineChart>
      <c:catAx>
        <c:axId val="28238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Minimal</a:t>
                </a:r>
                <a:r>
                  <a:rPr lang="en-US" baseline="0" dirty="0" smtClean="0"/>
                  <a:t> Number of Consecutive ones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8240512"/>
        <c:crosses val="autoZero"/>
        <c:auto val="1"/>
        <c:lblAlgn val="ctr"/>
        <c:lblOffset val="100"/>
        <c:noMultiLvlLbl val="0"/>
      </c:catAx>
      <c:valAx>
        <c:axId val="28240512"/>
        <c:scaling>
          <c:orientation val="minMax"/>
          <c:min val="0.4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Similarity Index</a:t>
                </a:r>
                <a:endParaRPr lang="en-US" dirty="0"/>
              </a:p>
            </c:rich>
          </c:tx>
          <c:layout/>
          <c:overlay val="0"/>
        </c:title>
        <c:numFmt formatCode="0.00000" sourceLinked="0"/>
        <c:majorTickMark val="none"/>
        <c:minorTickMark val="none"/>
        <c:tickLblPos val="nextTo"/>
        <c:crossAx val="282385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-1"/>
            <a:ext cx="1143000" cy="1100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667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tx1"/>
                </a:solidFill>
              </a:rPr>
              <a:t>PlagiaBust - Plagiarism Detection Framework</a:t>
            </a:r>
          </a:p>
          <a:p>
            <a:pPr algn="ctr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r>
              <a:rPr lang="en-US" sz="2200" b="1" dirty="0" smtClean="0">
                <a:ln/>
              </a:rPr>
              <a:t>Supervised by </a:t>
            </a:r>
            <a:r>
              <a:rPr lang="en-US" sz="2200" b="1" dirty="0">
                <a:ln/>
              </a:rPr>
              <a:t>: Dr. </a:t>
            </a:r>
            <a:r>
              <a:rPr lang="en-US" sz="2200" b="1" dirty="0" err="1">
                <a:ln/>
              </a:rPr>
              <a:t>Malaka</a:t>
            </a:r>
            <a:r>
              <a:rPr lang="en-US" sz="2200" b="1" dirty="0">
                <a:ln/>
              </a:rPr>
              <a:t> </a:t>
            </a:r>
            <a:r>
              <a:rPr lang="en-US" sz="2200" b="1" dirty="0" err="1" smtClean="0">
                <a:ln/>
              </a:rPr>
              <a:t>Walpola</a:t>
            </a:r>
            <a:r>
              <a:rPr lang="en-US" sz="2200" b="1" dirty="0" smtClean="0">
                <a:ln/>
              </a:rPr>
              <a:t> </a:t>
            </a:r>
          </a:p>
          <a:p>
            <a:pPr algn="ctr"/>
            <a:r>
              <a:rPr lang="en-US" sz="2200" b="1" dirty="0">
                <a:ln/>
              </a:rPr>
              <a:t> </a:t>
            </a:r>
            <a:r>
              <a:rPr lang="en-US" sz="2200" b="1" dirty="0" smtClean="0">
                <a:ln/>
              </a:rPr>
              <a:t>                                         Mr</a:t>
            </a:r>
            <a:r>
              <a:rPr lang="en-US" sz="2200" b="1" dirty="0">
                <a:ln/>
              </a:rPr>
              <a:t>. </a:t>
            </a:r>
            <a:r>
              <a:rPr lang="en-US" sz="2200" b="1" dirty="0" err="1">
                <a:ln/>
              </a:rPr>
              <a:t>Chulaka</a:t>
            </a:r>
            <a:r>
              <a:rPr lang="en-US" sz="2200" b="1" dirty="0">
                <a:ln/>
              </a:rPr>
              <a:t> </a:t>
            </a:r>
            <a:r>
              <a:rPr lang="en-US" sz="2200" b="1" dirty="0" err="1">
                <a:ln/>
              </a:rPr>
              <a:t>Gunasekara</a:t>
            </a:r>
            <a:endParaRPr lang="en-US" sz="2200" b="1" dirty="0">
              <a:ln/>
            </a:endParaRPr>
          </a:p>
          <a:p>
            <a:pPr algn="l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endParaRPr lang="en-US" b="1" dirty="0">
              <a:ln/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19668" y="838200"/>
            <a:ext cx="3639972" cy="2514600"/>
            <a:chOff x="1219200" y="457200"/>
            <a:chExt cx="6343082" cy="6261100"/>
          </a:xfrm>
        </p:grpSpPr>
        <p:pic>
          <p:nvPicPr>
            <p:cNvPr id="12" name="Picture 2" descr="C:\Users\idiot\Desktop\1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57200"/>
              <a:ext cx="6248400" cy="5410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44450" cap="rnd" cmpd="sng">
              <a:noFill/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pic>
          <p:nvPicPr>
            <p:cNvPr id="13" name="Picture 3" descr="C:\Users\idiot\Desktop\10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162300"/>
              <a:ext cx="5334000" cy="35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iot\Desktop\11.t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048000"/>
              <a:ext cx="52578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C:\Users\idiot\Desktop\12.t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531" y="3009900"/>
              <a:ext cx="5238751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:\Users\idiot\Desktop\13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700" y="1600200"/>
              <a:ext cx="4686300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C:\Users\idiot\Desktop\14.t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473200"/>
              <a:ext cx="5105400" cy="340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05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Rich user experience.</a:t>
            </a:r>
          </a:p>
          <a:p>
            <a:pPr algn="just"/>
            <a:r>
              <a:rPr lang="en-US" sz="3200" dirty="0" smtClean="0"/>
              <a:t>Supports for most commonly used document types.</a:t>
            </a:r>
          </a:p>
          <a:p>
            <a:pPr marL="393192" lvl="1" indent="0">
              <a:buNone/>
            </a:pPr>
            <a:endParaRPr lang="en-US" sz="2800" dirty="0" smtClean="0"/>
          </a:p>
          <a:p>
            <a:pPr marL="393192" lvl="1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Graphical </a:t>
            </a:r>
            <a:r>
              <a:rPr lang="en-US" dirty="0"/>
              <a:t>representation of </a:t>
            </a:r>
            <a:r>
              <a:rPr lang="en-US" dirty="0" smtClean="0"/>
              <a:t>Plagiarism detection results </a:t>
            </a:r>
            <a:r>
              <a:rPr lang="en-US" dirty="0"/>
              <a:t>using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Connectivity Graphs</a:t>
            </a:r>
            <a:endParaRPr lang="en-US" dirty="0"/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00400"/>
            <a:ext cx="5715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Internet </a:t>
            </a:r>
            <a:r>
              <a:rPr lang="en-US" dirty="0"/>
              <a:t>source browser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7841849" cy="386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Comprehensive and exportable final report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751872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PlagiaBust System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983932" y="1992988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And Development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83932" y="1850876"/>
            <a:ext cx="7176124" cy="4124149"/>
            <a:chOff x="983932" y="1850876"/>
            <a:chExt cx="7176124" cy="4124149"/>
          </a:xfrm>
        </p:grpSpPr>
        <p:grpSp>
          <p:nvGrpSpPr>
            <p:cNvPr id="68" name="Group 67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69" name="Up-Down Arrow 68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71" name="Group 7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77" name="Rounded 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8" name="Rounded 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9" name="Rounded 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0" name="Rounded 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1" name="Flowchart: Magnetic Disk 80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2" name="Rounded 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3" name="Rounded 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4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6" name="Down Arrow 85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7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8" name="Down Arrow 87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9" name="Up Arrow 88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73" name="Rounded 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4" name="Rounded 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5" name="Bent Arrow 74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Bent Arrow 75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" name="Up-Down Arrow 2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Data Extraction Module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Document Type Support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Convert all document formats into text format  </a:t>
            </a:r>
          </a:p>
          <a:p>
            <a:pPr lvl="2">
              <a:buNone/>
            </a:pPr>
            <a:r>
              <a:rPr lang="en-US" sz="2800" dirty="0" smtClean="0"/>
              <a:t>     (</a:t>
            </a:r>
            <a:r>
              <a:rPr lang="en-US" sz="2800" dirty="0" err="1" smtClean="0"/>
              <a:t>pdf</a:t>
            </a:r>
            <a:r>
              <a:rPr lang="en-US" sz="2800" dirty="0" smtClean="0"/>
              <a:t>, doc, </a:t>
            </a:r>
            <a:r>
              <a:rPr lang="en-US" sz="2800" dirty="0" err="1" smtClean="0"/>
              <a:t>docx</a:t>
            </a:r>
            <a:r>
              <a:rPr lang="en-US" sz="2800" dirty="0" smtClean="0"/>
              <a:t>, rtf, txt)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PDF - Apache PDF Box version 0.7.3 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MS Word formats - </a:t>
            </a:r>
            <a:r>
              <a:rPr lang="en-US" sz="2800" dirty="0" err="1" smtClean="0"/>
              <a:t>docx</a:t>
            </a:r>
            <a:r>
              <a:rPr lang="en-US" sz="2800" dirty="0" smtClean="0"/>
              <a:t>, doc - Apache POI 3.7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/>
              <a:t>r</a:t>
            </a:r>
            <a:r>
              <a:rPr lang="en-US" sz="2800" dirty="0" smtClean="0"/>
              <a:t>tf – </a:t>
            </a:r>
            <a:r>
              <a:rPr lang="en-US" sz="2800" dirty="0" err="1" smtClean="0"/>
              <a:t>RTFEditorKIT</a:t>
            </a:r>
            <a:r>
              <a:rPr lang="en-US" sz="2800" dirty="0" smtClean="0"/>
              <a:t> java 1.6.0</a:t>
            </a: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Source Detection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44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Query  Selection Algorithms – Using Plagiabust  Testing Framework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Exhaustive selection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Flesch-Kincaid Grade Level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Random selection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Paragraph wise query selection</a:t>
            </a:r>
          </a:p>
          <a:p>
            <a:pPr lvl="1">
              <a:buFont typeface="Arial" pitchFamily="34" charset="0"/>
              <a:buChar char="•"/>
            </a:pPr>
            <a:endParaRPr lang="en-US" sz="80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Internet Search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Querying using Bing search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Querying using Google search</a:t>
            </a:r>
          </a:p>
          <a:p>
            <a:pPr>
              <a:buFont typeface="Arial" pitchFamily="34" charset="0"/>
              <a:buChar char="•"/>
            </a:pPr>
            <a:endParaRPr lang="en-US" sz="80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PlagiaBust Web Search Service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Apache Solr</a:t>
            </a:r>
          </a:p>
          <a:p>
            <a:pPr>
              <a:buNone/>
            </a:pPr>
            <a:r>
              <a:rPr lang="en-US" sz="4300" dirty="0" smtClean="0"/>
              <a:t>             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2000" b="1" dirty="0" smtClean="0"/>
              <a:t>		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343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External Source Detection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Selection Algorithm</a:t>
            </a:r>
          </a:p>
          <a:p>
            <a:r>
              <a:rPr lang="en-US" sz="2100" dirty="0" smtClean="0"/>
              <a:t>Paragraph wise query selection</a:t>
            </a:r>
          </a:p>
          <a:p>
            <a:r>
              <a:rPr lang="en-US" sz="2100" dirty="0" smtClean="0"/>
              <a:t>Testing Corpus - </a:t>
            </a:r>
            <a:r>
              <a:rPr lang="en-US" sz="2400" dirty="0" smtClean="0"/>
              <a:t>set of 100 documents, each contain approximately 3000 words</a:t>
            </a:r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10000"/>
            <a:ext cx="510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63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of the Presentation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Plagiarism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What is PlagiaBust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Overview to </a:t>
            </a:r>
            <a:r>
              <a:rPr lang="en-US" dirty="0" err="1" smtClean="0"/>
              <a:t>PlagiaBust</a:t>
            </a:r>
            <a:r>
              <a:rPr lang="en-US" dirty="0" smtClean="0"/>
              <a:t> 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R&amp;D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External Source Detection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377666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828800"/>
            <a:ext cx="3886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 descr="C:\Users\Compaq\Pictures\Google Talk Received Images\heavil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4419600"/>
            <a:ext cx="3886200" cy="2196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49" name="Group 48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51" name="Up-Down Arrow 50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53" name="Group 5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59" name="Rounded 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0" name="Rounded 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1" name="Rounded 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2" name="Rounded 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3" name="Flowchart: Magnetic Disk 62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4" name="Rounded 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5" name="Rounded 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6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67" name="Down Arrow 66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0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1" name="Down Arrow 90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2" name="Up Arrow 91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55" name="Rounded 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56" name="Rounded 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57" name="Bent Arrow 56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Bent Arrow 57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0" name="Up-Down Arrow 49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Pre-processing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Stemming Algorithms – convert words root form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Martin Porters Algorithm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200" dirty="0" err="1" smtClean="0"/>
              <a:t>Lovins</a:t>
            </a:r>
            <a:r>
              <a:rPr lang="en-US" sz="2200" dirty="0" smtClean="0"/>
              <a:t> Algorithm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Stop Words Removal – remove common words (a, the,..)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Apache Lucene </a:t>
            </a:r>
            <a:r>
              <a:rPr lang="en-US" sz="2000" dirty="0" err="1" smtClean="0"/>
              <a:t>StopAnalyzer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Apache Lucene </a:t>
            </a:r>
            <a:r>
              <a:rPr lang="en-US" sz="2000" dirty="0" err="1" smtClean="0"/>
              <a:t>SnowballAnalyzer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Synonym Replacement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WordNet - lexical database for the English language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JWNL (Java WordNet Library)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JWI (MIT Java Interface to Wordnet)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Lucene – WordNet  (Apache </a:t>
            </a:r>
            <a:r>
              <a:rPr lang="en-US" sz="2000" dirty="0" err="1" smtClean="0"/>
              <a:t>lucene</a:t>
            </a:r>
            <a:r>
              <a:rPr lang="en-US" sz="2000" dirty="0" smtClean="0"/>
              <a:t> team)</a:t>
            </a:r>
          </a:p>
        </p:txBody>
      </p:sp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Pre-processing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Synonym Replacement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JWNL (Java </a:t>
            </a:r>
            <a:r>
              <a:rPr lang="en-US" sz="1800" dirty="0" err="1" smtClean="0"/>
              <a:t>WordNet</a:t>
            </a:r>
            <a:r>
              <a:rPr lang="en-US" sz="1800" dirty="0" smtClean="0"/>
              <a:t> Library)</a:t>
            </a:r>
            <a:r>
              <a:rPr lang="de-DE" sz="1800" dirty="0" smtClean="0"/>
              <a:t> vs </a:t>
            </a:r>
            <a:r>
              <a:rPr lang="en-US" sz="1800" dirty="0" err="1" smtClean="0"/>
              <a:t>Lucene</a:t>
            </a:r>
            <a:r>
              <a:rPr lang="en-US" sz="1800" dirty="0" smtClean="0"/>
              <a:t> – </a:t>
            </a:r>
            <a:r>
              <a:rPr lang="en-US" sz="1800" dirty="0" err="1" smtClean="0"/>
              <a:t>WordNet</a:t>
            </a:r>
            <a:r>
              <a:rPr lang="en-US" sz="1800" dirty="0" smtClean="0"/>
              <a:t>  (</a:t>
            </a:r>
            <a:r>
              <a:rPr lang="en-US" sz="1800" dirty="0" err="1" smtClean="0"/>
              <a:t>Apachelucene</a:t>
            </a:r>
            <a:r>
              <a:rPr lang="en-US" sz="1800" dirty="0" smtClean="0"/>
              <a:t>)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914400" y="2819400"/>
          <a:ext cx="6629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PlagiaBust System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Paraphrase Detection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Text Semantic Similarity Calculation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get semantic relationship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Surface Text Similarity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recognition methods operate directly on the input surface strings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Based on Syntactic Similarity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work at the syntax level (grammar)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Employ Machine Learning – train on data set </a:t>
            </a:r>
          </a:p>
        </p:txBody>
      </p:sp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 fontScale="32500" lnSpcReduction="20000"/>
          </a:bodyPr>
          <a:lstStyle/>
          <a:p>
            <a:endParaRPr lang="en-US" sz="3100" dirty="0" smtClean="0"/>
          </a:p>
          <a:p>
            <a:r>
              <a:rPr lang="en-US" sz="8000" dirty="0" smtClean="0"/>
              <a:t>Paraphrase Detection</a:t>
            </a:r>
          </a:p>
          <a:p>
            <a:pPr lvl="1"/>
            <a:r>
              <a:rPr lang="en-US" sz="6400" dirty="0" smtClean="0"/>
              <a:t>Algorithm– Semantic Similarity calculation</a:t>
            </a:r>
          </a:p>
          <a:p>
            <a:pPr>
              <a:buNone/>
            </a:pPr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pPr>
              <a:buNone/>
            </a:pPr>
            <a:endParaRPr lang="en-US" sz="6600" dirty="0" smtClean="0"/>
          </a:p>
          <a:p>
            <a:pPr>
              <a:buNone/>
            </a:pPr>
            <a:endParaRPr lang="en-US" sz="6600" dirty="0" smtClean="0"/>
          </a:p>
          <a:p>
            <a:endParaRPr lang="en-US" sz="6600" dirty="0" smtClean="0"/>
          </a:p>
          <a:p>
            <a:pPr lvl="1"/>
            <a:r>
              <a:rPr lang="en-US" sz="6400" dirty="0" smtClean="0"/>
              <a:t>Testing Corpus - Microsoft Research Paraphrase Corpus</a:t>
            </a:r>
            <a:endParaRPr lang="en-US" sz="2700" dirty="0" smtClean="0"/>
          </a:p>
          <a:p>
            <a:pPr lvl="3"/>
            <a:r>
              <a:rPr lang="en-US" sz="6500" dirty="0" smtClean="0"/>
              <a:t>contains 5801 pairs of sentences obtained from online news articles referring to same event</a:t>
            </a:r>
          </a:p>
          <a:p>
            <a:pPr lvl="3"/>
            <a:r>
              <a:rPr lang="en-US" sz="5900" dirty="0" smtClean="0"/>
              <a:t>approximately 67% of the 5,801 pairs were judged to be paraphrases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4196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657600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r>
              <a:rPr lang="en-US" dirty="0" smtClean="0"/>
              <a:t>Paraphrase Detection</a:t>
            </a:r>
          </a:p>
          <a:p>
            <a:pPr lvl="1"/>
            <a:r>
              <a:rPr lang="en-US" dirty="0" smtClean="0"/>
              <a:t>Accuracy Measures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Threshold value selection</a:t>
            </a:r>
          </a:p>
          <a:p>
            <a:pPr>
              <a:buNone/>
            </a:pPr>
            <a:endParaRPr lang="en-US" sz="8000" dirty="0" smtClean="0"/>
          </a:p>
          <a:p>
            <a:pPr>
              <a:buNone/>
            </a:pPr>
            <a:endParaRPr lang="en-US" sz="80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6353175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800600"/>
            <a:ext cx="594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590798"/>
          <a:ext cx="7391401" cy="4168807"/>
        </p:xfrm>
        <a:graphic>
          <a:graphicData uri="http://schemas.openxmlformats.org/drawingml/2006/table">
            <a:tbl>
              <a:tblPr/>
              <a:tblGrid>
                <a:gridCol w="2227440"/>
                <a:gridCol w="1337235"/>
                <a:gridCol w="1321820"/>
                <a:gridCol w="1053602"/>
                <a:gridCol w="1451304"/>
              </a:tblGrid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Method 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Accuracy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Precision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Recall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F-measure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Corley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Mihalcea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(2005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71.5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72.3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92.5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81.2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Das &amp; Smith (2009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76.1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79.6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86.1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Finch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(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2005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75.0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76.6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89.8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82.7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Malakasiotis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(2009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76.2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79.4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86.8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Qiu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  <a:cs typeface="Iskoola Pota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(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2006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93.4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81.6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Wan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(2006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75.6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77.0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90.0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83.0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Zhang &amp; Patrick (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2005</a:t>
                      </a:r>
                      <a:r>
                        <a:rPr lang="en-US" sz="140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71.9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74.3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88.2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80.7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Our Method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Iskoola Pota"/>
                        </a:rPr>
                        <a:t>71.31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74.38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87.43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80.38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BASE1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100.0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79.9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BASE2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69.0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72.4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86.3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78.8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2057400"/>
            <a:ext cx="480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Comparison with available methods</a:t>
            </a:r>
          </a:p>
        </p:txBody>
      </p:sp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endParaRPr lang="en-US" sz="3100" dirty="0" smtClean="0"/>
          </a:p>
          <a:p>
            <a:r>
              <a:rPr lang="en-US" sz="11200" dirty="0"/>
              <a:t>Textual Comparison Algorithms</a:t>
            </a:r>
          </a:p>
          <a:p>
            <a:pPr lvl="1">
              <a:lnSpc>
                <a:spcPct val="220000"/>
              </a:lnSpc>
            </a:pPr>
            <a:r>
              <a:rPr lang="en-US" sz="11200" dirty="0"/>
              <a:t>Cosine Similarity</a:t>
            </a:r>
          </a:p>
          <a:p>
            <a:pPr lvl="1">
              <a:lnSpc>
                <a:spcPct val="220000"/>
              </a:lnSpc>
            </a:pPr>
            <a:r>
              <a:rPr lang="en-US" sz="11200" dirty="0"/>
              <a:t>Euclidean Distance</a:t>
            </a:r>
          </a:p>
          <a:p>
            <a:pPr lvl="1">
              <a:lnSpc>
                <a:spcPct val="220000"/>
              </a:lnSpc>
            </a:pPr>
            <a:r>
              <a:rPr lang="en-US" sz="11200" dirty="0"/>
              <a:t>Greedy String Tiling</a:t>
            </a:r>
          </a:p>
          <a:p>
            <a:pPr lvl="1">
              <a:lnSpc>
                <a:spcPct val="220000"/>
              </a:lnSpc>
            </a:pPr>
            <a:r>
              <a:rPr lang="en-US" sz="11200" dirty="0"/>
              <a:t>ShingleCloud </a:t>
            </a:r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Plagiarism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Plagiarism is the unauthorized use of others work without acknowledgment. </a:t>
            </a:r>
          </a:p>
          <a:p>
            <a:pPr algn="just"/>
            <a:r>
              <a:rPr lang="en-US" dirty="0" smtClean="0"/>
              <a:t>Availability of Internet materials has made it easy for students to plagiarize from Internet resources.</a:t>
            </a:r>
          </a:p>
          <a:p>
            <a:pPr algn="just"/>
            <a:r>
              <a:rPr lang="en-US" dirty="0" smtClean="0"/>
              <a:t>Huge threat to intellectual property of original authors.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Textual Similarity Algorithm Comparison</a:t>
            </a:r>
          </a:p>
          <a:p>
            <a:pPr lvl="1"/>
            <a:r>
              <a:rPr lang="en-US" sz="2800" dirty="0"/>
              <a:t>Similarity measures given by algorithms for about 60% copied set of documents</a:t>
            </a:r>
          </a:p>
          <a:p>
            <a:pPr marL="393192" lvl="1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endParaRPr lang="en-US" sz="5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r>
              <a:rPr lang="en-US" sz="2000" dirty="0"/>
              <a:t>		</a:t>
            </a:r>
            <a:endParaRPr lang="en-US" dirty="0"/>
          </a:p>
          <a:p>
            <a:pPr>
              <a:buNone/>
            </a:pPr>
            <a:r>
              <a:rPr lang="en-US" dirty="0"/>
              <a:t>			</a:t>
            </a:r>
          </a:p>
          <a:p>
            <a:endParaRPr lang="en-US" sz="3100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00464656"/>
              </p:ext>
            </p:extLst>
          </p:nvPr>
        </p:nvGraphicFramePr>
        <p:xfrm>
          <a:off x="1447800" y="3200400"/>
          <a:ext cx="56007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3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r>
              <a:rPr lang="en-US" sz="12800" dirty="0" smtClean="0"/>
              <a:t>ShingleCloud </a:t>
            </a:r>
            <a:r>
              <a:rPr lang="en-US" sz="12800" dirty="0"/>
              <a:t>Algorithm</a:t>
            </a:r>
          </a:p>
          <a:p>
            <a:pPr lvl="1"/>
            <a:r>
              <a:rPr lang="en-US" sz="12800" dirty="0"/>
              <a:t>N-Gram overlap text comparison</a:t>
            </a:r>
          </a:p>
          <a:p>
            <a:pPr lvl="1"/>
            <a:r>
              <a:rPr lang="en-US" sz="12800" dirty="0"/>
              <a:t>Needle and Haystack strings</a:t>
            </a:r>
          </a:p>
          <a:p>
            <a:pPr lvl="1"/>
            <a:r>
              <a:rPr lang="en-US" sz="12800" dirty="0"/>
              <a:t>Extract shingles from needle and haystack using sliding window approach</a:t>
            </a:r>
          </a:p>
          <a:p>
            <a:pPr lvl="1"/>
            <a:r>
              <a:rPr lang="en-US" sz="12800" dirty="0"/>
              <a:t>Generating a bit string according to shingle existence in needle and haystack</a:t>
            </a:r>
          </a:p>
          <a:p>
            <a:pPr lvl="1"/>
            <a:r>
              <a:rPr lang="en-US" sz="12800" dirty="0"/>
              <a:t>Extract matching shingles from the bit string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40000" lnSpcReduction="20000"/>
          </a:bodyPr>
          <a:lstStyle/>
          <a:p>
            <a:r>
              <a:rPr lang="en-US" sz="8600" dirty="0" smtClean="0"/>
              <a:t>Selecting N-Gram Size</a:t>
            </a:r>
          </a:p>
          <a:p>
            <a:endParaRPr lang="en-US" sz="12800" dirty="0" smtClean="0"/>
          </a:p>
          <a:p>
            <a:pPr marL="393192" lvl="1" indent="0">
              <a:buNone/>
            </a:pPr>
            <a:endParaRPr lang="en-US" sz="12800" dirty="0" smtClean="0"/>
          </a:p>
          <a:p>
            <a:pPr lvl="1"/>
            <a:endParaRPr lang="en-US" sz="8600" dirty="0" smtClean="0"/>
          </a:p>
          <a:p>
            <a:endParaRPr lang="en-US" sz="8600" dirty="0" smtClean="0"/>
          </a:p>
          <a:p>
            <a:endParaRPr lang="en-US" sz="5500" dirty="0" smtClean="0"/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25255459"/>
              </p:ext>
            </p:extLst>
          </p:nvPr>
        </p:nvGraphicFramePr>
        <p:xfrm>
          <a:off x="1143000" y="2895600"/>
          <a:ext cx="6400800" cy="3223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16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32500" lnSpcReduction="20000"/>
          </a:bodyPr>
          <a:lstStyle/>
          <a:p>
            <a:r>
              <a:rPr lang="en-US" sz="8600" dirty="0" smtClean="0"/>
              <a:t>Selecting Minimal Number of Consecutive ones</a:t>
            </a:r>
          </a:p>
          <a:p>
            <a:endParaRPr lang="en-US" sz="12800" dirty="0" smtClean="0"/>
          </a:p>
          <a:p>
            <a:pPr marL="393192" lvl="1" indent="0">
              <a:buNone/>
            </a:pPr>
            <a:endParaRPr lang="en-US" sz="12800" dirty="0" smtClean="0"/>
          </a:p>
          <a:p>
            <a:pPr lvl="1"/>
            <a:endParaRPr lang="en-US" sz="8600" dirty="0" smtClean="0"/>
          </a:p>
          <a:p>
            <a:endParaRPr lang="en-US" sz="8600" dirty="0" smtClean="0"/>
          </a:p>
          <a:p>
            <a:endParaRPr lang="en-US" sz="5500" dirty="0" smtClean="0"/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45251494"/>
              </p:ext>
            </p:extLst>
          </p:nvPr>
        </p:nvGraphicFramePr>
        <p:xfrm>
          <a:off x="1295400" y="2743200"/>
          <a:ext cx="6248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04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Reporting Module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8000" b="1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Core components and features of Java Swing Framework.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Available Java reporting libraries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/>
              <a:t>	</a:t>
            </a:r>
            <a:r>
              <a:rPr lang="en-US" sz="9600" dirty="0" smtClean="0"/>
              <a:t>Jasper Reports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</a:t>
            </a:r>
            <a:r>
              <a:rPr lang="en-US" sz="9600" dirty="0" err="1" smtClean="0"/>
              <a:t>JFreeReport</a:t>
            </a:r>
            <a:endParaRPr lang="en-US" sz="96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Eclipse </a:t>
            </a:r>
            <a:r>
              <a:rPr lang="en-US" sz="9600" dirty="0" err="1" smtClean="0"/>
              <a:t>Birt</a:t>
            </a:r>
            <a:endParaRPr lang="en-US" sz="9600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Available Java Graph plotting libraries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</a:t>
            </a:r>
            <a:r>
              <a:rPr lang="en-US" sz="9600" dirty="0" err="1" smtClean="0"/>
              <a:t>JGraphT</a:t>
            </a:r>
            <a:endParaRPr lang="en-US" sz="96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/>
              <a:t>	</a:t>
            </a:r>
            <a:r>
              <a:rPr lang="en-US" sz="9600" dirty="0" smtClean="0"/>
              <a:t>JUNG(Java Universal Network/Graph)</a:t>
            </a:r>
          </a:p>
          <a:p>
            <a:pPr marL="393192" lvl="1" indent="0">
              <a:lnSpc>
                <a:spcPct val="110000"/>
              </a:lnSpc>
              <a:buNone/>
            </a:pPr>
            <a:endParaRPr lang="en-US" sz="8600" dirty="0" smtClean="0"/>
          </a:p>
          <a:p>
            <a:pPr marL="393192" lvl="1" indent="0">
              <a:lnSpc>
                <a:spcPct val="110000"/>
              </a:lnSpc>
              <a:buNone/>
            </a:pPr>
            <a:endParaRPr lang="en-US" sz="8600" dirty="0" smtClean="0"/>
          </a:p>
          <a:p>
            <a:pPr>
              <a:lnSpc>
                <a:spcPct val="110000"/>
              </a:lnSpc>
              <a:buNone/>
            </a:pPr>
            <a:r>
              <a:rPr lang="en-US" sz="8600" dirty="0" smtClean="0"/>
              <a:t>		</a:t>
            </a:r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Reporting Module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Main APIs Used</a:t>
            </a:r>
          </a:p>
          <a:p>
            <a:pPr lvl="1"/>
            <a:r>
              <a:rPr lang="en-US" dirty="0" smtClean="0"/>
              <a:t>Java Highlighter</a:t>
            </a:r>
          </a:p>
          <a:p>
            <a:pPr lvl="1"/>
            <a:r>
              <a:rPr lang="en-US" dirty="0" smtClean="0"/>
              <a:t>Java Style Document</a:t>
            </a:r>
          </a:p>
          <a:p>
            <a:pPr lvl="1"/>
            <a:r>
              <a:rPr lang="en-US" dirty="0" smtClean="0"/>
              <a:t>Jasper Reports</a:t>
            </a:r>
          </a:p>
          <a:p>
            <a:pPr lvl="1"/>
            <a:r>
              <a:rPr lang="en-US" dirty="0" smtClean="0"/>
              <a:t>JUNG(Java Universal Network/Graph)</a:t>
            </a:r>
          </a:p>
          <a:p>
            <a:pPr lvl="1"/>
            <a:r>
              <a:rPr lang="en-US" dirty="0" smtClean="0"/>
              <a:t>Java Regular Expression Pattern Matching</a:t>
            </a:r>
          </a:p>
          <a:p>
            <a:pPr lvl="1"/>
            <a:r>
              <a:rPr lang="en-US" dirty="0" smtClean="0"/>
              <a:t>Java Collections and Generics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974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Q &amp; A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PlagiaBust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free and open source Plagiarism </a:t>
            </a:r>
            <a:r>
              <a:rPr lang="en-US" sz="2800" dirty="0"/>
              <a:t>d</a:t>
            </a:r>
            <a:r>
              <a:rPr lang="en-US" sz="2800" dirty="0" smtClean="0"/>
              <a:t>etection software.</a:t>
            </a:r>
          </a:p>
          <a:p>
            <a:r>
              <a:rPr lang="en-US" sz="2800" dirty="0" smtClean="0"/>
              <a:t>Based on text mining techniques.</a:t>
            </a:r>
          </a:p>
          <a:p>
            <a:r>
              <a:rPr lang="en-US" sz="2800" dirty="0" smtClean="0"/>
              <a:t>Developed using Java based technologies and tools.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Plagiarism detection in single and within multiple documents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799" y="2819400"/>
            <a:ext cx="6830379" cy="3438973"/>
            <a:chOff x="1066799" y="2819400"/>
            <a:chExt cx="6830379" cy="3438973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799" y="2819400"/>
              <a:ext cx="6830379" cy="3438973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2359306" y="5333035"/>
              <a:ext cx="16764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6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paste Plagiarism detection</a:t>
            </a:r>
          </a:p>
          <a:p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40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7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Paraphrase </a:t>
            </a:r>
            <a:r>
              <a:rPr lang="en-US" dirty="0"/>
              <a:t>Plagiarism </a:t>
            </a:r>
            <a:r>
              <a:rPr lang="en-US" dirty="0" smtClean="0"/>
              <a:t>detection</a:t>
            </a:r>
          </a:p>
          <a:p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0800"/>
            <a:ext cx="8077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of Internet Plagiarism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</p:txBody>
      </p:sp>
      <p:pic>
        <p:nvPicPr>
          <p:cNvPr id="5" name="Picture 4" descr="Internet Search Configuration Manag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3276600" cy="38100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438400"/>
            <a:ext cx="5181600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of PlagiaBust server sources.</a:t>
            </a:r>
          </a:p>
          <a:p>
            <a:endParaRPr lang="en-US" dirty="0" smtClean="0"/>
          </a:p>
        </p:txBody>
      </p:sp>
      <p:pic>
        <p:nvPicPr>
          <p:cNvPr id="5" name="Picture 4" descr="Plagiabust Web Server Manag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4443"/>
            <a:ext cx="7010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</TotalTime>
  <Words>881</Words>
  <Application>Microsoft Office PowerPoint</Application>
  <PresentationFormat>On-screen Show (4:3)</PresentationFormat>
  <Paragraphs>407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Flow</vt:lpstr>
      <vt:lpstr>PowerPoint Presentation</vt:lpstr>
      <vt:lpstr>Flow of the Presentation</vt:lpstr>
      <vt:lpstr>Plagiarism </vt:lpstr>
      <vt:lpstr>What is PlagiaBust?</vt:lpstr>
      <vt:lpstr>Features</vt:lpstr>
      <vt:lpstr>Features</vt:lpstr>
      <vt:lpstr>Features</vt:lpstr>
      <vt:lpstr>Features</vt:lpstr>
      <vt:lpstr>Features</vt:lpstr>
      <vt:lpstr>Features (Cont..)</vt:lpstr>
      <vt:lpstr>Features (Cont..)</vt:lpstr>
      <vt:lpstr>Features (Cont..)</vt:lpstr>
      <vt:lpstr>Features (Cont..)</vt:lpstr>
      <vt:lpstr>Overview of the PlagiaBust System</vt:lpstr>
      <vt:lpstr>Research And Development</vt:lpstr>
      <vt:lpstr>Data Extraction Module R&amp;D</vt:lpstr>
      <vt:lpstr>Research And Development</vt:lpstr>
      <vt:lpstr>External Source Detection R&amp;D</vt:lpstr>
      <vt:lpstr>External Source Detection R&amp;D</vt:lpstr>
      <vt:lpstr>External Source Detection R&amp;D</vt:lpstr>
      <vt:lpstr>Research And Development</vt:lpstr>
      <vt:lpstr>Data Pre-processing R&amp;D</vt:lpstr>
      <vt:lpstr>Data Pre-processing R&amp;D</vt:lpstr>
      <vt:lpstr>Overview of the PlagiaBust System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Research And Development</vt:lpstr>
      <vt:lpstr>Reporting Module R&amp;D</vt:lpstr>
      <vt:lpstr>Reporting Module R&amp;D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</dc:creator>
  <cp:lastModifiedBy>user</cp:lastModifiedBy>
  <cp:revision>304</cp:revision>
  <dcterms:created xsi:type="dcterms:W3CDTF">2006-08-16T00:00:00Z</dcterms:created>
  <dcterms:modified xsi:type="dcterms:W3CDTF">2011-09-07T00:33:13Z</dcterms:modified>
</cp:coreProperties>
</file>