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63" r:id="rId10"/>
    <p:sldId id="271" r:id="rId11"/>
    <p:sldId id="264" r:id="rId12"/>
    <p:sldId id="275" r:id="rId13"/>
    <p:sldId id="283" r:id="rId14"/>
    <p:sldId id="281" r:id="rId15"/>
    <p:sldId id="274" r:id="rId16"/>
    <p:sldId id="285" r:id="rId17"/>
    <p:sldId id="286" r:id="rId18"/>
    <p:sldId id="276" r:id="rId19"/>
    <p:sldId id="279" r:id="rId20"/>
    <p:sldId id="278" r:id="rId21"/>
    <p:sldId id="277" r:id="rId22"/>
    <p:sldId id="266" r:id="rId23"/>
    <p:sldId id="267" r:id="rId24"/>
    <p:sldId id="268" r:id="rId25"/>
    <p:sldId id="269" r:id="rId26"/>
    <p:sldId id="27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82" d="100"/>
          <a:sy n="82" d="100"/>
        </p:scale>
        <p:origin x="-1014" y="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9/5/2011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1" r:id="rId1"/>
    <p:sldLayoutId id="2147484202" r:id="rId2"/>
    <p:sldLayoutId id="2147484203" r:id="rId3"/>
    <p:sldLayoutId id="2147484204" r:id="rId4"/>
    <p:sldLayoutId id="2147484205" r:id="rId5"/>
    <p:sldLayoutId id="2147484206" r:id="rId6"/>
    <p:sldLayoutId id="2147484207" r:id="rId7"/>
    <p:sldLayoutId id="2147484208" r:id="rId8"/>
    <p:sldLayoutId id="2147484209" r:id="rId9"/>
    <p:sldLayoutId id="2147484210" r:id="rId10"/>
    <p:sldLayoutId id="214748421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7" Type="http://schemas.openxmlformats.org/officeDocument/2006/relationships/image" Target="../media/image7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tiff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143000"/>
          </a:xfrm>
        </p:spPr>
        <p:txBody>
          <a:bodyPr>
            <a:norm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b="1" dirty="0" smtClean="0">
                <a:ln/>
                <a:solidFill>
                  <a:schemeClr val="tx1"/>
                </a:solidFill>
              </a:rPr>
              <a:t>PlagiaBust - Plagiarism Detection Framework</a:t>
            </a:r>
            <a:endParaRPr lang="en-US" b="1" dirty="0">
              <a:ln/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048738" y="914400"/>
            <a:ext cx="5037862" cy="3809999"/>
            <a:chOff x="1219200" y="457200"/>
            <a:chExt cx="6343082" cy="6261100"/>
          </a:xfrm>
        </p:grpSpPr>
        <p:pic>
          <p:nvPicPr>
            <p:cNvPr id="12" name="Picture 2" descr="C:\Users\idiot\Desktop\1.t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457200"/>
              <a:ext cx="6248400" cy="54102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44450" cap="rnd" cmpd="sng">
              <a:noFill/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  <a:extLst/>
          </p:spPr>
        </p:pic>
        <p:pic>
          <p:nvPicPr>
            <p:cNvPr id="13" name="Picture 3" descr="C:\Users\idiot\Desktop\10.t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3162300"/>
              <a:ext cx="5334000" cy="3556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C:\Users\idiot\Desktop\11.t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0" y="3048000"/>
              <a:ext cx="5257800" cy="35052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5" descr="C:\Users\idiot\Desktop\12.ti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3531" y="3009900"/>
              <a:ext cx="5238751" cy="35814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C:\Users\idiot\Desktop\13.ti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0700" y="1600200"/>
              <a:ext cx="4686300" cy="31242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7" descr="C:\Users\idiot\Desktop\14.tif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400" y="1473200"/>
              <a:ext cx="5105400" cy="34036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="" xmlns:p14="http://schemas.microsoft.com/office/powerpoint/2010/main" val="347051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Research Conducted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Matching Engine </a:t>
            </a:r>
          </a:p>
          <a:p>
            <a:pPr>
              <a:buNone/>
            </a:pPr>
            <a:r>
              <a:rPr lang="en-US" dirty="0" smtClean="0"/>
              <a:t>		Copy-Paste Detection</a:t>
            </a:r>
          </a:p>
          <a:p>
            <a:pPr>
              <a:buNone/>
            </a:pPr>
            <a:r>
              <a:rPr lang="en-US" sz="2000" dirty="0" smtClean="0"/>
              <a:t>			</a:t>
            </a:r>
            <a:r>
              <a:rPr lang="en-US" sz="1800" b="1" dirty="0" smtClean="0"/>
              <a:t> </a:t>
            </a:r>
            <a:r>
              <a:rPr lang="en-US" sz="2200" dirty="0" smtClean="0"/>
              <a:t>Cosine Similarity</a:t>
            </a:r>
          </a:p>
          <a:p>
            <a:pPr>
              <a:buNone/>
            </a:pPr>
            <a:r>
              <a:rPr lang="en-US" sz="2200" dirty="0" smtClean="0"/>
              <a:t>			 Euclidean Distance</a:t>
            </a:r>
          </a:p>
          <a:p>
            <a:pPr>
              <a:buNone/>
            </a:pPr>
            <a:r>
              <a:rPr lang="en-US" sz="2200" dirty="0" smtClean="0"/>
              <a:t>			 Greedy String Tiling Algorithm</a:t>
            </a:r>
          </a:p>
          <a:p>
            <a:pPr>
              <a:buNone/>
            </a:pPr>
            <a:r>
              <a:rPr lang="en-US" sz="2200" dirty="0" smtClean="0"/>
              <a:t>			 </a:t>
            </a:r>
            <a:r>
              <a:rPr lang="en-US" sz="2200" dirty="0" err="1" smtClean="0"/>
              <a:t>ShingleCloud</a:t>
            </a:r>
            <a:r>
              <a:rPr lang="en-US" sz="2200" dirty="0" smtClean="0"/>
              <a:t> Approach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dirty="0" smtClean="0"/>
              <a:t>Paraphrase Detection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sz="2200" dirty="0" smtClean="0"/>
              <a:t> Text Semantic Similarity Calculation</a:t>
            </a:r>
          </a:p>
          <a:p>
            <a:pPr>
              <a:buNone/>
            </a:pPr>
            <a:r>
              <a:rPr lang="en-US" sz="2200" dirty="0" smtClean="0"/>
              <a:t>			 Recognition Approaches uses Surface Text Similarity</a:t>
            </a:r>
          </a:p>
          <a:p>
            <a:pPr>
              <a:buNone/>
            </a:pPr>
            <a:r>
              <a:rPr lang="en-US" sz="2200" dirty="0" smtClean="0"/>
              <a:t>			 Recognition Approaches Based on Syntactic Similarity</a:t>
            </a:r>
          </a:p>
          <a:p>
            <a:pPr>
              <a:buNone/>
            </a:pPr>
            <a:r>
              <a:rPr lang="en-US" sz="2200" dirty="0" smtClean="0"/>
              <a:t>			 Recognition Approaches that Employ Machine Learning</a:t>
            </a:r>
          </a:p>
        </p:txBody>
      </p:sp>
      <p:pic>
        <p:nvPicPr>
          <p:cNvPr id="4" name="Picture 2" descr="D:\Project\Codes\Development\UI\src\Images\Icon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671" y="108857"/>
            <a:ext cx="1447800" cy="13941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82173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Technologies and Methods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Document Type Support</a:t>
            </a:r>
          </a:p>
          <a:p>
            <a:pPr lvl="2">
              <a:buFont typeface="Arial" pitchFamily="34" charset="0"/>
              <a:buChar char="•"/>
            </a:pPr>
            <a:r>
              <a:rPr lang="en-US" sz="2800" dirty="0" smtClean="0"/>
              <a:t>Convert all document formats into text format  </a:t>
            </a:r>
          </a:p>
          <a:p>
            <a:pPr lvl="2">
              <a:buNone/>
            </a:pPr>
            <a:r>
              <a:rPr lang="en-US" sz="2800" dirty="0" smtClean="0"/>
              <a:t>     (</a:t>
            </a:r>
            <a:r>
              <a:rPr lang="en-US" sz="2800" dirty="0" err="1" smtClean="0"/>
              <a:t>pdf</a:t>
            </a:r>
            <a:r>
              <a:rPr lang="en-US" sz="2800" dirty="0" smtClean="0"/>
              <a:t>, doc, </a:t>
            </a:r>
            <a:r>
              <a:rPr lang="en-US" sz="2800" dirty="0" err="1" smtClean="0"/>
              <a:t>docx</a:t>
            </a:r>
            <a:r>
              <a:rPr lang="en-US" sz="2800" dirty="0" smtClean="0"/>
              <a:t>, rtf, txt)</a:t>
            </a:r>
          </a:p>
          <a:p>
            <a:pPr lvl="2">
              <a:buFont typeface="Arial" pitchFamily="34" charset="0"/>
              <a:buChar char="•"/>
            </a:pPr>
            <a:r>
              <a:rPr lang="en-US" sz="2800" dirty="0" smtClean="0"/>
              <a:t>PDF - Apache PDF Box version 0.7.3 </a:t>
            </a:r>
          </a:p>
          <a:p>
            <a:pPr lvl="2">
              <a:buFont typeface="Arial" pitchFamily="34" charset="0"/>
              <a:buChar char="•"/>
            </a:pPr>
            <a:r>
              <a:rPr lang="en-US" sz="2800" dirty="0" err="1" smtClean="0"/>
              <a:t>Docx</a:t>
            </a:r>
            <a:r>
              <a:rPr lang="en-US" sz="2800" dirty="0" smtClean="0"/>
              <a:t>, Doc - Apache POI 3.7</a:t>
            </a:r>
          </a:p>
          <a:p>
            <a:pPr lvl="2">
              <a:buNone/>
            </a:pPr>
            <a:endParaRPr lang="en-US" sz="2600" dirty="0" smtClean="0"/>
          </a:p>
          <a:p>
            <a:r>
              <a:rPr lang="en-US" sz="2800" dirty="0" smtClean="0"/>
              <a:t>Data Preprocessing</a:t>
            </a:r>
          </a:p>
          <a:p>
            <a:pPr lvl="2"/>
            <a:r>
              <a:rPr lang="en-US" sz="2800" dirty="0" smtClean="0"/>
              <a:t>Stemming – Porter Stemming Algorithm</a:t>
            </a:r>
          </a:p>
          <a:p>
            <a:pPr lvl="2"/>
            <a:r>
              <a:rPr lang="en-US" sz="2800" dirty="0" smtClean="0"/>
              <a:t>Stop Word Removal – Apache </a:t>
            </a:r>
            <a:r>
              <a:rPr lang="en-US" sz="2800" dirty="0" err="1" smtClean="0"/>
              <a:t>Lucene</a:t>
            </a:r>
            <a:r>
              <a:rPr lang="en-US" sz="2800" dirty="0" smtClean="0"/>
              <a:t> Stop Analyzer </a:t>
            </a:r>
          </a:p>
          <a:p>
            <a:pPr lvl="2"/>
            <a:r>
              <a:rPr lang="en-US" sz="2800" dirty="0" smtClean="0"/>
              <a:t>Synonym Replacement – Apache </a:t>
            </a:r>
            <a:r>
              <a:rPr lang="en-US" sz="2800" dirty="0" err="1" smtClean="0"/>
              <a:t>Lucene</a:t>
            </a:r>
            <a:r>
              <a:rPr lang="en-US" sz="2800" dirty="0" smtClean="0"/>
              <a:t> </a:t>
            </a:r>
            <a:r>
              <a:rPr lang="en-US" sz="2800" dirty="0" err="1" smtClean="0"/>
              <a:t>Wordnet</a:t>
            </a:r>
            <a:r>
              <a:rPr lang="en-US" sz="2800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sz="2000" dirty="0" smtClean="0"/>
              <a:t>	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pic>
        <p:nvPicPr>
          <p:cNvPr id="4" name="Picture 2" descr="D:\Project\Codes\Development\UI\src\Images\Icon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671" y="108857"/>
            <a:ext cx="1447800" cy="13941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2763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Technologies and Methods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Query Selection Algorithm</a:t>
            </a:r>
          </a:p>
          <a:p>
            <a:r>
              <a:rPr lang="en-US" sz="2100" dirty="0" smtClean="0"/>
              <a:t>Paragraph wise query selection</a:t>
            </a:r>
          </a:p>
          <a:p>
            <a:r>
              <a:rPr lang="en-US" sz="2100" dirty="0" smtClean="0"/>
              <a:t>Testing Corpus - </a:t>
            </a:r>
            <a:r>
              <a:rPr lang="en-US" sz="2400" dirty="0" smtClean="0"/>
              <a:t>set of 100 documents, each contain approximately 3000 words</a:t>
            </a:r>
            <a:endParaRPr lang="en-US" sz="2100" dirty="0" smtClean="0"/>
          </a:p>
          <a:p>
            <a:endParaRPr lang="en-US" sz="21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pic>
        <p:nvPicPr>
          <p:cNvPr id="4" name="Picture 2" descr="D:\Project\Codes\Development\UI\src\Images\Icon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671" y="108857"/>
            <a:ext cx="1447800" cy="13941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3810000"/>
            <a:ext cx="5105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2763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Technologies and Methods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1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pic>
        <p:nvPicPr>
          <p:cNvPr id="4" name="Picture 2" descr="D:\Project\Codes\Development\UI\src\Images\Icon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671" y="108857"/>
            <a:ext cx="1447800" cy="13941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828800"/>
            <a:ext cx="3776661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19600" y="1828800"/>
            <a:ext cx="3886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2" name="Picture 4" descr="C:\Users\Compaq\Pictures\Google Talk Received Images\heavily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19400" y="4419600"/>
            <a:ext cx="3886200" cy="21966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2763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Technologies and Methods Used</a:t>
            </a:r>
            <a:endParaRPr lang="en-US" dirty="0"/>
          </a:p>
        </p:txBody>
      </p:sp>
      <p:pic>
        <p:nvPicPr>
          <p:cNvPr id="4" name="Picture 2" descr="D:\Project\Codes\Development\UI\src\Images\Icon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671" y="108857"/>
            <a:ext cx="1447800" cy="13941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Internet Live Search Services </a:t>
            </a:r>
            <a:r>
              <a:rPr lang="en-US" sz="2100" dirty="0" smtClean="0"/>
              <a:t>– Bing Search API, Google Search API</a:t>
            </a:r>
          </a:p>
          <a:p>
            <a:pPr>
              <a:buNone/>
            </a:pPr>
            <a:endParaRPr lang="en-US" sz="2100" dirty="0" smtClean="0"/>
          </a:p>
          <a:p>
            <a:r>
              <a:rPr lang="en-US" dirty="0" smtClean="0"/>
              <a:t>Peer Document Filtering – using Apache </a:t>
            </a:r>
            <a:r>
              <a:rPr lang="en-US" dirty="0" err="1" smtClean="0"/>
              <a:t>Lucene</a:t>
            </a:r>
            <a:r>
              <a:rPr lang="en-US" dirty="0" smtClean="0"/>
              <a:t> 2.9</a:t>
            </a:r>
          </a:p>
          <a:p>
            <a:pPr>
              <a:buNone/>
            </a:pPr>
            <a:r>
              <a:rPr lang="en-US" dirty="0" smtClean="0"/>
              <a:t>   Narrow down the document search space</a:t>
            </a:r>
          </a:p>
          <a:p>
            <a:endParaRPr lang="en-US" dirty="0" smtClean="0"/>
          </a:p>
          <a:p>
            <a:r>
              <a:rPr lang="en-US" dirty="0" err="1" smtClean="0"/>
              <a:t>PlagiaBust</a:t>
            </a:r>
            <a:r>
              <a:rPr lang="en-US" dirty="0" smtClean="0"/>
              <a:t> Web Search Service – using Apache </a:t>
            </a:r>
            <a:r>
              <a:rPr lang="en-US" dirty="0" err="1" smtClean="0"/>
              <a:t>Solr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An alternative for Internet Search Services</a:t>
            </a:r>
          </a:p>
        </p:txBody>
      </p:sp>
    </p:spTree>
    <p:extLst>
      <p:ext uri="{BB962C8B-B14F-4D97-AF65-F5344CB8AC3E}">
        <p14:creationId xmlns="" xmlns:p14="http://schemas.microsoft.com/office/powerpoint/2010/main" val="22763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Technologies and Methods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 fontScale="55000" lnSpcReduction="20000"/>
          </a:bodyPr>
          <a:lstStyle/>
          <a:p>
            <a:endParaRPr lang="en-US" sz="3100" dirty="0" smtClean="0"/>
          </a:p>
          <a:p>
            <a:r>
              <a:rPr lang="en-US" sz="6500" dirty="0" smtClean="0"/>
              <a:t>Textual Similarity Comparison</a:t>
            </a:r>
          </a:p>
          <a:p>
            <a:pPr lvl="1"/>
            <a:r>
              <a:rPr lang="en-US" sz="4700" dirty="0" smtClean="0"/>
              <a:t>Comparison Algorithm - </a:t>
            </a:r>
            <a:r>
              <a:rPr lang="en-US" sz="4700" dirty="0" err="1" smtClean="0"/>
              <a:t>ShingleCloud</a:t>
            </a:r>
            <a:r>
              <a:rPr lang="en-US" sz="4700" dirty="0" smtClean="0"/>
              <a:t> Approach</a:t>
            </a:r>
          </a:p>
          <a:p>
            <a:pPr lvl="1"/>
            <a:r>
              <a:rPr lang="en-US" sz="4700" dirty="0" smtClean="0"/>
              <a:t>Document Chunking – n-gram Chunking</a:t>
            </a:r>
          </a:p>
          <a:p>
            <a:pPr lvl="1"/>
            <a:r>
              <a:rPr lang="en-US" sz="4700" dirty="0" smtClean="0"/>
              <a:t>Size of a N-Gram </a:t>
            </a:r>
          </a:p>
          <a:p>
            <a:pPr lvl="1"/>
            <a:r>
              <a:rPr lang="en-US" sz="4400" dirty="0" smtClean="0"/>
              <a:t>Minimal number of ones in a match</a:t>
            </a:r>
          </a:p>
          <a:p>
            <a:pPr lvl="1"/>
            <a:r>
              <a:rPr lang="en-US" sz="4700" dirty="0" smtClean="0"/>
              <a:t>Maximum number of zeros in a match</a:t>
            </a:r>
            <a:endParaRPr lang="en-US" sz="6300" dirty="0" smtClean="0"/>
          </a:p>
          <a:p>
            <a:endParaRPr lang="en-US" sz="55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r>
              <a:rPr lang="en-US" sz="2000" dirty="0" smtClean="0"/>
              <a:t>	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pic>
        <p:nvPicPr>
          <p:cNvPr id="4" name="Picture 2" descr="D:\Project\Codes\Development\UI\src\Images\Icon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671" y="108857"/>
            <a:ext cx="1447800" cy="13941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2763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Technologies and Methods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/>
          </a:bodyPr>
          <a:lstStyle/>
          <a:p>
            <a:endParaRPr lang="en-US" sz="3100" dirty="0" smtClean="0"/>
          </a:p>
          <a:p>
            <a:r>
              <a:rPr lang="en-US" sz="2400" dirty="0" smtClean="0"/>
              <a:t>Textual Similarity Algorithms Comparison</a:t>
            </a:r>
          </a:p>
          <a:p>
            <a:endParaRPr lang="en-US" sz="55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r>
              <a:rPr lang="en-US" sz="2000" dirty="0" smtClean="0"/>
              <a:t>	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pic>
        <p:nvPicPr>
          <p:cNvPr id="4" name="Picture 2" descr="D:\Project\Codes\Development\UI\src\Images\Icon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671" y="108857"/>
            <a:ext cx="1447800" cy="13941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2971800"/>
            <a:ext cx="6324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2763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Technologies and Methods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/>
          </a:bodyPr>
          <a:lstStyle/>
          <a:p>
            <a:endParaRPr lang="en-US" sz="3100" dirty="0" smtClean="0"/>
          </a:p>
          <a:p>
            <a:r>
              <a:rPr lang="en-US" sz="2400" dirty="0" err="1" smtClean="0"/>
              <a:t>ShingleCloud</a:t>
            </a:r>
            <a:r>
              <a:rPr lang="en-US" sz="2400" dirty="0" smtClean="0"/>
              <a:t> Algorithm Input Parameters Selection</a:t>
            </a:r>
          </a:p>
          <a:p>
            <a:endParaRPr lang="en-US" sz="55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r>
              <a:rPr lang="en-US" sz="2000" dirty="0" smtClean="0"/>
              <a:t>	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pic>
        <p:nvPicPr>
          <p:cNvPr id="4" name="Picture 2" descr="D:\Project\Codes\Development\UI\src\Images\Icon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671" y="108857"/>
            <a:ext cx="1447800" cy="13941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971800"/>
            <a:ext cx="3733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19600" y="2971800"/>
            <a:ext cx="38862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2763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Technologies and Methods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30680"/>
            <a:ext cx="8229600" cy="5227320"/>
          </a:xfrm>
        </p:spPr>
        <p:txBody>
          <a:bodyPr>
            <a:normAutofit fontScale="32500" lnSpcReduction="20000"/>
          </a:bodyPr>
          <a:lstStyle/>
          <a:p>
            <a:endParaRPr lang="en-US" sz="3100" dirty="0" smtClean="0"/>
          </a:p>
          <a:p>
            <a:r>
              <a:rPr lang="en-US" sz="8000" dirty="0" smtClean="0"/>
              <a:t>Paraphrase Detection</a:t>
            </a:r>
          </a:p>
          <a:p>
            <a:pPr lvl="1"/>
            <a:r>
              <a:rPr lang="en-US" sz="6400" dirty="0" smtClean="0"/>
              <a:t>Algorithm– </a:t>
            </a:r>
            <a:r>
              <a:rPr lang="en-US" sz="6400" dirty="0" err="1" smtClean="0"/>
              <a:t>Sementic</a:t>
            </a:r>
            <a:r>
              <a:rPr lang="en-US" sz="6400" dirty="0" smtClean="0"/>
              <a:t> Similarity calculation</a:t>
            </a:r>
          </a:p>
          <a:p>
            <a:pPr>
              <a:buNone/>
            </a:pPr>
            <a:endParaRPr lang="en-US" sz="6600" dirty="0" smtClean="0"/>
          </a:p>
          <a:p>
            <a:endParaRPr lang="en-US" sz="6600" dirty="0" smtClean="0"/>
          </a:p>
          <a:p>
            <a:endParaRPr lang="en-US" sz="6600" dirty="0" smtClean="0"/>
          </a:p>
          <a:p>
            <a:endParaRPr lang="en-US" sz="6600" dirty="0" smtClean="0"/>
          </a:p>
          <a:p>
            <a:endParaRPr lang="en-US" sz="6600" dirty="0" smtClean="0"/>
          </a:p>
          <a:p>
            <a:endParaRPr lang="en-US" sz="6600" dirty="0" smtClean="0"/>
          </a:p>
          <a:p>
            <a:endParaRPr lang="en-US" sz="6600" dirty="0" smtClean="0"/>
          </a:p>
          <a:p>
            <a:endParaRPr lang="en-US" sz="6600" dirty="0" smtClean="0"/>
          </a:p>
          <a:p>
            <a:pPr lvl="1"/>
            <a:r>
              <a:rPr lang="en-US" sz="6400" dirty="0" smtClean="0"/>
              <a:t>Testing Corpus - Microsoft Research Paraphrase Corpus</a:t>
            </a:r>
            <a:endParaRPr lang="en-US" sz="2700" dirty="0" smtClean="0"/>
          </a:p>
          <a:p>
            <a:pPr lvl="3"/>
            <a:r>
              <a:rPr lang="en-US" sz="6500" dirty="0" smtClean="0"/>
              <a:t>contains 5801 pairs of sentences obtained from online news articles referring to same event</a:t>
            </a:r>
          </a:p>
          <a:p>
            <a:pPr lvl="3"/>
            <a:r>
              <a:rPr lang="en-US" sz="5900" dirty="0" smtClean="0"/>
              <a:t>approximately 67% of the 5,801 pairs were judged to be paraphrases</a:t>
            </a:r>
            <a:r>
              <a:rPr lang="en-US" dirty="0" smtClean="0"/>
              <a:t>.</a:t>
            </a:r>
          </a:p>
          <a:p>
            <a:pPr lvl="1">
              <a:buNone/>
            </a:pPr>
            <a:r>
              <a:rPr lang="en-US" sz="2000" dirty="0" smtClean="0"/>
              <a:t>	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pic>
        <p:nvPicPr>
          <p:cNvPr id="4" name="Picture 2" descr="D:\Project\Codes\Development\UI\src\Images\Icon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671" y="108857"/>
            <a:ext cx="1447800" cy="13941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1809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3581400"/>
            <a:ext cx="6781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2971800"/>
            <a:ext cx="6781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90600" y="4572000"/>
            <a:ext cx="6781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2763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Technologies and Methods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30680"/>
            <a:ext cx="8229600" cy="5227320"/>
          </a:xfrm>
        </p:spPr>
        <p:txBody>
          <a:bodyPr>
            <a:normAutofit/>
          </a:bodyPr>
          <a:lstStyle/>
          <a:p>
            <a:endParaRPr lang="en-US" sz="3100" dirty="0" smtClean="0"/>
          </a:p>
          <a:p>
            <a:r>
              <a:rPr lang="en-US" dirty="0" smtClean="0"/>
              <a:t>Paraphrase Detection</a:t>
            </a:r>
          </a:p>
          <a:p>
            <a:pPr lvl="1"/>
            <a:r>
              <a:rPr lang="en-US" dirty="0" smtClean="0"/>
              <a:t>Accuracy Measures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Threshold value selection</a:t>
            </a:r>
          </a:p>
          <a:p>
            <a:pPr>
              <a:buNone/>
            </a:pPr>
            <a:endParaRPr lang="en-US" sz="8000" dirty="0" smtClean="0"/>
          </a:p>
          <a:p>
            <a:pPr>
              <a:buNone/>
            </a:pPr>
            <a:endParaRPr lang="en-US" sz="8000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pic>
        <p:nvPicPr>
          <p:cNvPr id="4" name="Picture 2" descr="D:\Project\Codes\Development\UI\src\Images\Icon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671" y="108857"/>
            <a:ext cx="1447800" cy="13941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1809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3048000"/>
            <a:ext cx="6353175" cy="114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4800600"/>
            <a:ext cx="5943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2763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Team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Group Members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Project Supervisors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err="1" smtClean="0"/>
              <a:t>Udana</a:t>
            </a:r>
            <a:r>
              <a:rPr lang="en-US" dirty="0" smtClean="0"/>
              <a:t> Costa </a:t>
            </a:r>
          </a:p>
          <a:p>
            <a:r>
              <a:rPr lang="en-US" dirty="0" err="1" smtClean="0"/>
              <a:t>Nuwan</a:t>
            </a:r>
            <a:r>
              <a:rPr lang="en-US" dirty="0" smtClean="0"/>
              <a:t> </a:t>
            </a:r>
            <a:r>
              <a:rPr lang="en-US" dirty="0" err="1" smtClean="0"/>
              <a:t>Senevirathna</a:t>
            </a:r>
            <a:endParaRPr lang="en-US" dirty="0" smtClean="0"/>
          </a:p>
          <a:p>
            <a:r>
              <a:rPr lang="en-US" dirty="0" err="1" smtClean="0"/>
              <a:t>Isuru</a:t>
            </a:r>
            <a:r>
              <a:rPr lang="en-US" dirty="0" smtClean="0"/>
              <a:t> </a:t>
            </a:r>
            <a:r>
              <a:rPr lang="en-US" dirty="0" err="1" smtClean="0"/>
              <a:t>Wijesinghe</a:t>
            </a:r>
            <a:endParaRPr lang="en-US" dirty="0" smtClean="0"/>
          </a:p>
          <a:p>
            <a:r>
              <a:rPr lang="en-US" dirty="0" err="1" smtClean="0"/>
              <a:t>Kasun</a:t>
            </a:r>
            <a:r>
              <a:rPr lang="en-US" dirty="0" smtClean="0"/>
              <a:t> </a:t>
            </a:r>
            <a:r>
              <a:rPr lang="en-US" dirty="0" err="1" smtClean="0"/>
              <a:t>Jayasinghe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Malaka</a:t>
            </a:r>
            <a:r>
              <a:rPr lang="en-US" dirty="0"/>
              <a:t> </a:t>
            </a:r>
            <a:r>
              <a:rPr lang="en-US" dirty="0" err="1"/>
              <a:t>Walpola</a:t>
            </a:r>
            <a:endParaRPr lang="en-US" dirty="0"/>
          </a:p>
          <a:p>
            <a:r>
              <a:rPr lang="en-US" dirty="0"/>
              <a:t>Mr. </a:t>
            </a:r>
            <a:r>
              <a:rPr lang="en-US" dirty="0" err="1"/>
              <a:t>Chulaka</a:t>
            </a:r>
            <a:r>
              <a:rPr lang="en-US" dirty="0"/>
              <a:t> </a:t>
            </a:r>
            <a:r>
              <a:rPr lang="en-US" dirty="0" err="1"/>
              <a:t>Gunasekara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 descr="D:\Project\Codes\Development\UI\src\Images\Icon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671" y="76200"/>
            <a:ext cx="1447800" cy="13941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46916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Technologies and Methods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/>
          </a:bodyPr>
          <a:lstStyle/>
          <a:p>
            <a:endParaRPr lang="en-US" sz="3100" dirty="0" smtClean="0"/>
          </a:p>
          <a:p>
            <a:pPr>
              <a:lnSpc>
                <a:spcPct val="110000"/>
              </a:lnSpc>
              <a:buNone/>
            </a:pPr>
            <a:endParaRPr lang="en-US" sz="2700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r>
              <a:rPr lang="en-US" sz="2000" dirty="0" smtClean="0"/>
              <a:t>	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pic>
        <p:nvPicPr>
          <p:cNvPr id="4" name="Picture 2" descr="D:\Project\Codes\Development\UI\src\Images\Icon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671" y="108857"/>
            <a:ext cx="1447800" cy="13941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1809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0" y="2590798"/>
          <a:ext cx="7391401" cy="3962401"/>
        </p:xfrm>
        <a:graphic>
          <a:graphicData uri="http://schemas.openxmlformats.org/drawingml/2006/table">
            <a:tbl>
              <a:tblPr/>
              <a:tblGrid>
                <a:gridCol w="2227440"/>
                <a:gridCol w="1337235"/>
                <a:gridCol w="1321820"/>
                <a:gridCol w="1053602"/>
                <a:gridCol w="1451304"/>
              </a:tblGrid>
              <a:tr h="35442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Iskoola Pota"/>
                        </a:rPr>
                        <a:t>Method </a:t>
                      </a:r>
                      <a:endParaRPr lang="en-US" sz="11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Iskoola Pota"/>
                        </a:rPr>
                        <a:t>Accuracy (%)</a:t>
                      </a:r>
                      <a:endParaRPr lang="en-US" sz="11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Iskoola Pota"/>
                        </a:rPr>
                        <a:t>Precision (%)</a:t>
                      </a:r>
                      <a:endParaRPr lang="en-US" sz="11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Iskoola Pota"/>
                        </a:rPr>
                        <a:t>Recall (%)</a:t>
                      </a:r>
                      <a:endParaRPr lang="en-US" sz="11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Iskoola Pota"/>
                        </a:rPr>
                        <a:t>F-measure (%)</a:t>
                      </a:r>
                      <a:endParaRPr lang="en-US" sz="11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42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Iskoola Pota"/>
                        </a:rPr>
                        <a:t>Corley &amp;Mihalcea (2005)[1]</a:t>
                      </a:r>
                      <a:endParaRPr lang="en-US" sz="11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Iskoola Pota"/>
                        </a:rPr>
                        <a:t>71.5</a:t>
                      </a:r>
                      <a:endParaRPr lang="en-US" sz="11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Iskoola Pota"/>
                        </a:rPr>
                        <a:t>72.3</a:t>
                      </a:r>
                      <a:endParaRPr lang="en-US" sz="11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Iskoola Pota"/>
                        </a:rPr>
                        <a:t>92.5</a:t>
                      </a:r>
                      <a:endParaRPr lang="en-US" sz="11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Iskoola Pota"/>
                        </a:rPr>
                        <a:t>81.2</a:t>
                      </a:r>
                      <a:endParaRPr lang="en-US" sz="11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42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Iskoola Pota"/>
                        </a:rPr>
                        <a:t>Das &amp; Smith (2009)[2]</a:t>
                      </a:r>
                      <a:endParaRPr lang="en-US" sz="11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/>
                          <a:ea typeface="Times New Roman"/>
                          <a:cs typeface="Iskoola Pota"/>
                        </a:rPr>
                        <a:t>76.1</a:t>
                      </a:r>
                      <a:endParaRPr lang="en-US" sz="11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Iskoola Pota"/>
                        </a:rPr>
                        <a:t>79.6</a:t>
                      </a:r>
                      <a:endParaRPr lang="en-US" sz="11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Iskoola Pota"/>
                        </a:rPr>
                        <a:t>86.1</a:t>
                      </a:r>
                      <a:endParaRPr lang="en-US" sz="11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Iskoola Pota"/>
                        </a:rPr>
                        <a:t>82.9</a:t>
                      </a:r>
                      <a:endParaRPr lang="en-US" sz="11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42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Iskoola Pota"/>
                        </a:rPr>
                        <a:t>Finch et al. (2005)[3]</a:t>
                      </a:r>
                      <a:endParaRPr lang="en-US" sz="11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Iskoola Pota"/>
                        </a:rPr>
                        <a:t>75.0</a:t>
                      </a:r>
                      <a:endParaRPr lang="en-US" sz="11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Iskoola Pota"/>
                        </a:rPr>
                        <a:t>76.6</a:t>
                      </a:r>
                      <a:endParaRPr lang="en-US" sz="11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Iskoola Pota"/>
                        </a:rPr>
                        <a:t>89.8</a:t>
                      </a:r>
                      <a:endParaRPr lang="en-US" sz="11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Iskoola Pota"/>
                        </a:rPr>
                        <a:t>82.7</a:t>
                      </a:r>
                      <a:endParaRPr lang="en-US" sz="11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16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Iskoola Pota"/>
                        </a:rPr>
                        <a:t>Malakasiotis (2009)[4]</a:t>
                      </a:r>
                      <a:endParaRPr lang="en-US" sz="11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Iskoola Pota"/>
                        </a:rPr>
                        <a:t>76.2</a:t>
                      </a:r>
                      <a:endParaRPr lang="en-US" sz="11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Iskoola Pota"/>
                        </a:rPr>
                        <a:t>79.4</a:t>
                      </a:r>
                      <a:endParaRPr lang="en-US" sz="11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Iskoola Pota"/>
                        </a:rPr>
                        <a:t>86.8</a:t>
                      </a:r>
                      <a:endParaRPr lang="en-US" sz="11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Iskoola Pota"/>
                        </a:rPr>
                        <a:t>82.9</a:t>
                      </a:r>
                      <a:endParaRPr lang="en-US" sz="11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42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Iskoola Pota"/>
                        </a:rPr>
                        <a:t>Qiu et al. (2006)[5]</a:t>
                      </a:r>
                      <a:endParaRPr lang="en-US" sz="11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Iskoola Pota"/>
                        </a:rPr>
                        <a:t>72.0</a:t>
                      </a:r>
                      <a:endParaRPr lang="en-US" sz="11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Iskoola Pota"/>
                        </a:rPr>
                        <a:t>72.5</a:t>
                      </a:r>
                      <a:endParaRPr lang="en-US" sz="11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Iskoola Pota"/>
                        </a:rPr>
                        <a:t>93.4</a:t>
                      </a:r>
                      <a:endParaRPr lang="en-US" sz="11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Iskoola Pota"/>
                        </a:rPr>
                        <a:t>81.6</a:t>
                      </a:r>
                      <a:endParaRPr lang="en-US" sz="11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42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Iskoola Pota"/>
                        </a:rPr>
                        <a:t>Wan et al. (2006)[6]</a:t>
                      </a:r>
                      <a:endParaRPr lang="en-US" sz="11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Iskoola Pota"/>
                        </a:rPr>
                        <a:t>75.6</a:t>
                      </a:r>
                      <a:endParaRPr lang="en-US" sz="11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Iskoola Pota"/>
                        </a:rPr>
                        <a:t>77.0</a:t>
                      </a:r>
                      <a:endParaRPr lang="en-US" sz="11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Iskoola Pota"/>
                        </a:rPr>
                        <a:t>90.0</a:t>
                      </a:r>
                      <a:endParaRPr lang="en-US" sz="11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Iskoola Pota"/>
                        </a:rPr>
                        <a:t>83.0</a:t>
                      </a:r>
                      <a:endParaRPr lang="en-US" sz="11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16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Iskoola Pota"/>
                        </a:rPr>
                        <a:t>Zhang &amp; Patrick (2005)[7]</a:t>
                      </a:r>
                      <a:endParaRPr lang="en-US" sz="11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Iskoola Pota"/>
                        </a:rPr>
                        <a:t>71.9</a:t>
                      </a:r>
                      <a:endParaRPr lang="en-US" sz="11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Iskoola Pota"/>
                        </a:rPr>
                        <a:t>74.3</a:t>
                      </a:r>
                      <a:endParaRPr lang="en-US" sz="11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Iskoola Pota"/>
                        </a:rPr>
                        <a:t>88.2</a:t>
                      </a:r>
                      <a:endParaRPr lang="en-US" sz="11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Iskoola Pota"/>
                        </a:rPr>
                        <a:t>80.7</a:t>
                      </a:r>
                      <a:endParaRPr lang="en-US" sz="11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16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Iskoola Pota"/>
                        </a:rPr>
                        <a:t>Our Method</a:t>
                      </a:r>
                      <a:endParaRPr lang="en-US" sz="11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Iskoola Pota"/>
                        </a:rPr>
                        <a:t>71.31</a:t>
                      </a:r>
                      <a:endParaRPr lang="en-US" sz="11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Iskoola Pota"/>
                        </a:rPr>
                        <a:t>74.38</a:t>
                      </a:r>
                      <a:endParaRPr lang="en-US" sz="11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Iskoola Pota"/>
                        </a:rPr>
                        <a:t>87.43</a:t>
                      </a:r>
                      <a:endParaRPr lang="en-US" sz="11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Iskoola Pota"/>
                        </a:rPr>
                        <a:t>80.38</a:t>
                      </a:r>
                      <a:endParaRPr lang="en-US" sz="11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16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Iskoola Pota"/>
                        </a:rPr>
                        <a:t>BASE1</a:t>
                      </a:r>
                      <a:endParaRPr lang="en-US" sz="11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Iskoola Pota"/>
                        </a:rPr>
                        <a:t>66.5</a:t>
                      </a:r>
                      <a:endParaRPr lang="en-US" sz="11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Iskoola Pota"/>
                        </a:rPr>
                        <a:t>66.5</a:t>
                      </a:r>
                      <a:endParaRPr lang="en-US" sz="11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Iskoola Pota"/>
                        </a:rPr>
                        <a:t>100.0</a:t>
                      </a:r>
                      <a:endParaRPr lang="en-US" sz="11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Iskoola Pota"/>
                        </a:rPr>
                        <a:t>79.9</a:t>
                      </a:r>
                      <a:endParaRPr lang="en-US" sz="11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16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/>
                          <a:ea typeface="Times New Roman"/>
                          <a:cs typeface="Iskoola Pota"/>
                        </a:rPr>
                        <a:t>BASE2</a:t>
                      </a:r>
                      <a:endParaRPr lang="en-US" sz="11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Iskoola Pota"/>
                        </a:rPr>
                        <a:t>69.0</a:t>
                      </a:r>
                      <a:endParaRPr lang="en-US" sz="11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/>
                          <a:ea typeface="Times New Roman"/>
                          <a:cs typeface="Iskoola Pota"/>
                        </a:rPr>
                        <a:t>72.4</a:t>
                      </a:r>
                      <a:endParaRPr lang="en-US" sz="11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Iskoola Pota"/>
                        </a:rPr>
                        <a:t>86.3</a:t>
                      </a:r>
                      <a:endParaRPr lang="en-US" sz="11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/>
                          <a:ea typeface="Times New Roman"/>
                          <a:cs typeface="Iskoola Pota"/>
                        </a:rPr>
                        <a:t>78.8</a:t>
                      </a:r>
                      <a:endParaRPr lang="en-US" sz="11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38200" y="2057400"/>
            <a:ext cx="4800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/>
              <a:t>Comparison with available methods</a:t>
            </a:r>
          </a:p>
        </p:txBody>
      </p:sp>
    </p:spTree>
    <p:extLst>
      <p:ext uri="{BB962C8B-B14F-4D97-AF65-F5344CB8AC3E}">
        <p14:creationId xmlns="" xmlns:p14="http://schemas.microsoft.com/office/powerpoint/2010/main" val="22763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Technologies and Methods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10000"/>
              </a:lnSpc>
            </a:pPr>
            <a:r>
              <a:rPr lang="en-US" sz="8000" b="1" dirty="0" smtClean="0"/>
              <a:t>Reporting </a:t>
            </a:r>
            <a:r>
              <a:rPr lang="en-US" sz="8000" b="1" dirty="0" smtClean="0"/>
              <a:t>Module</a:t>
            </a:r>
          </a:p>
          <a:p>
            <a:pPr lvl="1">
              <a:lnSpc>
                <a:spcPct val="110000"/>
              </a:lnSpc>
            </a:pPr>
            <a:r>
              <a:rPr lang="en-US" sz="8600" dirty="0" smtClean="0"/>
              <a:t>Java Swing Framework</a:t>
            </a:r>
            <a:endParaRPr lang="en-US" sz="8600" dirty="0" smtClean="0"/>
          </a:p>
          <a:p>
            <a:pPr lvl="1">
              <a:lnSpc>
                <a:spcPct val="110000"/>
              </a:lnSpc>
            </a:pPr>
            <a:r>
              <a:rPr lang="en-US" sz="8600" dirty="0" smtClean="0"/>
              <a:t>Final Report - Jasper Reports Java </a:t>
            </a:r>
            <a:r>
              <a:rPr lang="en-US" sz="8600" dirty="0" smtClean="0"/>
              <a:t>library</a:t>
            </a:r>
          </a:p>
          <a:p>
            <a:pPr>
              <a:lnSpc>
                <a:spcPct val="110000"/>
              </a:lnSpc>
              <a:buNone/>
            </a:pPr>
            <a:r>
              <a:rPr lang="en-US" sz="8600" dirty="0" smtClean="0"/>
              <a:t>	</a:t>
            </a:r>
            <a:r>
              <a:rPr lang="en-US" sz="8600" dirty="0" smtClean="0"/>
              <a:t>	Exporting capability to </a:t>
            </a:r>
            <a:r>
              <a:rPr lang="en-US" sz="8600" dirty="0" err="1" smtClean="0"/>
              <a:t>Pdf,Doc,HTML</a:t>
            </a:r>
            <a:r>
              <a:rPr lang="en-US" sz="8600" dirty="0" smtClean="0"/>
              <a:t> etc.</a:t>
            </a:r>
            <a:endParaRPr lang="en-US" sz="8600" dirty="0" smtClean="0"/>
          </a:p>
          <a:p>
            <a:pPr lvl="1">
              <a:lnSpc>
                <a:spcPct val="110000"/>
              </a:lnSpc>
            </a:pPr>
            <a:r>
              <a:rPr lang="en-US" sz="8600" dirty="0" smtClean="0"/>
              <a:t>Connected Graph </a:t>
            </a:r>
            <a:r>
              <a:rPr lang="en-US" sz="8600" dirty="0" smtClean="0"/>
              <a:t>View of the Plagiarism Results </a:t>
            </a:r>
            <a:r>
              <a:rPr lang="en-US" sz="8600" dirty="0" smtClean="0"/>
              <a:t>-  JUNG graph plotting </a:t>
            </a:r>
            <a:r>
              <a:rPr lang="en-US" sz="8600" dirty="0" smtClean="0"/>
              <a:t>library</a:t>
            </a:r>
          </a:p>
          <a:p>
            <a:pPr>
              <a:lnSpc>
                <a:spcPct val="110000"/>
              </a:lnSpc>
              <a:buNone/>
            </a:pPr>
            <a:r>
              <a:rPr lang="en-US" sz="8600" dirty="0" smtClean="0"/>
              <a:t>	</a:t>
            </a:r>
            <a:r>
              <a:rPr lang="en-US" sz="8600" dirty="0" smtClean="0"/>
              <a:t>	Vertices- Documents</a:t>
            </a:r>
          </a:p>
          <a:p>
            <a:pPr>
              <a:lnSpc>
                <a:spcPct val="110000"/>
              </a:lnSpc>
              <a:buNone/>
            </a:pPr>
            <a:r>
              <a:rPr lang="en-US" sz="8600" dirty="0" smtClean="0"/>
              <a:t>	</a:t>
            </a:r>
            <a:r>
              <a:rPr lang="en-US" sz="8600" dirty="0" smtClean="0"/>
              <a:t>	Edges- The connection between documents- </a:t>
            </a:r>
            <a:r>
              <a:rPr lang="en-US" sz="8600" dirty="0" smtClean="0"/>
              <a:t>	</a:t>
            </a:r>
            <a:endParaRPr lang="en-US" sz="8600" dirty="0" smtClean="0"/>
          </a:p>
          <a:p>
            <a:pPr lvl="1">
              <a:lnSpc>
                <a:spcPct val="110000"/>
              </a:lnSpc>
            </a:pPr>
            <a:r>
              <a:rPr lang="en-US" sz="8600" dirty="0" smtClean="0"/>
              <a:t>Text Highlighting – Java Highlighter, Regular Expressions</a:t>
            </a:r>
          </a:p>
          <a:p>
            <a:pPr>
              <a:lnSpc>
                <a:spcPct val="110000"/>
              </a:lnSpc>
              <a:buNone/>
            </a:pPr>
            <a:r>
              <a:rPr lang="en-US" sz="8600" dirty="0" smtClean="0"/>
              <a:t>		</a:t>
            </a:r>
          </a:p>
          <a:p>
            <a:pPr>
              <a:lnSpc>
                <a:spcPct val="110000"/>
              </a:lnSpc>
              <a:buNone/>
            </a:pPr>
            <a:endParaRPr lang="en-US" sz="2700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r>
              <a:rPr lang="en-US" sz="2000" dirty="0" smtClean="0"/>
              <a:t>	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pic>
        <p:nvPicPr>
          <p:cNvPr id="4" name="Picture 2" descr="D:\Project\Codes\Development\UI\src\Images\Icon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671" y="108857"/>
            <a:ext cx="1447800" cy="13941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2763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Core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comparison window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D:\Project\Codes\Development\UI\src\Images\Icon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671" y="108857"/>
            <a:ext cx="1447800" cy="13941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438400"/>
            <a:ext cx="6705600" cy="40459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8263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Core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Connectivity Graph</a:t>
            </a:r>
            <a:endParaRPr lang="en-US" dirty="0"/>
          </a:p>
        </p:txBody>
      </p:sp>
      <p:pic>
        <p:nvPicPr>
          <p:cNvPr id="4" name="Picture 2" descr="D:\Project\Codes\Development\UI\src\Images\Icon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671" y="108857"/>
            <a:ext cx="1447800" cy="13941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438400"/>
            <a:ext cx="7032171" cy="415042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8919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Core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Plagiarism Report</a:t>
            </a:r>
            <a:endParaRPr lang="en-US" dirty="0"/>
          </a:p>
        </p:txBody>
      </p:sp>
      <p:pic>
        <p:nvPicPr>
          <p:cNvPr id="4" name="Picture 2" descr="D:\Project\Codes\Development\UI\src\Images\Icon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671" y="108857"/>
            <a:ext cx="1447800" cy="13941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2514600"/>
            <a:ext cx="6710289" cy="4038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1685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800" dirty="0" smtClean="0">
                <a:solidFill>
                  <a:schemeClr val="bg2">
                    <a:lumMod val="50000"/>
                  </a:schemeClr>
                </a:solidFill>
              </a:rPr>
              <a:t>Q &amp; A</a:t>
            </a:r>
            <a:endParaRPr lang="en-US" sz="48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2" descr="D:\Project\Codes\Development\UI\src\Images\Icon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671" y="108857"/>
            <a:ext cx="1447800" cy="13941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1974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0" indent="0" algn="ctr">
              <a:buNone/>
            </a:pP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4800" dirty="0" smtClean="0">
                <a:solidFill>
                  <a:schemeClr val="bg2">
                    <a:lumMod val="50000"/>
                  </a:schemeClr>
                </a:solidFill>
              </a:rPr>
              <a:t>Thank You</a:t>
            </a:r>
            <a:endParaRPr lang="en-US" sz="48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4" name="Picture 2" descr="D:\Project\Codes\Development\UI\src\Images\Icon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671" y="108857"/>
            <a:ext cx="1447800" cy="13941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06369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the Presentation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What is PlagiaBust</a:t>
            </a:r>
          </a:p>
          <a:p>
            <a:r>
              <a:rPr lang="en-US" dirty="0" smtClean="0"/>
              <a:t>Overview of PlagiaBust</a:t>
            </a:r>
          </a:p>
          <a:p>
            <a:r>
              <a:rPr lang="en-US" dirty="0" smtClean="0"/>
              <a:t>Research Conducted</a:t>
            </a:r>
          </a:p>
          <a:p>
            <a:r>
              <a:rPr lang="en-US" dirty="0" smtClean="0"/>
              <a:t>Technologies and Methods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Q &amp; A</a:t>
            </a:r>
            <a:endParaRPr lang="en-US" dirty="0"/>
          </a:p>
        </p:txBody>
      </p:sp>
      <p:pic>
        <p:nvPicPr>
          <p:cNvPr id="9" name="Picture 2" descr="D:\Project\Codes\Development\UI\src\Images\Icon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671" y="76200"/>
            <a:ext cx="1447800" cy="13941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71873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Background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Plagiarism is the unauthorized use of the language and the thoughts of another user and the representation of them as one’s own original work without acknowledgement.</a:t>
            </a:r>
          </a:p>
          <a:p>
            <a:pPr algn="just"/>
            <a:r>
              <a:rPr lang="en-US" dirty="0" smtClean="0"/>
              <a:t>Lots of academic institutes are using online submission of assignments, projects, reports.</a:t>
            </a:r>
          </a:p>
          <a:p>
            <a:pPr algn="just"/>
            <a:r>
              <a:rPr lang="en-US" dirty="0" smtClean="0"/>
              <a:t>Availability of Internet materials has made it easy for students to plagiarize from Internet resources.</a:t>
            </a:r>
          </a:p>
          <a:p>
            <a:pPr algn="just"/>
            <a:r>
              <a:rPr lang="en-US" dirty="0" smtClean="0"/>
              <a:t>Academic institutes are keen to prevent students from plagiarizing.</a:t>
            </a:r>
            <a:endParaRPr lang="en-US" dirty="0"/>
          </a:p>
        </p:txBody>
      </p:sp>
      <p:pic>
        <p:nvPicPr>
          <p:cNvPr id="4" name="Picture 2" descr="D:\Project\Codes\Development\UI\src\Images\Icon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671" y="108857"/>
            <a:ext cx="1447800" cy="13941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9343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PlagiaBust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Clr>
                <a:schemeClr val="bg2">
                  <a:lumMod val="50000"/>
                </a:schemeClr>
              </a:buClr>
              <a:buNone/>
            </a:pPr>
            <a:endParaRPr lang="en-US" dirty="0"/>
          </a:p>
          <a:p>
            <a:r>
              <a:rPr lang="en-US" dirty="0"/>
              <a:t>Free and Open Source plagiarism detection </a:t>
            </a:r>
            <a:r>
              <a:rPr lang="en-US" dirty="0" smtClean="0"/>
              <a:t>framework</a:t>
            </a:r>
            <a:endParaRPr lang="en-US" dirty="0"/>
          </a:p>
          <a:p>
            <a:r>
              <a:rPr lang="en-US" dirty="0" smtClean="0"/>
              <a:t>Plagiarism detection for a single document</a:t>
            </a:r>
          </a:p>
          <a:p>
            <a:r>
              <a:rPr lang="en-US" dirty="0" smtClean="0"/>
              <a:t>Plagiarism detection for a set of peer documents</a:t>
            </a:r>
          </a:p>
          <a:p>
            <a:r>
              <a:rPr lang="en-US" dirty="0" smtClean="0"/>
              <a:t>Detection of Internet Plagiarism</a:t>
            </a:r>
          </a:p>
          <a:p>
            <a:r>
              <a:rPr lang="en-US" dirty="0" smtClean="0"/>
              <a:t>Document server to reduce the time taken to download Internet documents</a:t>
            </a:r>
          </a:p>
          <a:p>
            <a:pPr algn="just"/>
            <a:r>
              <a:rPr lang="en-US" dirty="0" smtClean="0"/>
              <a:t>Graphical representation of plagiarism results using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Comparison window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Graphs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Internet source browser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Comprehensive final report</a:t>
            </a:r>
            <a:endParaRPr lang="en-US" dirty="0"/>
          </a:p>
        </p:txBody>
      </p:sp>
      <p:pic>
        <p:nvPicPr>
          <p:cNvPr id="4" name="Picture 2" descr="D:\Project\Codes\Development\UI\src\Images\Icon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671" y="108857"/>
            <a:ext cx="1447800" cy="13941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95664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 a Nutshell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PlagiaBust is a tool for,</a:t>
            </a:r>
          </a:p>
          <a:p>
            <a:pPr marL="0" indent="0" algn="just">
              <a:buNone/>
            </a:pPr>
            <a:r>
              <a:rPr lang="en-US" dirty="0" smtClean="0"/>
              <a:t>          Detecting plagiarism in documents using both Internet plagiarism detection techniques and peer document plagiarism detection techniques and represent the results using a dynamic visualization component.</a:t>
            </a:r>
            <a:endParaRPr lang="en-US" dirty="0"/>
          </a:p>
        </p:txBody>
      </p:sp>
      <p:pic>
        <p:nvPicPr>
          <p:cNvPr id="4" name="Picture 2" descr="D:\Project\Codes\Development\UI\src\Images\Icon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671" y="108857"/>
            <a:ext cx="1447800" cy="13941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15395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 of the PlagiaBust System</a:t>
            </a:r>
            <a:endParaRPr lang="en-US" dirty="0"/>
          </a:p>
        </p:txBody>
      </p:sp>
      <p:pic>
        <p:nvPicPr>
          <p:cNvPr id="18" name="Picture 2" descr="D:\Project\Codes\Development\UI\src\Images\Icon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671" y="108857"/>
            <a:ext cx="1447800" cy="13941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1834334" y="2042414"/>
            <a:ext cx="5276215" cy="4574757"/>
            <a:chOff x="1834334" y="2042414"/>
            <a:chExt cx="5276215" cy="4574757"/>
          </a:xfrm>
        </p:grpSpPr>
        <p:grpSp>
          <p:nvGrpSpPr>
            <p:cNvPr id="19" name="Group 18"/>
            <p:cNvGrpSpPr>
              <a:grpSpLocks/>
            </p:cNvGrpSpPr>
            <p:nvPr/>
          </p:nvGrpSpPr>
          <p:grpSpPr bwMode="auto">
            <a:xfrm>
              <a:off x="1834334" y="2042414"/>
              <a:ext cx="5276215" cy="4574757"/>
              <a:chOff x="1275" y="2640"/>
              <a:chExt cx="10695" cy="12264"/>
            </a:xfrm>
          </p:grpSpPr>
          <p:sp>
            <p:nvSpPr>
              <p:cNvPr id="20" name="Rounded Rectangle 19"/>
              <p:cNvSpPr>
                <a:spLocks noChangeArrowheads="1"/>
              </p:cNvSpPr>
              <p:nvPr/>
            </p:nvSpPr>
            <p:spPr bwMode="auto">
              <a:xfrm>
                <a:off x="3765" y="2640"/>
                <a:ext cx="4995" cy="945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  <a:ex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pPr marL="0" marR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200" dirty="0">
                    <a:effectLst/>
                    <a:latin typeface="Times New Roman"/>
                    <a:ea typeface="Times New Roman"/>
                    <a:cs typeface="Iskoola Pota"/>
                  </a:rPr>
                  <a:t>Data Extraction Module</a:t>
                </a:r>
              </a:p>
            </p:txBody>
          </p:sp>
          <p:sp>
            <p:nvSpPr>
              <p:cNvPr id="21" name="Rounded Rectangle 20"/>
              <p:cNvSpPr>
                <a:spLocks noChangeArrowheads="1"/>
              </p:cNvSpPr>
              <p:nvPr/>
            </p:nvSpPr>
            <p:spPr bwMode="auto">
              <a:xfrm>
                <a:off x="1275" y="6900"/>
                <a:ext cx="3435" cy="1657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  <a:ex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pPr marL="0" marR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200">
                    <a:effectLst/>
                    <a:latin typeface="Times New Roman"/>
                    <a:ea typeface="Times New Roman"/>
                    <a:cs typeface="Iskoola Pota"/>
                  </a:rPr>
                  <a:t>Global Source Detection Module</a:t>
                </a:r>
              </a:p>
            </p:txBody>
          </p:sp>
          <p:sp>
            <p:nvSpPr>
              <p:cNvPr id="22" name="Rounded Rectangle 21"/>
              <p:cNvSpPr>
                <a:spLocks noChangeArrowheads="1"/>
              </p:cNvSpPr>
              <p:nvPr/>
            </p:nvSpPr>
            <p:spPr bwMode="auto">
              <a:xfrm>
                <a:off x="2130" y="11140"/>
                <a:ext cx="7650" cy="780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  <a:ex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pPr marL="0" marR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200">
                    <a:effectLst/>
                    <a:latin typeface="Times New Roman"/>
                    <a:ea typeface="Times New Roman"/>
                    <a:cs typeface="Iskoola Pota"/>
                  </a:rPr>
                  <a:t>Storage Interface</a:t>
                </a:r>
              </a:p>
            </p:txBody>
          </p:sp>
          <p:sp>
            <p:nvSpPr>
              <p:cNvPr id="23" name="Rounded Rectangle 22"/>
              <p:cNvSpPr>
                <a:spLocks noChangeArrowheads="1"/>
              </p:cNvSpPr>
              <p:nvPr/>
            </p:nvSpPr>
            <p:spPr bwMode="auto">
              <a:xfrm>
                <a:off x="8115" y="6473"/>
                <a:ext cx="3855" cy="1710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  <a:ex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pPr marL="0" marR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200">
                    <a:effectLst/>
                    <a:latin typeface="Times New Roman"/>
                    <a:ea typeface="Times New Roman"/>
                    <a:cs typeface="Iskoola Pota"/>
                  </a:rPr>
                  <a:t>Matching Engine</a:t>
                </a:r>
              </a:p>
            </p:txBody>
          </p:sp>
          <p:sp>
            <p:nvSpPr>
              <p:cNvPr id="24" name="Flowchart: Magnetic Disk 23"/>
              <p:cNvSpPr>
                <a:spLocks noChangeArrowheads="1"/>
              </p:cNvSpPr>
              <p:nvPr/>
            </p:nvSpPr>
            <p:spPr bwMode="auto">
              <a:xfrm>
                <a:off x="5054" y="12744"/>
                <a:ext cx="2340" cy="2160"/>
              </a:xfrm>
              <a:prstGeom prst="flowChartMagneticDisk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pPr marL="0" marR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endParaRPr lang="en-US" sz="1200" dirty="0" smtClean="0">
                  <a:effectLst/>
                  <a:latin typeface="Times New Roman"/>
                  <a:ea typeface="Times New Roman"/>
                  <a:cs typeface="Iskoola Pota"/>
                </a:endParaRPr>
              </a:p>
              <a:p>
                <a:pPr marL="0" marR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200" dirty="0" smtClean="0">
                    <a:effectLst/>
                    <a:latin typeface="Times New Roman"/>
                    <a:ea typeface="Times New Roman"/>
                    <a:cs typeface="Iskoola Pota"/>
                  </a:rPr>
                  <a:t>Storage</a:t>
                </a:r>
                <a:endParaRPr lang="en-US" sz="1200" dirty="0">
                  <a:effectLst/>
                  <a:latin typeface="Times New Roman"/>
                  <a:ea typeface="Times New Roman"/>
                  <a:cs typeface="Iskoola Pota"/>
                </a:endParaRPr>
              </a:p>
              <a:p>
                <a:pPr marL="0" marR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200" dirty="0">
                    <a:effectLst/>
                    <a:latin typeface="Times New Roman"/>
                    <a:ea typeface="Times New Roman"/>
                    <a:cs typeface="Iskoola Pota"/>
                  </a:rPr>
                  <a:t> </a:t>
                </a:r>
              </a:p>
            </p:txBody>
          </p:sp>
          <p:sp>
            <p:nvSpPr>
              <p:cNvPr id="25" name="Rounded Rectangle 24"/>
              <p:cNvSpPr>
                <a:spLocks noChangeArrowheads="1"/>
              </p:cNvSpPr>
              <p:nvPr/>
            </p:nvSpPr>
            <p:spPr bwMode="auto">
              <a:xfrm>
                <a:off x="8115" y="8895"/>
                <a:ext cx="3690" cy="1557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  <a:ex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pPr marL="0" marR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200" dirty="0">
                    <a:effectLst/>
                    <a:latin typeface="Times New Roman"/>
                    <a:ea typeface="Times New Roman"/>
                    <a:cs typeface="Iskoola Pota"/>
                  </a:rPr>
                  <a:t>Reporting Generator           Module</a:t>
                </a:r>
              </a:p>
            </p:txBody>
          </p:sp>
          <p:sp>
            <p:nvSpPr>
              <p:cNvPr id="26" name="Rounded Rectangle 25"/>
              <p:cNvSpPr>
                <a:spLocks noChangeArrowheads="1"/>
              </p:cNvSpPr>
              <p:nvPr/>
            </p:nvSpPr>
            <p:spPr bwMode="auto">
              <a:xfrm>
                <a:off x="3870" y="4725"/>
                <a:ext cx="4995" cy="1020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  <a:ex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pPr marL="0" marR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200" dirty="0">
                    <a:effectLst/>
                    <a:latin typeface="Times New Roman"/>
                    <a:ea typeface="Times New Roman"/>
                    <a:cs typeface="Iskoola Pota"/>
                  </a:rPr>
                  <a:t>Data Preprocessing Module</a:t>
                </a:r>
              </a:p>
            </p:txBody>
          </p:sp>
          <p:sp>
            <p:nvSpPr>
              <p:cNvPr id="27" name="Bent Arrow 298"/>
              <p:cNvSpPr>
                <a:spLocks/>
              </p:cNvSpPr>
              <p:nvPr/>
            </p:nvSpPr>
            <p:spPr bwMode="auto">
              <a:xfrm>
                <a:off x="2490" y="2820"/>
                <a:ext cx="1215" cy="4020"/>
              </a:xfrm>
              <a:custGeom>
                <a:avLst/>
                <a:gdLst>
                  <a:gd name="T0" fmla="*/ 0 w 771525"/>
                  <a:gd name="T1" fmla="*/ 4020 h 2552700"/>
                  <a:gd name="T2" fmla="*/ 0 w 771525"/>
                  <a:gd name="T3" fmla="*/ 601 h 2552700"/>
                  <a:gd name="T4" fmla="*/ 532 w 771525"/>
                  <a:gd name="T5" fmla="*/ 69 h 2552700"/>
                  <a:gd name="T6" fmla="*/ 911 w 771525"/>
                  <a:gd name="T7" fmla="*/ 69 h 2552700"/>
                  <a:gd name="T8" fmla="*/ 911 w 771525"/>
                  <a:gd name="T9" fmla="*/ 0 h 2552700"/>
                  <a:gd name="T10" fmla="*/ 1215 w 771525"/>
                  <a:gd name="T11" fmla="*/ 116 h 2552700"/>
                  <a:gd name="T12" fmla="*/ 911 w 771525"/>
                  <a:gd name="T13" fmla="*/ 232 h 2552700"/>
                  <a:gd name="T14" fmla="*/ 911 w 771525"/>
                  <a:gd name="T15" fmla="*/ 163 h 2552700"/>
                  <a:gd name="T16" fmla="*/ 532 w 771525"/>
                  <a:gd name="T17" fmla="*/ 163 h 2552700"/>
                  <a:gd name="T18" fmla="*/ 94 w 771525"/>
                  <a:gd name="T19" fmla="*/ 601 h 2552700"/>
                  <a:gd name="T20" fmla="*/ 94 w 771525"/>
                  <a:gd name="T21" fmla="*/ 4020 h 2552700"/>
                  <a:gd name="T22" fmla="*/ 0 w 771525"/>
                  <a:gd name="T23" fmla="*/ 4020 h 255270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771525" h="2552700">
                    <a:moveTo>
                      <a:pt x="0" y="2552700"/>
                    </a:moveTo>
                    <a:lnTo>
                      <a:pt x="0" y="381589"/>
                    </a:lnTo>
                    <a:cubicBezTo>
                      <a:pt x="0" y="195170"/>
                      <a:pt x="151123" y="44047"/>
                      <a:pt x="337542" y="44047"/>
                    </a:cubicBezTo>
                    <a:lnTo>
                      <a:pt x="578644" y="44046"/>
                    </a:lnTo>
                    <a:lnTo>
                      <a:pt x="578644" y="0"/>
                    </a:lnTo>
                    <a:lnTo>
                      <a:pt x="771525" y="73812"/>
                    </a:lnTo>
                    <a:lnTo>
                      <a:pt x="578644" y="147624"/>
                    </a:lnTo>
                    <a:lnTo>
                      <a:pt x="578644" y="103577"/>
                    </a:lnTo>
                    <a:lnTo>
                      <a:pt x="337542" y="103577"/>
                    </a:lnTo>
                    <a:cubicBezTo>
                      <a:pt x="184001" y="103577"/>
                      <a:pt x="59531" y="228047"/>
                      <a:pt x="59531" y="381588"/>
                    </a:cubicBezTo>
                    <a:lnTo>
                      <a:pt x="59531" y="2552700"/>
                    </a:lnTo>
                    <a:lnTo>
                      <a:pt x="0" y="255270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8" name="Down Arrow 27"/>
              <p:cNvSpPr>
                <a:spLocks noChangeArrowheads="1"/>
              </p:cNvSpPr>
              <p:nvPr/>
            </p:nvSpPr>
            <p:spPr bwMode="auto">
              <a:xfrm>
                <a:off x="5970" y="3660"/>
                <a:ext cx="315" cy="975"/>
              </a:xfrm>
              <a:prstGeom prst="downArrow">
                <a:avLst>
                  <a:gd name="adj1" fmla="val 50000"/>
                  <a:gd name="adj2" fmla="val 49997"/>
                </a:avLst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" name="Down Arrow 28"/>
              <p:cNvSpPr>
                <a:spLocks noChangeArrowheads="1"/>
              </p:cNvSpPr>
              <p:nvPr/>
            </p:nvSpPr>
            <p:spPr bwMode="auto">
              <a:xfrm>
                <a:off x="6060" y="5880"/>
                <a:ext cx="300" cy="4920"/>
              </a:xfrm>
              <a:prstGeom prst="downArrow">
                <a:avLst>
                  <a:gd name="adj1" fmla="val 50000"/>
                  <a:gd name="adj2" fmla="val 50035"/>
                </a:avLst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0" name="Bent Arrow 303"/>
              <p:cNvSpPr>
                <a:spLocks/>
              </p:cNvSpPr>
              <p:nvPr/>
            </p:nvSpPr>
            <p:spPr bwMode="auto">
              <a:xfrm>
                <a:off x="7200" y="7170"/>
                <a:ext cx="825" cy="3615"/>
              </a:xfrm>
              <a:custGeom>
                <a:avLst/>
                <a:gdLst>
                  <a:gd name="T0" fmla="*/ 0 w 523875"/>
                  <a:gd name="T1" fmla="*/ 3615 h 2295525"/>
                  <a:gd name="T2" fmla="*/ 0 w 523875"/>
                  <a:gd name="T3" fmla="*/ 472 h 2295525"/>
                  <a:gd name="T4" fmla="*/ 361 w 523875"/>
                  <a:gd name="T5" fmla="*/ 111 h 2295525"/>
                  <a:gd name="T6" fmla="*/ 619 w 523875"/>
                  <a:gd name="T7" fmla="*/ 111 h 2295525"/>
                  <a:gd name="T8" fmla="*/ 619 w 523875"/>
                  <a:gd name="T9" fmla="*/ 0 h 2295525"/>
                  <a:gd name="T10" fmla="*/ 825 w 523875"/>
                  <a:gd name="T11" fmla="*/ 169 h 2295525"/>
                  <a:gd name="T12" fmla="*/ 619 w 523875"/>
                  <a:gd name="T13" fmla="*/ 338 h 2295525"/>
                  <a:gd name="T14" fmla="*/ 619 w 523875"/>
                  <a:gd name="T15" fmla="*/ 227 h 2295525"/>
                  <a:gd name="T16" fmla="*/ 361 w 523875"/>
                  <a:gd name="T17" fmla="*/ 227 h 2295525"/>
                  <a:gd name="T18" fmla="*/ 116 w 523875"/>
                  <a:gd name="T19" fmla="*/ 472 h 2295525"/>
                  <a:gd name="T20" fmla="*/ 116 w 523875"/>
                  <a:gd name="T21" fmla="*/ 3615 h 2295525"/>
                  <a:gd name="T22" fmla="*/ 0 w 523875"/>
                  <a:gd name="T23" fmla="*/ 3615 h 229552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523875" h="2295525">
                    <a:moveTo>
                      <a:pt x="0" y="2295525"/>
                    </a:moveTo>
                    <a:lnTo>
                      <a:pt x="0" y="299444"/>
                    </a:lnTo>
                    <a:cubicBezTo>
                      <a:pt x="0" y="172863"/>
                      <a:pt x="102614" y="70249"/>
                      <a:pt x="229195" y="70249"/>
                    </a:cubicBezTo>
                    <a:lnTo>
                      <a:pt x="392906" y="70249"/>
                    </a:lnTo>
                    <a:lnTo>
                      <a:pt x="392906" y="0"/>
                    </a:lnTo>
                    <a:lnTo>
                      <a:pt x="523875" y="107159"/>
                    </a:lnTo>
                    <a:lnTo>
                      <a:pt x="392906" y="214317"/>
                    </a:lnTo>
                    <a:lnTo>
                      <a:pt x="392906" y="144068"/>
                    </a:lnTo>
                    <a:lnTo>
                      <a:pt x="229195" y="144068"/>
                    </a:lnTo>
                    <a:cubicBezTo>
                      <a:pt x="143383" y="144068"/>
                      <a:pt x="73819" y="213632"/>
                      <a:pt x="73819" y="299444"/>
                    </a:cubicBezTo>
                    <a:lnTo>
                      <a:pt x="73819" y="2295525"/>
                    </a:lnTo>
                    <a:lnTo>
                      <a:pt x="0" y="2295525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1" name="Down Arrow 30"/>
              <p:cNvSpPr>
                <a:spLocks noChangeArrowheads="1"/>
              </p:cNvSpPr>
              <p:nvPr/>
            </p:nvSpPr>
            <p:spPr bwMode="auto">
              <a:xfrm>
                <a:off x="9780" y="8250"/>
                <a:ext cx="345" cy="615"/>
              </a:xfrm>
              <a:prstGeom prst="downArrow">
                <a:avLst>
                  <a:gd name="adj1" fmla="val 50000"/>
                  <a:gd name="adj2" fmla="val 50004"/>
                </a:avLst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2" name="Up Arrow 31"/>
              <p:cNvSpPr>
                <a:spLocks noChangeArrowheads="1"/>
              </p:cNvSpPr>
              <p:nvPr/>
            </p:nvSpPr>
            <p:spPr bwMode="auto">
              <a:xfrm>
                <a:off x="3364" y="8557"/>
                <a:ext cx="266" cy="2478"/>
              </a:xfrm>
              <a:prstGeom prst="upArrow">
                <a:avLst>
                  <a:gd name="adj1" fmla="val 50000"/>
                  <a:gd name="adj2" fmla="val 49985"/>
                </a:avLst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33" name="Up-Down Arrow 32"/>
            <p:cNvSpPr>
              <a:spLocks/>
            </p:cNvSpPr>
            <p:nvPr/>
          </p:nvSpPr>
          <p:spPr>
            <a:xfrm>
              <a:off x="4172103" y="5488499"/>
              <a:ext cx="161925" cy="523875"/>
            </a:xfrm>
            <a:prstGeom prst="up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3715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Research Conducted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4400" dirty="0" smtClean="0"/>
              <a:t>Global Source Detection</a:t>
            </a:r>
          </a:p>
          <a:p>
            <a:pPr>
              <a:buNone/>
            </a:pPr>
            <a:endParaRPr lang="en-US" sz="4400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3800" dirty="0" smtClean="0"/>
              <a:t>Query  Selection Algorithms – Using </a:t>
            </a:r>
            <a:r>
              <a:rPr lang="en-US" sz="3800" dirty="0" err="1" smtClean="0"/>
              <a:t>Plagiabust</a:t>
            </a:r>
            <a:r>
              <a:rPr lang="en-US" sz="3800" dirty="0" smtClean="0"/>
              <a:t> </a:t>
            </a:r>
            <a:r>
              <a:rPr lang="en-US" sz="3800" dirty="0" smtClean="0"/>
              <a:t> Testing </a:t>
            </a:r>
            <a:r>
              <a:rPr lang="en-US" sz="3800" dirty="0" smtClean="0"/>
              <a:t>Framework</a:t>
            </a:r>
          </a:p>
          <a:p>
            <a:pPr>
              <a:buNone/>
            </a:pPr>
            <a:r>
              <a:rPr lang="en-US" dirty="0" smtClean="0"/>
              <a:t>			 </a:t>
            </a:r>
            <a:r>
              <a:rPr lang="en-US" sz="4200" dirty="0" smtClean="0"/>
              <a:t>Exhaustive selection</a:t>
            </a:r>
          </a:p>
          <a:p>
            <a:pPr>
              <a:buNone/>
            </a:pPr>
            <a:r>
              <a:rPr lang="en-US" sz="4200" dirty="0" smtClean="0"/>
              <a:t>			 Flesch-Kincaid Grade Level</a:t>
            </a:r>
          </a:p>
          <a:p>
            <a:pPr>
              <a:buNone/>
            </a:pPr>
            <a:r>
              <a:rPr lang="en-US" sz="4200" dirty="0" smtClean="0"/>
              <a:t>			 Random selection</a:t>
            </a:r>
          </a:p>
          <a:p>
            <a:pPr>
              <a:buNone/>
            </a:pPr>
            <a:r>
              <a:rPr lang="en-US" sz="4200" dirty="0" smtClean="0"/>
              <a:t>			 Paragraph wise query selection</a:t>
            </a:r>
          </a:p>
          <a:p>
            <a:pPr>
              <a:buNone/>
            </a:pPr>
            <a:endParaRPr lang="en-US" sz="2500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sz="3800" dirty="0" smtClean="0"/>
              <a:t> Internet Search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b="1" dirty="0" smtClean="0"/>
              <a:t> </a:t>
            </a:r>
            <a:r>
              <a:rPr lang="en-US" dirty="0" smtClean="0"/>
              <a:t>Querying using Bing search</a:t>
            </a:r>
          </a:p>
          <a:p>
            <a:pPr>
              <a:buNone/>
            </a:pPr>
            <a:r>
              <a:rPr lang="en-US" dirty="0" smtClean="0"/>
              <a:t>			 Querying using Google search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sz="3100" dirty="0" smtClean="0"/>
              <a:t> </a:t>
            </a:r>
            <a:r>
              <a:rPr lang="en-US" sz="3800" dirty="0" err="1" smtClean="0"/>
              <a:t>PlagiaBust</a:t>
            </a:r>
            <a:r>
              <a:rPr lang="en-US" sz="3800" dirty="0" smtClean="0"/>
              <a:t> Web Search Service</a:t>
            </a:r>
          </a:p>
          <a:p>
            <a:pPr>
              <a:buNone/>
            </a:pPr>
            <a:r>
              <a:rPr lang="en-US" dirty="0" smtClean="0"/>
              <a:t>			 Apache </a:t>
            </a:r>
            <a:r>
              <a:rPr lang="en-US" dirty="0" err="1" smtClean="0"/>
              <a:t>Solr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</a:t>
            </a:r>
          </a:p>
          <a:p>
            <a:pPr>
              <a:buNone/>
            </a:pPr>
            <a:r>
              <a:rPr lang="en-US" sz="1900" dirty="0" smtClean="0"/>
              <a:t>			</a:t>
            </a:r>
          </a:p>
          <a:p>
            <a:pPr>
              <a:buNone/>
            </a:pPr>
            <a:r>
              <a:rPr lang="en-US" sz="1900" dirty="0" smtClean="0"/>
              <a:t>			</a:t>
            </a:r>
          </a:p>
          <a:p>
            <a:pPr>
              <a:buNone/>
            </a:pPr>
            <a:r>
              <a:rPr lang="en-US" sz="2000" b="1" dirty="0" smtClean="0"/>
              <a:t>			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	</a:t>
            </a:r>
            <a:endParaRPr lang="en-US" sz="2200" dirty="0" smtClean="0"/>
          </a:p>
        </p:txBody>
      </p:sp>
      <p:pic>
        <p:nvPicPr>
          <p:cNvPr id="4" name="Picture 2" descr="D:\Project\Codes\Development\UI\src\Images\Icon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671" y="108857"/>
            <a:ext cx="1447800" cy="13941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82173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Research Conducted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Preprocessing </a:t>
            </a:r>
          </a:p>
          <a:p>
            <a:pPr>
              <a:buNone/>
            </a:pPr>
            <a:r>
              <a:rPr lang="en-US" dirty="0" smtClean="0"/>
              <a:t>		Stemming Algorithms</a:t>
            </a:r>
          </a:p>
          <a:p>
            <a:pPr lvl="1">
              <a:buNone/>
              <a:defRPr/>
            </a:pPr>
            <a:r>
              <a:rPr lang="en-US" dirty="0" smtClean="0"/>
              <a:t>			</a:t>
            </a:r>
            <a:r>
              <a:rPr lang="en-US" sz="2000" dirty="0" smtClean="0"/>
              <a:t>Martin Porters Algorithm</a:t>
            </a:r>
          </a:p>
          <a:p>
            <a:pPr lvl="1">
              <a:buNone/>
              <a:defRPr/>
            </a:pPr>
            <a:r>
              <a:rPr lang="en-US" sz="2000" dirty="0" smtClean="0"/>
              <a:t>			</a:t>
            </a:r>
            <a:r>
              <a:rPr lang="en-US" sz="2000" dirty="0" err="1" smtClean="0"/>
              <a:t>Lovins</a:t>
            </a:r>
            <a:r>
              <a:rPr lang="en-US" sz="2000" dirty="0" smtClean="0"/>
              <a:t> Algorithm</a:t>
            </a:r>
          </a:p>
          <a:p>
            <a:pPr lvl="1">
              <a:buNone/>
              <a:defRPr/>
            </a:pPr>
            <a:r>
              <a:rPr lang="en-US" sz="2000" dirty="0" smtClean="0"/>
              <a:t>		</a:t>
            </a:r>
            <a:r>
              <a:rPr lang="en-US" sz="2600" dirty="0" smtClean="0"/>
              <a:t>Stop Words Removal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sz="2000" dirty="0" smtClean="0"/>
              <a:t>Apache </a:t>
            </a:r>
            <a:r>
              <a:rPr lang="en-US" sz="2000" dirty="0" err="1" smtClean="0"/>
              <a:t>Lucene</a:t>
            </a:r>
            <a:r>
              <a:rPr lang="en-US" sz="2000" dirty="0" smtClean="0"/>
              <a:t> </a:t>
            </a:r>
            <a:r>
              <a:rPr lang="en-US" sz="2000" dirty="0" err="1" smtClean="0"/>
              <a:t>StopAnalyzer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		Apache </a:t>
            </a:r>
            <a:r>
              <a:rPr lang="en-US" sz="2000" dirty="0" err="1" smtClean="0"/>
              <a:t>Lucene</a:t>
            </a:r>
            <a:r>
              <a:rPr lang="en-US" sz="2000" dirty="0" smtClean="0"/>
              <a:t> </a:t>
            </a:r>
            <a:r>
              <a:rPr lang="en-US" sz="2000" dirty="0" err="1" smtClean="0"/>
              <a:t>SnowballAnalyzer</a:t>
            </a:r>
            <a:endParaRPr lang="en-US" sz="2000" dirty="0" smtClean="0"/>
          </a:p>
          <a:p>
            <a:pPr>
              <a:buNone/>
            </a:pPr>
            <a:r>
              <a:rPr lang="en-US" dirty="0" smtClean="0"/>
              <a:t>		Synonym Replacement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sz="2000" dirty="0" err="1" smtClean="0"/>
              <a:t>WordNet</a:t>
            </a:r>
            <a:r>
              <a:rPr lang="en-US" sz="2000" dirty="0" smtClean="0"/>
              <a:t> - lexical database for the English language</a:t>
            </a:r>
          </a:p>
          <a:p>
            <a:pPr>
              <a:buNone/>
            </a:pPr>
            <a:r>
              <a:rPr lang="en-US" sz="2000" dirty="0" smtClean="0"/>
              <a:t>			JWNL (Java </a:t>
            </a:r>
            <a:r>
              <a:rPr lang="en-US" sz="2000" dirty="0" err="1" smtClean="0"/>
              <a:t>WordNet</a:t>
            </a:r>
            <a:r>
              <a:rPr lang="en-US" sz="2000" dirty="0" smtClean="0"/>
              <a:t> Library)</a:t>
            </a:r>
          </a:p>
          <a:p>
            <a:pPr>
              <a:buNone/>
            </a:pPr>
            <a:r>
              <a:rPr lang="en-US" sz="2000" dirty="0" smtClean="0"/>
              <a:t>			</a:t>
            </a:r>
            <a:r>
              <a:rPr lang="de-DE" sz="2000" dirty="0" smtClean="0"/>
              <a:t>JWI (MIT Java Interface to Wordnet)</a:t>
            </a:r>
          </a:p>
          <a:p>
            <a:pPr>
              <a:buNone/>
            </a:pPr>
            <a:r>
              <a:rPr lang="de-DE" sz="2000" dirty="0" smtClean="0"/>
              <a:t>			</a:t>
            </a:r>
            <a:r>
              <a:rPr lang="en-US" sz="1800" dirty="0" err="1" smtClean="0"/>
              <a:t>Lucene</a:t>
            </a:r>
            <a:r>
              <a:rPr lang="en-US" sz="1800" dirty="0" smtClean="0"/>
              <a:t> – </a:t>
            </a:r>
            <a:r>
              <a:rPr lang="en-US" sz="1800" dirty="0" err="1" smtClean="0"/>
              <a:t>WordNet</a:t>
            </a:r>
            <a:r>
              <a:rPr lang="en-US" sz="1800" dirty="0" smtClean="0"/>
              <a:t>  (Apache </a:t>
            </a:r>
            <a:r>
              <a:rPr lang="en-US" sz="1800" dirty="0" err="1" smtClean="0"/>
              <a:t>lucene</a:t>
            </a:r>
            <a:r>
              <a:rPr lang="en-US" sz="1800" dirty="0" smtClean="0"/>
              <a:t> team)</a:t>
            </a:r>
            <a:endParaRPr lang="en-US" sz="2000" dirty="0" smtClean="0"/>
          </a:p>
        </p:txBody>
      </p:sp>
      <p:pic>
        <p:nvPicPr>
          <p:cNvPr id="4" name="Picture 2" descr="D:\Project\Codes\Development\UI\src\Images\Icon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671" y="108857"/>
            <a:ext cx="1447800" cy="13941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82173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1001</TotalTime>
  <Words>637</Words>
  <Application>Microsoft Office PowerPoint</Application>
  <PresentationFormat>On-screen Show (4:3)</PresentationFormat>
  <Paragraphs>278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Flow</vt:lpstr>
      <vt:lpstr>Slide 1</vt:lpstr>
      <vt:lpstr>The Team</vt:lpstr>
      <vt:lpstr>Flow of the Presentation</vt:lpstr>
      <vt:lpstr>Background </vt:lpstr>
      <vt:lpstr>What is PlagiaBust</vt:lpstr>
      <vt:lpstr>In a Nutshell</vt:lpstr>
      <vt:lpstr>Overview of the PlagiaBust System</vt:lpstr>
      <vt:lpstr>Research Conducted</vt:lpstr>
      <vt:lpstr>Research Conducted</vt:lpstr>
      <vt:lpstr>Research Conducted</vt:lpstr>
      <vt:lpstr>Technologies and Methods Used</vt:lpstr>
      <vt:lpstr>Technologies and Methods Used</vt:lpstr>
      <vt:lpstr>Technologies and Methods Used</vt:lpstr>
      <vt:lpstr>Technologies and Methods Used</vt:lpstr>
      <vt:lpstr>Technologies and Methods Used</vt:lpstr>
      <vt:lpstr>Technologies and Methods Used</vt:lpstr>
      <vt:lpstr>Technologies and Methods Used</vt:lpstr>
      <vt:lpstr>Technologies and Methods Used</vt:lpstr>
      <vt:lpstr>Technologies and Methods Used</vt:lpstr>
      <vt:lpstr>Technologies and Methods Used</vt:lpstr>
      <vt:lpstr>Technologies and Methods Used</vt:lpstr>
      <vt:lpstr>Core Features</vt:lpstr>
      <vt:lpstr>Core Features</vt:lpstr>
      <vt:lpstr>Core Features</vt:lpstr>
      <vt:lpstr>Slide 25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Kasun</dc:creator>
  <cp:lastModifiedBy>Compaq</cp:lastModifiedBy>
  <cp:revision>176</cp:revision>
  <dcterms:created xsi:type="dcterms:W3CDTF">2006-08-16T00:00:00Z</dcterms:created>
  <dcterms:modified xsi:type="dcterms:W3CDTF">2011-09-05T09:26:49Z</dcterms:modified>
</cp:coreProperties>
</file>