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0" r:id="rId1"/>
  </p:sldMasterIdLst>
  <p:sldIdLst>
    <p:sldId id="256" r:id="rId2"/>
    <p:sldId id="258" r:id="rId3"/>
    <p:sldId id="259" r:id="rId4"/>
    <p:sldId id="288" r:id="rId5"/>
    <p:sldId id="260" r:id="rId6"/>
    <p:sldId id="317" r:id="rId7"/>
    <p:sldId id="318" r:id="rId8"/>
    <p:sldId id="319" r:id="rId9"/>
    <p:sldId id="320" r:id="rId10"/>
    <p:sldId id="287" r:id="rId11"/>
    <p:sldId id="321" r:id="rId12"/>
    <p:sldId id="322" r:id="rId13"/>
    <p:sldId id="323" r:id="rId14"/>
    <p:sldId id="262" r:id="rId15"/>
    <p:sldId id="289" r:id="rId16"/>
    <p:sldId id="295" r:id="rId17"/>
    <p:sldId id="290" r:id="rId18"/>
    <p:sldId id="299" r:id="rId19"/>
    <p:sldId id="296" r:id="rId20"/>
    <p:sldId id="297" r:id="rId21"/>
    <p:sldId id="292" r:id="rId22"/>
    <p:sldId id="307" r:id="rId23"/>
    <p:sldId id="308" r:id="rId24"/>
    <p:sldId id="293" r:id="rId25"/>
    <p:sldId id="309" r:id="rId26"/>
    <p:sldId id="310" r:id="rId27"/>
    <p:sldId id="311" r:id="rId28"/>
    <p:sldId id="312" r:id="rId29"/>
    <p:sldId id="300" r:id="rId30"/>
    <p:sldId id="301" r:id="rId31"/>
    <p:sldId id="302" r:id="rId32"/>
    <p:sldId id="313" r:id="rId33"/>
    <p:sldId id="314" r:id="rId34"/>
    <p:sldId id="294" r:id="rId35"/>
    <p:sldId id="277" r:id="rId36"/>
    <p:sldId id="315" r:id="rId37"/>
    <p:sldId id="269" r:id="rId38"/>
    <p:sldId id="270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-804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ompaq\Desktop\paraphase\jwnl%20vs%20luce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Time</a:t>
            </a:r>
            <a:r>
              <a:rPr lang="en-US" baseline="0"/>
              <a:t> Complexity</a:t>
            </a:r>
            <a:endParaRPr lang="en-US"/>
          </a:p>
        </c:rich>
      </c:tx>
      <c:layout>
        <c:manualLayout>
          <c:xMode val="edge"/>
          <c:yMode val="edge"/>
          <c:x val="0.35512927263402438"/>
          <c:y val="2.0833333333333353E-2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11391392886234046"/>
          <c:y val="0.14301099081364829"/>
          <c:w val="0.67138685924801034"/>
          <c:h val="0.71887163616842586"/>
        </c:manualLayout>
      </c:layout>
      <c:lineChart>
        <c:grouping val="standard"/>
        <c:varyColors val="0"/>
        <c:ser>
          <c:idx val="0"/>
          <c:order val="0"/>
          <c:tx>
            <c:strRef>
              <c:f>'[jwnl vs lucen.xlsx]Sheet1'!$E$4</c:f>
              <c:strCache>
                <c:ptCount val="1"/>
                <c:pt idx="0">
                  <c:v>jwnl</c:v>
                </c:pt>
              </c:strCache>
            </c:strRef>
          </c:tx>
          <c:cat>
            <c:numRef>
              <c:f>'[jwnl vs lucen.xlsx]Sheet1'!$B$5:$B$14</c:f>
              <c:numCache>
                <c:formatCode>General</c:formatCode>
                <c:ptCount val="1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</c:numCache>
            </c:numRef>
          </c:cat>
          <c:val>
            <c:numRef>
              <c:f>'[jwnl vs lucen.xlsx]Sheet1'!$E$5:$E$14</c:f>
              <c:numCache>
                <c:formatCode>General</c:formatCode>
                <c:ptCount val="10"/>
                <c:pt idx="0">
                  <c:v>1.8919999999999952</c:v>
                </c:pt>
                <c:pt idx="1">
                  <c:v>3.7810000000000001</c:v>
                </c:pt>
                <c:pt idx="2">
                  <c:v>4.1069999999999975</c:v>
                </c:pt>
                <c:pt idx="3">
                  <c:v>4.9779999999999998</c:v>
                </c:pt>
                <c:pt idx="4">
                  <c:v>5.0439999999999996</c:v>
                </c:pt>
                <c:pt idx="5">
                  <c:v>5.8490000000000002</c:v>
                </c:pt>
                <c:pt idx="6">
                  <c:v>6.274</c:v>
                </c:pt>
                <c:pt idx="7">
                  <c:v>6.7229999999999945</c:v>
                </c:pt>
                <c:pt idx="8">
                  <c:v>7.0819999999999999</c:v>
                </c:pt>
                <c:pt idx="9">
                  <c:v>7.9630000000000001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'[jwnl vs lucen.xlsx]Sheet1'!$F$4</c:f>
              <c:strCache>
                <c:ptCount val="1"/>
                <c:pt idx="0">
                  <c:v>lucene-wordnet</c:v>
                </c:pt>
              </c:strCache>
            </c:strRef>
          </c:tx>
          <c:cat>
            <c:numRef>
              <c:f>'[jwnl vs lucen.xlsx]Sheet1'!$B$5:$B$14</c:f>
              <c:numCache>
                <c:formatCode>General</c:formatCode>
                <c:ptCount val="1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</c:numCache>
            </c:numRef>
          </c:cat>
          <c:val>
            <c:numRef>
              <c:f>'[jwnl vs lucen.xlsx]Sheet1'!$F$5:$F$14</c:f>
              <c:numCache>
                <c:formatCode>General</c:formatCode>
                <c:ptCount val="10"/>
                <c:pt idx="0">
                  <c:v>0.44500000000000012</c:v>
                </c:pt>
                <c:pt idx="1">
                  <c:v>1.034</c:v>
                </c:pt>
                <c:pt idx="2">
                  <c:v>1.7180000000000004</c:v>
                </c:pt>
                <c:pt idx="3">
                  <c:v>2.4939999999999998</c:v>
                </c:pt>
                <c:pt idx="4">
                  <c:v>2.5499999999999998</c:v>
                </c:pt>
                <c:pt idx="5">
                  <c:v>3.347</c:v>
                </c:pt>
                <c:pt idx="6">
                  <c:v>3.7880000000000011</c:v>
                </c:pt>
                <c:pt idx="7">
                  <c:v>3.9409999999999998</c:v>
                </c:pt>
                <c:pt idx="8">
                  <c:v>4.9420000000000002</c:v>
                </c:pt>
                <c:pt idx="9">
                  <c:v>5.952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3447680"/>
        <c:axId val="113449600"/>
      </c:lineChart>
      <c:catAx>
        <c:axId val="1134476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File</a:t>
                </a:r>
                <a:r>
                  <a:rPr lang="en-US" baseline="0"/>
                  <a:t> Size (kB)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3449600"/>
        <c:crosses val="autoZero"/>
        <c:auto val="1"/>
        <c:lblAlgn val="ctr"/>
        <c:lblOffset val="100"/>
        <c:noMultiLvlLbl val="0"/>
      </c:catAx>
      <c:valAx>
        <c:axId val="11344960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Time(s)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3447680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Average</a:t>
            </a:r>
            <a:r>
              <a:rPr lang="en-US" baseline="0" dirty="0" smtClean="0"/>
              <a:t> </a:t>
            </a:r>
            <a:r>
              <a:rPr lang="en-US" dirty="0" smtClean="0"/>
              <a:t>Similarity </a:t>
            </a:r>
            <a:r>
              <a:rPr lang="en-US" dirty="0"/>
              <a:t>Measure</a:t>
            </a:r>
          </a:p>
        </c:rich>
      </c:tx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Similarity Measure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Cosine</c:v>
                </c:pt>
                <c:pt idx="1">
                  <c:v>Euclidean</c:v>
                </c:pt>
                <c:pt idx="2">
                  <c:v>GST</c:v>
                </c:pt>
                <c:pt idx="3">
                  <c:v>ShingleCloud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0.65970920000000022</c:v>
                </c:pt>
                <c:pt idx="1">
                  <c:v>0.93130254999999973</c:v>
                </c:pt>
                <c:pt idx="2">
                  <c:v>0.60567826000000013</c:v>
                </c:pt>
                <c:pt idx="3">
                  <c:v>0.65555590000000008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3496448"/>
        <c:axId val="113497984"/>
      </c:barChart>
      <c:catAx>
        <c:axId val="113496448"/>
        <c:scaling>
          <c:orientation val="minMax"/>
        </c:scaling>
        <c:delete val="0"/>
        <c:axPos val="b"/>
        <c:majorTickMark val="out"/>
        <c:minorTickMark val="none"/>
        <c:tickLblPos val="nextTo"/>
        <c:crossAx val="113497984"/>
        <c:crosses val="autoZero"/>
        <c:auto val="1"/>
        <c:lblAlgn val="ctr"/>
        <c:lblOffset val="100"/>
        <c:noMultiLvlLbl val="0"/>
      </c:catAx>
      <c:valAx>
        <c:axId val="113497984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Similarity Measure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34964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Similarity vs N-Gram Size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Similarity</c:v>
                </c:pt>
              </c:strCache>
            </c:strRef>
          </c:tx>
          <c:marker>
            <c:symbol val="square"/>
            <c:size val="7"/>
          </c:marker>
          <c:dPt>
            <c:idx val="3"/>
            <c:marker>
              <c:spPr>
                <a:solidFill>
                  <a:srgbClr val="FF0000"/>
                </a:solidFill>
              </c:spPr>
            </c:marker>
            <c:bubble3D val="0"/>
          </c:dPt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0.80663799999999997</c:v>
                </c:pt>
                <c:pt idx="1">
                  <c:v>0.78336899999999987</c:v>
                </c:pt>
                <c:pt idx="2">
                  <c:v>0.78336899999999987</c:v>
                </c:pt>
                <c:pt idx="3">
                  <c:v>0.78336899999999987</c:v>
                </c:pt>
                <c:pt idx="4">
                  <c:v>0.75234500000000015</c:v>
                </c:pt>
                <c:pt idx="5">
                  <c:v>0.75234500000000015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443904"/>
        <c:axId val="22446080"/>
      </c:lineChart>
      <c:catAx>
        <c:axId val="224439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N-Gram size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2446080"/>
        <c:crosses val="autoZero"/>
        <c:auto val="1"/>
        <c:lblAlgn val="ctr"/>
        <c:lblOffset val="100"/>
        <c:noMultiLvlLbl val="0"/>
      </c:catAx>
      <c:valAx>
        <c:axId val="22446080"/>
        <c:scaling>
          <c:orientation val="minMax"/>
          <c:max val="0.82000000000000017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Similarity Index</a:t>
                </a:r>
              </a:p>
            </c:rich>
          </c:tx>
          <c:layout/>
          <c:overlay val="0"/>
        </c:title>
        <c:numFmt formatCode="0.00000" sourceLinked="0"/>
        <c:majorTickMark val="out"/>
        <c:minorTickMark val="none"/>
        <c:tickLblPos val="nextTo"/>
        <c:crossAx val="22443904"/>
        <c:crosses val="autoZero"/>
        <c:crossBetween val="between"/>
      </c:valAx>
    </c:plotArea>
    <c:plotVisOnly val="1"/>
    <c:dispBlanksAs val="zero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Similarity</c:v>
                </c:pt>
              </c:strCache>
            </c:strRef>
          </c:tx>
          <c:marker>
            <c:symbol val="square"/>
            <c:size val="7"/>
          </c:marker>
          <c:dPt>
            <c:idx val="2"/>
            <c:marker>
              <c:spPr>
                <a:solidFill>
                  <a:srgbClr val="FF0000"/>
                </a:solidFill>
              </c:spPr>
            </c:marker>
            <c:bubble3D val="0"/>
          </c:dPt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0.62577000000000016</c:v>
                </c:pt>
                <c:pt idx="1">
                  <c:v>0.62571600000000005</c:v>
                </c:pt>
                <c:pt idx="2">
                  <c:v>0.62571600000000005</c:v>
                </c:pt>
                <c:pt idx="3">
                  <c:v>0.57936699999999985</c:v>
                </c:pt>
                <c:pt idx="4">
                  <c:v>0.52529199999999998</c:v>
                </c:pt>
                <c:pt idx="5">
                  <c:v>0.401694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1225088"/>
        <c:axId val="131227008"/>
      </c:lineChart>
      <c:catAx>
        <c:axId val="1312250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Minimal</a:t>
                </a:r>
                <a:r>
                  <a:rPr lang="en-US" baseline="0" dirty="0" smtClean="0"/>
                  <a:t> Number of Consecutive ones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31227008"/>
        <c:crosses val="autoZero"/>
        <c:auto val="1"/>
        <c:lblAlgn val="ctr"/>
        <c:lblOffset val="100"/>
        <c:noMultiLvlLbl val="0"/>
      </c:catAx>
      <c:valAx>
        <c:axId val="131227008"/>
        <c:scaling>
          <c:orientation val="minMax"/>
          <c:min val="0.4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Similarity Index</a:t>
                </a:r>
                <a:endParaRPr lang="en-US" dirty="0"/>
              </a:p>
            </c:rich>
          </c:tx>
          <c:layout/>
          <c:overlay val="0"/>
        </c:title>
        <c:numFmt formatCode="0.00000" sourceLinked="0"/>
        <c:majorTickMark val="none"/>
        <c:minorTickMark val="none"/>
        <c:tickLblPos val="nextTo"/>
        <c:crossAx val="13122508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-1"/>
            <a:ext cx="1143000" cy="1100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1" r:id="rId1"/>
    <p:sldLayoutId id="2147484202" r:id="rId2"/>
    <p:sldLayoutId id="2147484203" r:id="rId3"/>
    <p:sldLayoutId id="2147484204" r:id="rId4"/>
    <p:sldLayoutId id="2147484205" r:id="rId5"/>
    <p:sldLayoutId id="2147484206" r:id="rId6"/>
    <p:sldLayoutId id="2147484207" r:id="rId7"/>
    <p:sldLayoutId id="2147484208" r:id="rId8"/>
    <p:sldLayoutId id="2147484209" r:id="rId9"/>
    <p:sldLayoutId id="2147484210" r:id="rId10"/>
    <p:sldLayoutId id="214748421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7" Type="http://schemas.openxmlformats.org/officeDocument/2006/relationships/image" Target="../media/image8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tiff"/><Relationship Id="rId5" Type="http://schemas.openxmlformats.org/officeDocument/2006/relationships/image" Target="../media/image6.tiff"/><Relationship Id="rId4" Type="http://schemas.openxmlformats.org/officeDocument/2006/relationships/image" Target="../media/image5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400800" cy="2667000"/>
          </a:xfrm>
        </p:spPr>
        <p:txBody>
          <a:bodyPr>
            <a:norm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b="1" dirty="0" smtClean="0">
                <a:ln/>
                <a:solidFill>
                  <a:schemeClr val="tx1"/>
                </a:solidFill>
              </a:rPr>
              <a:t>PlagiaBust - Plagiarism Detection Framework</a:t>
            </a:r>
          </a:p>
          <a:p>
            <a:pPr algn="ctr"/>
            <a:endParaRPr lang="en-US" b="1" dirty="0" smtClean="0">
              <a:ln/>
              <a:solidFill>
                <a:schemeClr val="tx1"/>
              </a:solidFill>
            </a:endParaRPr>
          </a:p>
          <a:p>
            <a:pPr algn="ctr"/>
            <a:endParaRPr lang="en-US" b="1" dirty="0" smtClean="0">
              <a:ln/>
              <a:solidFill>
                <a:schemeClr val="tx1"/>
              </a:solidFill>
            </a:endParaRPr>
          </a:p>
          <a:p>
            <a:pPr algn="ctr"/>
            <a:r>
              <a:rPr lang="en-US" sz="2200" b="1" dirty="0" smtClean="0">
                <a:ln/>
              </a:rPr>
              <a:t>Supervised by </a:t>
            </a:r>
            <a:r>
              <a:rPr lang="en-US" sz="2200" b="1" dirty="0">
                <a:ln/>
              </a:rPr>
              <a:t>: Dr. </a:t>
            </a:r>
            <a:r>
              <a:rPr lang="en-US" sz="2200" b="1" dirty="0" err="1">
                <a:ln/>
              </a:rPr>
              <a:t>Malaka</a:t>
            </a:r>
            <a:r>
              <a:rPr lang="en-US" sz="2200" b="1" dirty="0">
                <a:ln/>
              </a:rPr>
              <a:t> </a:t>
            </a:r>
            <a:r>
              <a:rPr lang="en-US" sz="2200" b="1" dirty="0" err="1" smtClean="0">
                <a:ln/>
              </a:rPr>
              <a:t>Walpola</a:t>
            </a:r>
            <a:r>
              <a:rPr lang="en-US" sz="2200" b="1" dirty="0" smtClean="0">
                <a:ln/>
              </a:rPr>
              <a:t> </a:t>
            </a:r>
          </a:p>
          <a:p>
            <a:pPr algn="ctr"/>
            <a:r>
              <a:rPr lang="en-US" sz="2200" b="1" dirty="0">
                <a:ln/>
              </a:rPr>
              <a:t> </a:t>
            </a:r>
            <a:r>
              <a:rPr lang="en-US" sz="2200" b="1" dirty="0" smtClean="0">
                <a:ln/>
              </a:rPr>
              <a:t>                                         Mr</a:t>
            </a:r>
            <a:r>
              <a:rPr lang="en-US" sz="2200" b="1" dirty="0">
                <a:ln/>
              </a:rPr>
              <a:t>. </a:t>
            </a:r>
            <a:r>
              <a:rPr lang="en-US" sz="2200" b="1" dirty="0" err="1">
                <a:ln/>
              </a:rPr>
              <a:t>Chulaka</a:t>
            </a:r>
            <a:r>
              <a:rPr lang="en-US" sz="2200" b="1" dirty="0">
                <a:ln/>
              </a:rPr>
              <a:t> </a:t>
            </a:r>
            <a:r>
              <a:rPr lang="en-US" sz="2200" b="1" dirty="0" err="1">
                <a:ln/>
              </a:rPr>
              <a:t>Gunasekara</a:t>
            </a:r>
            <a:endParaRPr lang="en-US" sz="2200" b="1" dirty="0">
              <a:ln/>
            </a:endParaRPr>
          </a:p>
          <a:p>
            <a:pPr algn="l"/>
            <a:endParaRPr lang="en-US" b="1" dirty="0" smtClean="0">
              <a:ln/>
              <a:solidFill>
                <a:schemeClr val="tx1"/>
              </a:solidFill>
            </a:endParaRPr>
          </a:p>
          <a:p>
            <a:pPr algn="ctr"/>
            <a:endParaRPr lang="en-US" b="1" dirty="0">
              <a:ln/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619668" y="838200"/>
            <a:ext cx="3639972" cy="2514600"/>
            <a:chOff x="1219200" y="457200"/>
            <a:chExt cx="6343082" cy="6261100"/>
          </a:xfrm>
        </p:grpSpPr>
        <p:pic>
          <p:nvPicPr>
            <p:cNvPr id="12" name="Picture 2" descr="C:\Users\idiot\Desktop\1.t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" y="457200"/>
              <a:ext cx="6248400" cy="54102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44450" cap="rnd" cmpd="sng">
              <a:noFill/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  <a:extLst/>
          </p:spPr>
        </p:pic>
        <p:pic>
          <p:nvPicPr>
            <p:cNvPr id="13" name="Picture 3" descr="C:\Users\idiot\Desktop\10.t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3162300"/>
              <a:ext cx="5334000" cy="355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C:\Users\idiot\Desktop\11.t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0" y="3048000"/>
              <a:ext cx="5257800" cy="350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5" descr="C:\Users\idiot\Desktop\12.ti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3531" y="3009900"/>
              <a:ext cx="5238751" cy="3581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C:\Users\idiot\Desktop\13.ti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0700" y="1600200"/>
              <a:ext cx="4686300" cy="3124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7" descr="C:\Users\idiot\Desktop\14.tif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400" y="1473200"/>
              <a:ext cx="5105400" cy="340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7051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Features 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200" dirty="0" smtClean="0"/>
              <a:t>Rich user experience.</a:t>
            </a:r>
          </a:p>
          <a:p>
            <a:pPr algn="just"/>
            <a:r>
              <a:rPr lang="en-US" sz="3200" dirty="0" smtClean="0"/>
              <a:t>Supports for most commonly used document types.</a:t>
            </a:r>
          </a:p>
          <a:p>
            <a:pPr marL="393192" lvl="1" indent="0">
              <a:buNone/>
            </a:pPr>
            <a:endParaRPr lang="en-US" sz="2800" dirty="0" smtClean="0"/>
          </a:p>
          <a:p>
            <a:pPr marL="393192" lvl="1" indent="0">
              <a:buNone/>
            </a:pP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66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Features 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Graphical </a:t>
            </a:r>
            <a:r>
              <a:rPr lang="en-US" dirty="0"/>
              <a:t>representation of </a:t>
            </a:r>
            <a:r>
              <a:rPr lang="en-US" dirty="0" smtClean="0"/>
              <a:t>Plagiarism detection results </a:t>
            </a:r>
            <a:r>
              <a:rPr lang="en-US" dirty="0"/>
              <a:t>using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Connectivity Graphs</a:t>
            </a:r>
            <a:endParaRPr lang="en-US" dirty="0"/>
          </a:p>
          <a:p>
            <a:pPr marL="393192" lvl="1" indent="0">
              <a:buNone/>
            </a:pPr>
            <a:endParaRPr lang="en-US" dirty="0" smtClean="0"/>
          </a:p>
          <a:p>
            <a:pPr marL="393192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200400"/>
            <a:ext cx="5715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9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Features 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US" dirty="0" smtClean="0"/>
              <a:t>Internet </a:t>
            </a:r>
            <a:r>
              <a:rPr lang="en-US" dirty="0"/>
              <a:t>source browser</a:t>
            </a:r>
          </a:p>
          <a:p>
            <a:pPr marL="393192" lvl="1" indent="0">
              <a:buNone/>
            </a:pPr>
            <a:endParaRPr lang="en-US" dirty="0" smtClean="0"/>
          </a:p>
          <a:p>
            <a:pPr marL="393192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38400"/>
            <a:ext cx="7841849" cy="386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01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Features 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US" dirty="0" smtClean="0"/>
              <a:t>Comprehensive and exportable final report</a:t>
            </a:r>
          </a:p>
          <a:p>
            <a:pPr marL="393192" lvl="1" indent="0">
              <a:buNone/>
            </a:pPr>
            <a:endParaRPr lang="en-US" dirty="0" smtClean="0"/>
          </a:p>
          <a:p>
            <a:pPr marL="393192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362200"/>
            <a:ext cx="7518722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2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 of the PlagiaBust System</a:t>
            </a:r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983932" y="1992988"/>
            <a:ext cx="7176124" cy="4124149"/>
            <a:chOff x="0" y="0"/>
            <a:chExt cx="7176214" cy="5092268"/>
          </a:xfrm>
        </p:grpSpPr>
        <p:sp>
          <p:nvSpPr>
            <p:cNvPr id="69" name="Up-Down Arrow 68"/>
            <p:cNvSpPr>
              <a:spLocks/>
            </p:cNvSpPr>
            <p:nvPr/>
          </p:nvSpPr>
          <p:spPr>
            <a:xfrm>
              <a:off x="3876675" y="3457575"/>
              <a:ext cx="159385" cy="824900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Times New Roman"/>
                </a:rPr>
                <a:t> </a:t>
              </a: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0" y="0"/>
              <a:ext cx="7176214" cy="5092268"/>
              <a:chOff x="0" y="0"/>
              <a:chExt cx="7176214" cy="5092268"/>
            </a:xfrm>
          </p:grpSpPr>
          <p:grpSp>
            <p:nvGrpSpPr>
              <p:cNvPr id="71" name="Group 70"/>
              <p:cNvGrpSpPr>
                <a:grpSpLocks/>
              </p:cNvGrpSpPr>
              <p:nvPr/>
            </p:nvGrpSpPr>
            <p:grpSpPr bwMode="auto">
              <a:xfrm>
                <a:off x="0" y="0"/>
                <a:ext cx="7176214" cy="5092268"/>
                <a:chOff x="-4050" y="0"/>
                <a:chExt cx="14745" cy="13652"/>
              </a:xfrm>
            </p:grpSpPr>
            <p:sp>
              <p:nvSpPr>
                <p:cNvPr id="77" name="Rounded Rectangle 76"/>
                <p:cNvSpPr>
                  <a:spLocks noChangeArrowheads="1"/>
                </p:cNvSpPr>
                <p:nvPr/>
              </p:nvSpPr>
              <p:spPr bwMode="auto">
                <a:xfrm>
                  <a:off x="2430" y="0"/>
                  <a:ext cx="4995" cy="945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Data Extraction Module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78" name="Rounded Rectangle 77"/>
                <p:cNvSpPr>
                  <a:spLocks noChangeArrowheads="1"/>
                </p:cNvSpPr>
                <p:nvPr/>
              </p:nvSpPr>
              <p:spPr bwMode="auto">
                <a:xfrm>
                  <a:off x="-4050" y="5610"/>
                  <a:ext cx="3435" cy="1657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 dirty="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Internet Source Detection Module</a:t>
                  </a:r>
                  <a:endParaRPr lang="en-US" sz="1200" dirty="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79" name="Rounded Rectangle 78"/>
                <p:cNvSpPr>
                  <a:spLocks noChangeArrowheads="1"/>
                </p:cNvSpPr>
                <p:nvPr/>
              </p:nvSpPr>
              <p:spPr bwMode="auto">
                <a:xfrm>
                  <a:off x="855" y="8500"/>
                  <a:ext cx="7650" cy="780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Storage Interface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80" name="Rounded Rectangle 79"/>
                <p:cNvSpPr>
                  <a:spLocks noChangeArrowheads="1"/>
                </p:cNvSpPr>
                <p:nvPr/>
              </p:nvSpPr>
              <p:spPr bwMode="auto">
                <a:xfrm>
                  <a:off x="6840" y="3833"/>
                  <a:ext cx="3855" cy="1710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Matching Engine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81" name="Flowchart: Magnetic Disk 80"/>
                <p:cNvSpPr>
                  <a:spLocks noChangeArrowheads="1"/>
                </p:cNvSpPr>
                <p:nvPr/>
              </p:nvSpPr>
              <p:spPr bwMode="auto">
                <a:xfrm>
                  <a:off x="2937" y="11492"/>
                  <a:ext cx="2340" cy="2160"/>
                </a:xfrm>
                <a:prstGeom prst="flowChartMagneticDisk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Storage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 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82" name="Rounded Rectangle 81"/>
                <p:cNvSpPr>
                  <a:spLocks noChangeArrowheads="1"/>
                </p:cNvSpPr>
                <p:nvPr/>
              </p:nvSpPr>
              <p:spPr bwMode="auto">
                <a:xfrm>
                  <a:off x="6840" y="6255"/>
                  <a:ext cx="3690" cy="1557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Reporting Generator           Module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83" name="Rounded Rectangle 82"/>
                <p:cNvSpPr>
                  <a:spLocks noChangeArrowheads="1"/>
                </p:cNvSpPr>
                <p:nvPr/>
              </p:nvSpPr>
              <p:spPr bwMode="auto">
                <a:xfrm>
                  <a:off x="2595" y="2085"/>
                  <a:ext cx="4995" cy="1020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 dirty="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Data Preprocessing Module</a:t>
                  </a:r>
                  <a:endParaRPr lang="en-US" sz="1200" dirty="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84" name="Bent Arrow 298"/>
                <p:cNvSpPr>
                  <a:spLocks/>
                </p:cNvSpPr>
                <p:nvPr/>
              </p:nvSpPr>
              <p:spPr bwMode="auto">
                <a:xfrm>
                  <a:off x="1215" y="180"/>
                  <a:ext cx="1215" cy="4020"/>
                </a:xfrm>
                <a:custGeom>
                  <a:avLst/>
                  <a:gdLst>
                    <a:gd name="T0" fmla="*/ 0 w 771525"/>
                    <a:gd name="T1" fmla="*/ 4020 h 2552700"/>
                    <a:gd name="T2" fmla="*/ 0 w 771525"/>
                    <a:gd name="T3" fmla="*/ 601 h 2552700"/>
                    <a:gd name="T4" fmla="*/ 532 w 771525"/>
                    <a:gd name="T5" fmla="*/ 69 h 2552700"/>
                    <a:gd name="T6" fmla="*/ 911 w 771525"/>
                    <a:gd name="T7" fmla="*/ 69 h 2552700"/>
                    <a:gd name="T8" fmla="*/ 911 w 771525"/>
                    <a:gd name="T9" fmla="*/ 0 h 2552700"/>
                    <a:gd name="T10" fmla="*/ 1215 w 771525"/>
                    <a:gd name="T11" fmla="*/ 116 h 2552700"/>
                    <a:gd name="T12" fmla="*/ 911 w 771525"/>
                    <a:gd name="T13" fmla="*/ 232 h 2552700"/>
                    <a:gd name="T14" fmla="*/ 911 w 771525"/>
                    <a:gd name="T15" fmla="*/ 163 h 2552700"/>
                    <a:gd name="T16" fmla="*/ 532 w 771525"/>
                    <a:gd name="T17" fmla="*/ 163 h 2552700"/>
                    <a:gd name="T18" fmla="*/ 94 w 771525"/>
                    <a:gd name="T19" fmla="*/ 601 h 2552700"/>
                    <a:gd name="T20" fmla="*/ 94 w 771525"/>
                    <a:gd name="T21" fmla="*/ 4020 h 2552700"/>
                    <a:gd name="T22" fmla="*/ 0 w 771525"/>
                    <a:gd name="T23" fmla="*/ 4020 h 2552700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771525" h="2552700">
                      <a:moveTo>
                        <a:pt x="0" y="2552700"/>
                      </a:moveTo>
                      <a:lnTo>
                        <a:pt x="0" y="381589"/>
                      </a:lnTo>
                      <a:cubicBezTo>
                        <a:pt x="0" y="195170"/>
                        <a:pt x="151123" y="44047"/>
                        <a:pt x="337542" y="44047"/>
                      </a:cubicBezTo>
                      <a:lnTo>
                        <a:pt x="578644" y="44046"/>
                      </a:lnTo>
                      <a:lnTo>
                        <a:pt x="578644" y="0"/>
                      </a:lnTo>
                      <a:lnTo>
                        <a:pt x="771525" y="73812"/>
                      </a:lnTo>
                      <a:lnTo>
                        <a:pt x="578644" y="147624"/>
                      </a:lnTo>
                      <a:lnTo>
                        <a:pt x="578644" y="103577"/>
                      </a:lnTo>
                      <a:lnTo>
                        <a:pt x="337542" y="103577"/>
                      </a:lnTo>
                      <a:cubicBezTo>
                        <a:pt x="184001" y="103577"/>
                        <a:pt x="59531" y="228047"/>
                        <a:pt x="59531" y="381588"/>
                      </a:cubicBezTo>
                      <a:lnTo>
                        <a:pt x="59531" y="2552700"/>
                      </a:lnTo>
                      <a:lnTo>
                        <a:pt x="0" y="2552700"/>
                      </a:lnTo>
                      <a:close/>
                    </a:path>
                  </a:pathLst>
                </a:cu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85" name="Down Arrow 84"/>
                <p:cNvSpPr>
                  <a:spLocks noChangeArrowheads="1"/>
                </p:cNvSpPr>
                <p:nvPr/>
              </p:nvSpPr>
              <p:spPr bwMode="auto">
                <a:xfrm>
                  <a:off x="4695" y="1020"/>
                  <a:ext cx="315" cy="975"/>
                </a:xfrm>
                <a:prstGeom prst="downArrow">
                  <a:avLst>
                    <a:gd name="adj1" fmla="val 50000"/>
                    <a:gd name="adj2" fmla="val 49997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86" name="Down Arrow 85"/>
                <p:cNvSpPr>
                  <a:spLocks noChangeArrowheads="1"/>
                </p:cNvSpPr>
                <p:nvPr/>
              </p:nvSpPr>
              <p:spPr bwMode="auto">
                <a:xfrm>
                  <a:off x="4785" y="3240"/>
                  <a:ext cx="300" cy="4920"/>
                </a:xfrm>
                <a:prstGeom prst="downArrow">
                  <a:avLst>
                    <a:gd name="adj1" fmla="val 50000"/>
                    <a:gd name="adj2" fmla="val 50035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87" name="Bent Arrow 303"/>
                <p:cNvSpPr>
                  <a:spLocks/>
                </p:cNvSpPr>
                <p:nvPr/>
              </p:nvSpPr>
              <p:spPr bwMode="auto">
                <a:xfrm>
                  <a:off x="5925" y="4530"/>
                  <a:ext cx="825" cy="3615"/>
                </a:xfrm>
                <a:custGeom>
                  <a:avLst/>
                  <a:gdLst>
                    <a:gd name="T0" fmla="*/ 0 w 523875"/>
                    <a:gd name="T1" fmla="*/ 3615 h 2295525"/>
                    <a:gd name="T2" fmla="*/ 0 w 523875"/>
                    <a:gd name="T3" fmla="*/ 472 h 2295525"/>
                    <a:gd name="T4" fmla="*/ 361 w 523875"/>
                    <a:gd name="T5" fmla="*/ 111 h 2295525"/>
                    <a:gd name="T6" fmla="*/ 619 w 523875"/>
                    <a:gd name="T7" fmla="*/ 111 h 2295525"/>
                    <a:gd name="T8" fmla="*/ 619 w 523875"/>
                    <a:gd name="T9" fmla="*/ 0 h 2295525"/>
                    <a:gd name="T10" fmla="*/ 825 w 523875"/>
                    <a:gd name="T11" fmla="*/ 169 h 2295525"/>
                    <a:gd name="T12" fmla="*/ 619 w 523875"/>
                    <a:gd name="T13" fmla="*/ 338 h 2295525"/>
                    <a:gd name="T14" fmla="*/ 619 w 523875"/>
                    <a:gd name="T15" fmla="*/ 227 h 2295525"/>
                    <a:gd name="T16" fmla="*/ 361 w 523875"/>
                    <a:gd name="T17" fmla="*/ 227 h 2295525"/>
                    <a:gd name="T18" fmla="*/ 116 w 523875"/>
                    <a:gd name="T19" fmla="*/ 472 h 2295525"/>
                    <a:gd name="T20" fmla="*/ 116 w 523875"/>
                    <a:gd name="T21" fmla="*/ 3615 h 2295525"/>
                    <a:gd name="T22" fmla="*/ 0 w 523875"/>
                    <a:gd name="T23" fmla="*/ 3615 h 2295525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523875" h="2295525">
                      <a:moveTo>
                        <a:pt x="0" y="2295525"/>
                      </a:moveTo>
                      <a:lnTo>
                        <a:pt x="0" y="299444"/>
                      </a:lnTo>
                      <a:cubicBezTo>
                        <a:pt x="0" y="172863"/>
                        <a:pt x="102614" y="70249"/>
                        <a:pt x="229195" y="70249"/>
                      </a:cubicBezTo>
                      <a:lnTo>
                        <a:pt x="392906" y="70249"/>
                      </a:lnTo>
                      <a:lnTo>
                        <a:pt x="392906" y="0"/>
                      </a:lnTo>
                      <a:lnTo>
                        <a:pt x="523875" y="107159"/>
                      </a:lnTo>
                      <a:lnTo>
                        <a:pt x="392906" y="214317"/>
                      </a:lnTo>
                      <a:lnTo>
                        <a:pt x="392906" y="144068"/>
                      </a:lnTo>
                      <a:lnTo>
                        <a:pt x="229195" y="144068"/>
                      </a:lnTo>
                      <a:cubicBezTo>
                        <a:pt x="143383" y="144068"/>
                        <a:pt x="73819" y="213632"/>
                        <a:pt x="73819" y="299444"/>
                      </a:cubicBezTo>
                      <a:lnTo>
                        <a:pt x="73819" y="2295525"/>
                      </a:lnTo>
                      <a:lnTo>
                        <a:pt x="0" y="2295525"/>
                      </a:lnTo>
                      <a:close/>
                    </a:path>
                  </a:pathLst>
                </a:cu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88" name="Down Arrow 87"/>
                <p:cNvSpPr>
                  <a:spLocks noChangeArrowheads="1"/>
                </p:cNvSpPr>
                <p:nvPr/>
              </p:nvSpPr>
              <p:spPr bwMode="auto">
                <a:xfrm>
                  <a:off x="8505" y="5610"/>
                  <a:ext cx="345" cy="615"/>
                </a:xfrm>
                <a:prstGeom prst="downArrow">
                  <a:avLst>
                    <a:gd name="adj1" fmla="val 50000"/>
                    <a:gd name="adj2" fmla="val 50004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89" name="Up Arrow 88"/>
                <p:cNvSpPr>
                  <a:spLocks noChangeArrowheads="1"/>
                </p:cNvSpPr>
                <p:nvPr/>
              </p:nvSpPr>
              <p:spPr bwMode="auto">
                <a:xfrm>
                  <a:off x="2089" y="5284"/>
                  <a:ext cx="266" cy="3111"/>
                </a:xfrm>
                <a:prstGeom prst="upArrow">
                  <a:avLst>
                    <a:gd name="adj1" fmla="val 50000"/>
                    <a:gd name="adj2" fmla="val 49985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 dirty="0">
                      <a:effectLst/>
                      <a:ea typeface="Calibri"/>
                      <a:cs typeface="Times New Roman"/>
                    </a:rPr>
                    <a:t> </a:t>
                  </a:r>
                </a:p>
              </p:txBody>
            </p:sp>
          </p:grpSp>
          <p:grpSp>
            <p:nvGrpSpPr>
              <p:cNvPr id="72" name="Group 71"/>
              <p:cNvGrpSpPr/>
              <p:nvPr/>
            </p:nvGrpSpPr>
            <p:grpSpPr>
              <a:xfrm>
                <a:off x="180975" y="533400"/>
                <a:ext cx="3543300" cy="1585912"/>
                <a:chOff x="0" y="0"/>
                <a:chExt cx="3543300" cy="1585912"/>
              </a:xfrm>
            </p:grpSpPr>
            <p:sp>
              <p:nvSpPr>
                <p:cNvPr id="73" name="Rounded Rectangle 72"/>
                <p:cNvSpPr>
                  <a:spLocks noChangeArrowheads="1"/>
                </p:cNvSpPr>
                <p:nvPr/>
              </p:nvSpPr>
              <p:spPr bwMode="auto">
                <a:xfrm>
                  <a:off x="1524000" y="866775"/>
                  <a:ext cx="2019300" cy="638175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 dirty="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External Source Detection Module</a:t>
                  </a:r>
                  <a:endParaRPr lang="en-US" sz="1200" dirty="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74" name="Rounded Rectangle 7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939290" cy="700405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PlagiaBust Server Sources Detection Module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75" name="Bent Arrow 74"/>
                <p:cNvSpPr/>
                <p:nvPr/>
              </p:nvSpPr>
              <p:spPr>
                <a:xfrm rot="16200000">
                  <a:off x="952500" y="400050"/>
                  <a:ext cx="238125" cy="904875"/>
                </a:xfrm>
                <a:prstGeom prst="bentArrow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6" name="Bent Arrow 75"/>
                <p:cNvSpPr/>
                <p:nvPr/>
              </p:nvSpPr>
              <p:spPr>
                <a:xfrm rot="16200000" flipH="1">
                  <a:off x="876300" y="942975"/>
                  <a:ext cx="295275" cy="990600"/>
                </a:xfrm>
                <a:prstGeom prst="bentArrow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715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Research And Development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83932" y="1850876"/>
            <a:ext cx="7176124" cy="4124149"/>
            <a:chOff x="983932" y="1850876"/>
            <a:chExt cx="7176124" cy="4124149"/>
          </a:xfrm>
        </p:grpSpPr>
        <p:grpSp>
          <p:nvGrpSpPr>
            <p:cNvPr id="68" name="Group 67"/>
            <p:cNvGrpSpPr/>
            <p:nvPr/>
          </p:nvGrpSpPr>
          <p:grpSpPr>
            <a:xfrm>
              <a:off x="983932" y="1850876"/>
              <a:ext cx="7176124" cy="4124149"/>
              <a:chOff x="0" y="0"/>
              <a:chExt cx="7176214" cy="5092268"/>
            </a:xfrm>
          </p:grpSpPr>
          <p:sp>
            <p:nvSpPr>
              <p:cNvPr id="69" name="Up-Down Arrow 68"/>
              <p:cNvSpPr>
                <a:spLocks/>
              </p:cNvSpPr>
              <p:nvPr/>
            </p:nvSpPr>
            <p:spPr>
              <a:xfrm>
                <a:off x="3876675" y="3457575"/>
                <a:ext cx="159385" cy="824900"/>
              </a:xfrm>
              <a:prstGeom prst="upDownArrow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>
                    <a:effectLst/>
                    <a:ea typeface="Calibri"/>
                    <a:cs typeface="Times New Roman"/>
                  </a:rPr>
                  <a:t> </a:t>
                </a:r>
              </a:p>
            </p:txBody>
          </p:sp>
          <p:grpSp>
            <p:nvGrpSpPr>
              <p:cNvPr id="70" name="Group 69"/>
              <p:cNvGrpSpPr/>
              <p:nvPr/>
            </p:nvGrpSpPr>
            <p:grpSpPr>
              <a:xfrm>
                <a:off x="0" y="0"/>
                <a:ext cx="7176214" cy="5092268"/>
                <a:chOff x="0" y="0"/>
                <a:chExt cx="7176214" cy="5092268"/>
              </a:xfrm>
            </p:grpSpPr>
            <p:grpSp>
              <p:nvGrpSpPr>
                <p:cNvPr id="71" name="Group 70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7176214" cy="5092268"/>
                  <a:chOff x="-4050" y="0"/>
                  <a:chExt cx="14745" cy="13652"/>
                </a:xfrm>
              </p:grpSpPr>
              <p:sp>
                <p:nvSpPr>
                  <p:cNvPr id="77" name="Rounded Rectangle 76"/>
                  <p:cNvSpPr>
                    <a:spLocks noChangeArrowheads="1"/>
                  </p:cNvSpPr>
                  <p:nvPr/>
                </p:nvSpPr>
                <p:spPr bwMode="auto">
                  <a:xfrm>
                    <a:off x="2430" y="0"/>
                    <a:ext cx="4995" cy="945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Data Extraction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78" name="Rounded Rectangle 77"/>
                  <p:cNvSpPr>
                    <a:spLocks noChangeArrowheads="1"/>
                  </p:cNvSpPr>
                  <p:nvPr/>
                </p:nvSpPr>
                <p:spPr bwMode="auto">
                  <a:xfrm>
                    <a:off x="-4050" y="5610"/>
                    <a:ext cx="3435" cy="1657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Internet Source Detection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79" name="Rounded 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855" y="8500"/>
                    <a:ext cx="7650" cy="780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Storage Interface</a:t>
                    </a:r>
                    <a:endParaRPr lang="en-US" sz="1200" dirty="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80" name="Rounded 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6840" y="3833"/>
                    <a:ext cx="3855" cy="1710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Matching Engine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81" name="Flowchart: Magnetic Disk 80"/>
                  <p:cNvSpPr>
                    <a:spLocks noChangeArrowheads="1"/>
                  </p:cNvSpPr>
                  <p:nvPr/>
                </p:nvSpPr>
                <p:spPr bwMode="auto">
                  <a:xfrm>
                    <a:off x="2937" y="11492"/>
                    <a:ext cx="2340" cy="2160"/>
                  </a:xfrm>
                  <a:prstGeom prst="flowChartMagneticDisk">
                    <a:avLst/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Storage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 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82" name="Rounded 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6840" y="6255"/>
                    <a:ext cx="3690" cy="1557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Reporting Generator          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83" name="Rounded 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5700" y="1859"/>
                    <a:ext cx="4995" cy="1020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Data Preprocessing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84" name="Bent Arrow 298"/>
                  <p:cNvSpPr>
                    <a:spLocks/>
                  </p:cNvSpPr>
                  <p:nvPr/>
                </p:nvSpPr>
                <p:spPr bwMode="auto">
                  <a:xfrm>
                    <a:off x="1215" y="180"/>
                    <a:ext cx="1215" cy="4020"/>
                  </a:xfrm>
                  <a:custGeom>
                    <a:avLst/>
                    <a:gdLst>
                      <a:gd name="T0" fmla="*/ 0 w 771525"/>
                      <a:gd name="T1" fmla="*/ 4020 h 2552700"/>
                      <a:gd name="T2" fmla="*/ 0 w 771525"/>
                      <a:gd name="T3" fmla="*/ 601 h 2552700"/>
                      <a:gd name="T4" fmla="*/ 532 w 771525"/>
                      <a:gd name="T5" fmla="*/ 69 h 2552700"/>
                      <a:gd name="T6" fmla="*/ 911 w 771525"/>
                      <a:gd name="T7" fmla="*/ 69 h 2552700"/>
                      <a:gd name="T8" fmla="*/ 911 w 771525"/>
                      <a:gd name="T9" fmla="*/ 0 h 2552700"/>
                      <a:gd name="T10" fmla="*/ 1215 w 771525"/>
                      <a:gd name="T11" fmla="*/ 116 h 2552700"/>
                      <a:gd name="T12" fmla="*/ 911 w 771525"/>
                      <a:gd name="T13" fmla="*/ 232 h 2552700"/>
                      <a:gd name="T14" fmla="*/ 911 w 771525"/>
                      <a:gd name="T15" fmla="*/ 163 h 2552700"/>
                      <a:gd name="T16" fmla="*/ 532 w 771525"/>
                      <a:gd name="T17" fmla="*/ 163 h 2552700"/>
                      <a:gd name="T18" fmla="*/ 94 w 771525"/>
                      <a:gd name="T19" fmla="*/ 601 h 2552700"/>
                      <a:gd name="T20" fmla="*/ 94 w 771525"/>
                      <a:gd name="T21" fmla="*/ 4020 h 2552700"/>
                      <a:gd name="T22" fmla="*/ 0 w 771525"/>
                      <a:gd name="T23" fmla="*/ 4020 h 2552700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71525" h="2552700">
                        <a:moveTo>
                          <a:pt x="0" y="2552700"/>
                        </a:moveTo>
                        <a:lnTo>
                          <a:pt x="0" y="381589"/>
                        </a:lnTo>
                        <a:cubicBezTo>
                          <a:pt x="0" y="195170"/>
                          <a:pt x="151123" y="44047"/>
                          <a:pt x="337542" y="44047"/>
                        </a:cubicBezTo>
                        <a:lnTo>
                          <a:pt x="578644" y="44046"/>
                        </a:lnTo>
                        <a:lnTo>
                          <a:pt x="578644" y="0"/>
                        </a:lnTo>
                        <a:lnTo>
                          <a:pt x="771525" y="73812"/>
                        </a:lnTo>
                        <a:lnTo>
                          <a:pt x="578644" y="147624"/>
                        </a:lnTo>
                        <a:lnTo>
                          <a:pt x="578644" y="103577"/>
                        </a:lnTo>
                        <a:lnTo>
                          <a:pt x="337542" y="103577"/>
                        </a:lnTo>
                        <a:cubicBezTo>
                          <a:pt x="184001" y="103577"/>
                          <a:pt x="59531" y="228047"/>
                          <a:pt x="59531" y="381588"/>
                        </a:cubicBezTo>
                        <a:lnTo>
                          <a:pt x="59531" y="2552700"/>
                        </a:lnTo>
                        <a:lnTo>
                          <a:pt x="0" y="2552700"/>
                        </a:lnTo>
                        <a:close/>
                      </a:path>
                    </a:pathLst>
                  </a:cu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86" name="Down Arrow 85"/>
                  <p:cNvSpPr>
                    <a:spLocks noChangeArrowheads="1"/>
                  </p:cNvSpPr>
                  <p:nvPr/>
                </p:nvSpPr>
                <p:spPr bwMode="auto">
                  <a:xfrm>
                    <a:off x="7913" y="2929"/>
                    <a:ext cx="285" cy="904"/>
                  </a:xfrm>
                  <a:prstGeom prst="downArrow">
                    <a:avLst>
                      <a:gd name="adj1" fmla="val 50000"/>
                      <a:gd name="adj2" fmla="val 50035"/>
                    </a:avLst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 dirty="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87" name="Bent Arrow 303"/>
                  <p:cNvSpPr>
                    <a:spLocks/>
                  </p:cNvSpPr>
                  <p:nvPr/>
                </p:nvSpPr>
                <p:spPr bwMode="auto">
                  <a:xfrm>
                    <a:off x="4814" y="2190"/>
                    <a:ext cx="825" cy="6205"/>
                  </a:xfrm>
                  <a:custGeom>
                    <a:avLst/>
                    <a:gdLst>
                      <a:gd name="T0" fmla="*/ 0 w 523875"/>
                      <a:gd name="T1" fmla="*/ 3615 h 2295525"/>
                      <a:gd name="T2" fmla="*/ 0 w 523875"/>
                      <a:gd name="T3" fmla="*/ 472 h 2295525"/>
                      <a:gd name="T4" fmla="*/ 361 w 523875"/>
                      <a:gd name="T5" fmla="*/ 111 h 2295525"/>
                      <a:gd name="T6" fmla="*/ 619 w 523875"/>
                      <a:gd name="T7" fmla="*/ 111 h 2295525"/>
                      <a:gd name="T8" fmla="*/ 619 w 523875"/>
                      <a:gd name="T9" fmla="*/ 0 h 2295525"/>
                      <a:gd name="T10" fmla="*/ 825 w 523875"/>
                      <a:gd name="T11" fmla="*/ 169 h 2295525"/>
                      <a:gd name="T12" fmla="*/ 619 w 523875"/>
                      <a:gd name="T13" fmla="*/ 338 h 2295525"/>
                      <a:gd name="T14" fmla="*/ 619 w 523875"/>
                      <a:gd name="T15" fmla="*/ 227 h 2295525"/>
                      <a:gd name="T16" fmla="*/ 361 w 523875"/>
                      <a:gd name="T17" fmla="*/ 227 h 2295525"/>
                      <a:gd name="T18" fmla="*/ 116 w 523875"/>
                      <a:gd name="T19" fmla="*/ 472 h 2295525"/>
                      <a:gd name="T20" fmla="*/ 116 w 523875"/>
                      <a:gd name="T21" fmla="*/ 3615 h 2295525"/>
                      <a:gd name="T22" fmla="*/ 0 w 523875"/>
                      <a:gd name="T23" fmla="*/ 3615 h 2295525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523875" h="2295525">
                        <a:moveTo>
                          <a:pt x="0" y="2295525"/>
                        </a:moveTo>
                        <a:lnTo>
                          <a:pt x="0" y="299444"/>
                        </a:lnTo>
                        <a:cubicBezTo>
                          <a:pt x="0" y="172863"/>
                          <a:pt x="102614" y="70249"/>
                          <a:pt x="229195" y="70249"/>
                        </a:cubicBezTo>
                        <a:lnTo>
                          <a:pt x="392906" y="70249"/>
                        </a:lnTo>
                        <a:lnTo>
                          <a:pt x="392906" y="0"/>
                        </a:lnTo>
                        <a:lnTo>
                          <a:pt x="523875" y="107159"/>
                        </a:lnTo>
                        <a:lnTo>
                          <a:pt x="392906" y="214317"/>
                        </a:lnTo>
                        <a:lnTo>
                          <a:pt x="392906" y="144068"/>
                        </a:lnTo>
                        <a:lnTo>
                          <a:pt x="229195" y="144068"/>
                        </a:lnTo>
                        <a:cubicBezTo>
                          <a:pt x="143383" y="144068"/>
                          <a:pt x="73819" y="213632"/>
                          <a:pt x="73819" y="299444"/>
                        </a:cubicBezTo>
                        <a:lnTo>
                          <a:pt x="73819" y="2295525"/>
                        </a:lnTo>
                        <a:lnTo>
                          <a:pt x="0" y="2295525"/>
                        </a:lnTo>
                        <a:close/>
                      </a:path>
                    </a:pathLst>
                  </a:cu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88" name="Down Arrow 87"/>
                  <p:cNvSpPr>
                    <a:spLocks noChangeArrowheads="1"/>
                  </p:cNvSpPr>
                  <p:nvPr/>
                </p:nvSpPr>
                <p:spPr bwMode="auto">
                  <a:xfrm>
                    <a:off x="8505" y="5610"/>
                    <a:ext cx="345" cy="615"/>
                  </a:xfrm>
                  <a:prstGeom prst="downArrow">
                    <a:avLst>
                      <a:gd name="adj1" fmla="val 50000"/>
                      <a:gd name="adj2" fmla="val 50004"/>
                    </a:avLst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89" name="Up Arrow 88"/>
                  <p:cNvSpPr>
                    <a:spLocks noChangeArrowheads="1"/>
                  </p:cNvSpPr>
                  <p:nvPr/>
                </p:nvSpPr>
                <p:spPr bwMode="auto">
                  <a:xfrm>
                    <a:off x="2089" y="5284"/>
                    <a:ext cx="266" cy="3111"/>
                  </a:xfrm>
                  <a:prstGeom prst="upArrow">
                    <a:avLst>
                      <a:gd name="adj1" fmla="val 50000"/>
                      <a:gd name="adj2" fmla="val 49985"/>
                    </a:avLst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Calibri"/>
                        <a:cs typeface="Times New Roman"/>
                      </a:rPr>
                      <a:t> </a:t>
                    </a:r>
                  </a:p>
                </p:txBody>
              </p:sp>
            </p:grpSp>
            <p:grpSp>
              <p:nvGrpSpPr>
                <p:cNvPr id="72" name="Group 71"/>
                <p:cNvGrpSpPr/>
                <p:nvPr/>
              </p:nvGrpSpPr>
              <p:grpSpPr>
                <a:xfrm>
                  <a:off x="180975" y="533400"/>
                  <a:ext cx="3543300" cy="1585912"/>
                  <a:chOff x="0" y="0"/>
                  <a:chExt cx="3543300" cy="1585912"/>
                </a:xfrm>
              </p:grpSpPr>
              <p:sp>
                <p:nvSpPr>
                  <p:cNvPr id="73" name="Rounded Rectangle 72"/>
                  <p:cNvSpPr>
                    <a:spLocks noChangeArrowheads="1"/>
                  </p:cNvSpPr>
                  <p:nvPr/>
                </p:nvSpPr>
                <p:spPr bwMode="auto">
                  <a:xfrm>
                    <a:off x="1524000" y="866775"/>
                    <a:ext cx="2019300" cy="638175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External Source Detection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74" name="Rounded Rectangle 7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939290" cy="700405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PlagiaBust Server Sources Detection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75" name="Bent Arrow 74"/>
                  <p:cNvSpPr/>
                  <p:nvPr/>
                </p:nvSpPr>
                <p:spPr>
                  <a:xfrm rot="16200000">
                    <a:off x="952500" y="400050"/>
                    <a:ext cx="238125" cy="904875"/>
                  </a:xfrm>
                  <a:prstGeom prst="bentArrow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6" name="Bent Arrow 75"/>
                  <p:cNvSpPr/>
                  <p:nvPr/>
                </p:nvSpPr>
                <p:spPr>
                  <a:xfrm rot="16200000" flipH="1">
                    <a:off x="876300" y="942975"/>
                    <a:ext cx="295275" cy="990600"/>
                  </a:xfrm>
                  <a:prstGeom prst="bentArrow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" name="Up-Down Arrow 2"/>
            <p:cNvSpPr/>
            <p:nvPr/>
          </p:nvSpPr>
          <p:spPr>
            <a:xfrm>
              <a:off x="4803847" y="2136352"/>
              <a:ext cx="159383" cy="2250580"/>
            </a:xfrm>
            <a:prstGeom prst="up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602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Data Extraction Module R&amp;D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Document Type Support</a:t>
            </a:r>
          </a:p>
          <a:p>
            <a:pPr lvl="2">
              <a:buFont typeface="Arial" pitchFamily="34" charset="0"/>
              <a:buChar char="•"/>
            </a:pPr>
            <a:r>
              <a:rPr lang="en-US" sz="2800" dirty="0" smtClean="0"/>
              <a:t>Convert all document formats into text format  </a:t>
            </a:r>
          </a:p>
          <a:p>
            <a:pPr lvl="2">
              <a:buNone/>
            </a:pPr>
            <a:r>
              <a:rPr lang="en-US" sz="2800" dirty="0" smtClean="0"/>
              <a:t>     (</a:t>
            </a:r>
            <a:r>
              <a:rPr lang="en-US" sz="2800" dirty="0" err="1" smtClean="0"/>
              <a:t>pdf</a:t>
            </a:r>
            <a:r>
              <a:rPr lang="en-US" sz="2800" dirty="0" smtClean="0"/>
              <a:t>, doc, </a:t>
            </a:r>
            <a:r>
              <a:rPr lang="en-US" sz="2800" dirty="0" err="1" smtClean="0"/>
              <a:t>docx</a:t>
            </a:r>
            <a:r>
              <a:rPr lang="en-US" sz="2800" dirty="0" smtClean="0"/>
              <a:t>, rtf, txt)</a:t>
            </a:r>
          </a:p>
          <a:p>
            <a:pPr lvl="2">
              <a:buFont typeface="Arial" pitchFamily="34" charset="0"/>
              <a:buChar char="•"/>
            </a:pPr>
            <a:r>
              <a:rPr lang="en-US" sz="2800" dirty="0" smtClean="0"/>
              <a:t>PDF - Apache PDF Box version 0.7.3 </a:t>
            </a:r>
          </a:p>
          <a:p>
            <a:pPr lvl="2">
              <a:buFont typeface="Arial" pitchFamily="34" charset="0"/>
              <a:buChar char="•"/>
            </a:pPr>
            <a:r>
              <a:rPr lang="en-US" sz="2800" dirty="0" smtClean="0"/>
              <a:t>MS Word formats - </a:t>
            </a:r>
            <a:r>
              <a:rPr lang="en-US" sz="2800" dirty="0" err="1" smtClean="0"/>
              <a:t>docx</a:t>
            </a:r>
            <a:r>
              <a:rPr lang="en-US" sz="2800" dirty="0" smtClean="0"/>
              <a:t>, doc - Apache POI 3.7</a:t>
            </a:r>
          </a:p>
          <a:p>
            <a:pPr lvl="2">
              <a:buFont typeface="Arial" pitchFamily="34" charset="0"/>
              <a:buChar char="•"/>
            </a:pPr>
            <a:r>
              <a:rPr lang="en-US" sz="2800" dirty="0"/>
              <a:t>r</a:t>
            </a:r>
            <a:r>
              <a:rPr lang="en-US" sz="2800" dirty="0" smtClean="0"/>
              <a:t>tf – </a:t>
            </a:r>
            <a:r>
              <a:rPr lang="en-US" sz="2800" dirty="0" err="1" smtClean="0"/>
              <a:t>RTFEditorKIT</a:t>
            </a:r>
            <a:r>
              <a:rPr lang="en-US" sz="2800" dirty="0" smtClean="0"/>
              <a:t> java 1.6.0</a:t>
            </a:r>
            <a:r>
              <a:rPr lang="en-US" sz="2000" dirty="0" smtClean="0"/>
              <a:t>	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</a:p>
          <a:p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9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Research And Development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796316" y="1900286"/>
            <a:ext cx="7176124" cy="4124149"/>
            <a:chOff x="983932" y="1850876"/>
            <a:chExt cx="7176124" cy="4124149"/>
          </a:xfrm>
        </p:grpSpPr>
        <p:grpSp>
          <p:nvGrpSpPr>
            <p:cNvPr id="26" name="Group 25"/>
            <p:cNvGrpSpPr/>
            <p:nvPr/>
          </p:nvGrpSpPr>
          <p:grpSpPr>
            <a:xfrm>
              <a:off x="983932" y="1850876"/>
              <a:ext cx="7176124" cy="4124149"/>
              <a:chOff x="0" y="0"/>
              <a:chExt cx="7176214" cy="5092268"/>
            </a:xfrm>
          </p:grpSpPr>
          <p:sp>
            <p:nvSpPr>
              <p:cNvPr id="28" name="Up-Down Arrow 27"/>
              <p:cNvSpPr>
                <a:spLocks/>
              </p:cNvSpPr>
              <p:nvPr/>
            </p:nvSpPr>
            <p:spPr>
              <a:xfrm>
                <a:off x="3876675" y="3457575"/>
                <a:ext cx="159385" cy="824900"/>
              </a:xfrm>
              <a:prstGeom prst="upDownArrow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>
                    <a:effectLst/>
                    <a:ea typeface="Calibri"/>
                    <a:cs typeface="Times New Roman"/>
                  </a:rPr>
                  <a:t> </a:t>
                </a:r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0" y="0"/>
                <a:ext cx="7176214" cy="5092268"/>
                <a:chOff x="0" y="0"/>
                <a:chExt cx="7176214" cy="5092268"/>
              </a:xfrm>
            </p:grpSpPr>
            <p:grpSp>
              <p:nvGrpSpPr>
                <p:cNvPr id="30" name="Group 29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7176214" cy="5092268"/>
                  <a:chOff x="-4050" y="0"/>
                  <a:chExt cx="14745" cy="13652"/>
                </a:xfrm>
              </p:grpSpPr>
              <p:sp>
                <p:nvSpPr>
                  <p:cNvPr id="36" name="Rounded 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2430" y="0"/>
                    <a:ext cx="4995" cy="945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Data Extraction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37" name="Rounded 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-4050" y="5610"/>
                    <a:ext cx="3435" cy="1657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Internet Source Detection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38" name="Rounded 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855" y="8500"/>
                    <a:ext cx="7650" cy="780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Storage Interface</a:t>
                    </a:r>
                    <a:endParaRPr lang="en-US" sz="1200" dirty="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39" name="Rounded 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6840" y="3833"/>
                    <a:ext cx="3855" cy="1710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Matching Engine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40" name="Flowchart: Magnetic Disk 39"/>
                  <p:cNvSpPr>
                    <a:spLocks noChangeArrowheads="1"/>
                  </p:cNvSpPr>
                  <p:nvPr/>
                </p:nvSpPr>
                <p:spPr bwMode="auto">
                  <a:xfrm>
                    <a:off x="2937" y="11492"/>
                    <a:ext cx="2340" cy="2160"/>
                  </a:xfrm>
                  <a:prstGeom prst="flowChartMagneticDisk">
                    <a:avLst/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Storage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 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41" name="Rounded 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6840" y="6255"/>
                    <a:ext cx="3690" cy="1557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Reporting Generator          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42" name="Rounded 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5700" y="1859"/>
                    <a:ext cx="4995" cy="1020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Data Preprocessing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43" name="Bent Arrow 298"/>
                  <p:cNvSpPr>
                    <a:spLocks/>
                  </p:cNvSpPr>
                  <p:nvPr/>
                </p:nvSpPr>
                <p:spPr bwMode="auto">
                  <a:xfrm>
                    <a:off x="1215" y="180"/>
                    <a:ext cx="1215" cy="4020"/>
                  </a:xfrm>
                  <a:custGeom>
                    <a:avLst/>
                    <a:gdLst>
                      <a:gd name="T0" fmla="*/ 0 w 771525"/>
                      <a:gd name="T1" fmla="*/ 4020 h 2552700"/>
                      <a:gd name="T2" fmla="*/ 0 w 771525"/>
                      <a:gd name="T3" fmla="*/ 601 h 2552700"/>
                      <a:gd name="T4" fmla="*/ 532 w 771525"/>
                      <a:gd name="T5" fmla="*/ 69 h 2552700"/>
                      <a:gd name="T6" fmla="*/ 911 w 771525"/>
                      <a:gd name="T7" fmla="*/ 69 h 2552700"/>
                      <a:gd name="T8" fmla="*/ 911 w 771525"/>
                      <a:gd name="T9" fmla="*/ 0 h 2552700"/>
                      <a:gd name="T10" fmla="*/ 1215 w 771525"/>
                      <a:gd name="T11" fmla="*/ 116 h 2552700"/>
                      <a:gd name="T12" fmla="*/ 911 w 771525"/>
                      <a:gd name="T13" fmla="*/ 232 h 2552700"/>
                      <a:gd name="T14" fmla="*/ 911 w 771525"/>
                      <a:gd name="T15" fmla="*/ 163 h 2552700"/>
                      <a:gd name="T16" fmla="*/ 532 w 771525"/>
                      <a:gd name="T17" fmla="*/ 163 h 2552700"/>
                      <a:gd name="T18" fmla="*/ 94 w 771525"/>
                      <a:gd name="T19" fmla="*/ 601 h 2552700"/>
                      <a:gd name="T20" fmla="*/ 94 w 771525"/>
                      <a:gd name="T21" fmla="*/ 4020 h 2552700"/>
                      <a:gd name="T22" fmla="*/ 0 w 771525"/>
                      <a:gd name="T23" fmla="*/ 4020 h 2552700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71525" h="2552700">
                        <a:moveTo>
                          <a:pt x="0" y="2552700"/>
                        </a:moveTo>
                        <a:lnTo>
                          <a:pt x="0" y="381589"/>
                        </a:lnTo>
                        <a:cubicBezTo>
                          <a:pt x="0" y="195170"/>
                          <a:pt x="151123" y="44047"/>
                          <a:pt x="337542" y="44047"/>
                        </a:cubicBezTo>
                        <a:lnTo>
                          <a:pt x="578644" y="44046"/>
                        </a:lnTo>
                        <a:lnTo>
                          <a:pt x="578644" y="0"/>
                        </a:lnTo>
                        <a:lnTo>
                          <a:pt x="771525" y="73812"/>
                        </a:lnTo>
                        <a:lnTo>
                          <a:pt x="578644" y="147624"/>
                        </a:lnTo>
                        <a:lnTo>
                          <a:pt x="578644" y="103577"/>
                        </a:lnTo>
                        <a:lnTo>
                          <a:pt x="337542" y="103577"/>
                        </a:lnTo>
                        <a:cubicBezTo>
                          <a:pt x="184001" y="103577"/>
                          <a:pt x="59531" y="228047"/>
                          <a:pt x="59531" y="381588"/>
                        </a:cubicBezTo>
                        <a:lnTo>
                          <a:pt x="59531" y="2552700"/>
                        </a:lnTo>
                        <a:lnTo>
                          <a:pt x="0" y="2552700"/>
                        </a:lnTo>
                        <a:close/>
                      </a:path>
                    </a:pathLst>
                  </a:cu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44" name="Down Arrow 43"/>
                  <p:cNvSpPr>
                    <a:spLocks noChangeArrowheads="1"/>
                  </p:cNvSpPr>
                  <p:nvPr/>
                </p:nvSpPr>
                <p:spPr bwMode="auto">
                  <a:xfrm>
                    <a:off x="7913" y="2929"/>
                    <a:ext cx="285" cy="904"/>
                  </a:xfrm>
                  <a:prstGeom prst="downArrow">
                    <a:avLst>
                      <a:gd name="adj1" fmla="val 50000"/>
                      <a:gd name="adj2" fmla="val 50035"/>
                    </a:avLst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 dirty="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45" name="Bent Arrow 303"/>
                  <p:cNvSpPr>
                    <a:spLocks/>
                  </p:cNvSpPr>
                  <p:nvPr/>
                </p:nvSpPr>
                <p:spPr bwMode="auto">
                  <a:xfrm>
                    <a:off x="4814" y="2190"/>
                    <a:ext cx="825" cy="6205"/>
                  </a:xfrm>
                  <a:custGeom>
                    <a:avLst/>
                    <a:gdLst>
                      <a:gd name="T0" fmla="*/ 0 w 523875"/>
                      <a:gd name="T1" fmla="*/ 3615 h 2295525"/>
                      <a:gd name="T2" fmla="*/ 0 w 523875"/>
                      <a:gd name="T3" fmla="*/ 472 h 2295525"/>
                      <a:gd name="T4" fmla="*/ 361 w 523875"/>
                      <a:gd name="T5" fmla="*/ 111 h 2295525"/>
                      <a:gd name="T6" fmla="*/ 619 w 523875"/>
                      <a:gd name="T7" fmla="*/ 111 h 2295525"/>
                      <a:gd name="T8" fmla="*/ 619 w 523875"/>
                      <a:gd name="T9" fmla="*/ 0 h 2295525"/>
                      <a:gd name="T10" fmla="*/ 825 w 523875"/>
                      <a:gd name="T11" fmla="*/ 169 h 2295525"/>
                      <a:gd name="T12" fmla="*/ 619 w 523875"/>
                      <a:gd name="T13" fmla="*/ 338 h 2295525"/>
                      <a:gd name="T14" fmla="*/ 619 w 523875"/>
                      <a:gd name="T15" fmla="*/ 227 h 2295525"/>
                      <a:gd name="T16" fmla="*/ 361 w 523875"/>
                      <a:gd name="T17" fmla="*/ 227 h 2295525"/>
                      <a:gd name="T18" fmla="*/ 116 w 523875"/>
                      <a:gd name="T19" fmla="*/ 472 h 2295525"/>
                      <a:gd name="T20" fmla="*/ 116 w 523875"/>
                      <a:gd name="T21" fmla="*/ 3615 h 2295525"/>
                      <a:gd name="T22" fmla="*/ 0 w 523875"/>
                      <a:gd name="T23" fmla="*/ 3615 h 2295525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523875" h="2295525">
                        <a:moveTo>
                          <a:pt x="0" y="2295525"/>
                        </a:moveTo>
                        <a:lnTo>
                          <a:pt x="0" y="299444"/>
                        </a:lnTo>
                        <a:cubicBezTo>
                          <a:pt x="0" y="172863"/>
                          <a:pt x="102614" y="70249"/>
                          <a:pt x="229195" y="70249"/>
                        </a:cubicBezTo>
                        <a:lnTo>
                          <a:pt x="392906" y="70249"/>
                        </a:lnTo>
                        <a:lnTo>
                          <a:pt x="392906" y="0"/>
                        </a:lnTo>
                        <a:lnTo>
                          <a:pt x="523875" y="107159"/>
                        </a:lnTo>
                        <a:lnTo>
                          <a:pt x="392906" y="214317"/>
                        </a:lnTo>
                        <a:lnTo>
                          <a:pt x="392906" y="144068"/>
                        </a:lnTo>
                        <a:lnTo>
                          <a:pt x="229195" y="144068"/>
                        </a:lnTo>
                        <a:cubicBezTo>
                          <a:pt x="143383" y="144068"/>
                          <a:pt x="73819" y="213632"/>
                          <a:pt x="73819" y="299444"/>
                        </a:cubicBezTo>
                        <a:lnTo>
                          <a:pt x="73819" y="2295525"/>
                        </a:lnTo>
                        <a:lnTo>
                          <a:pt x="0" y="2295525"/>
                        </a:lnTo>
                        <a:close/>
                      </a:path>
                    </a:pathLst>
                  </a:cu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46" name="Down Arrow 45"/>
                  <p:cNvSpPr>
                    <a:spLocks noChangeArrowheads="1"/>
                  </p:cNvSpPr>
                  <p:nvPr/>
                </p:nvSpPr>
                <p:spPr bwMode="auto">
                  <a:xfrm>
                    <a:off x="8505" y="5610"/>
                    <a:ext cx="345" cy="615"/>
                  </a:xfrm>
                  <a:prstGeom prst="downArrow">
                    <a:avLst>
                      <a:gd name="adj1" fmla="val 50000"/>
                      <a:gd name="adj2" fmla="val 50004"/>
                    </a:avLst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47" name="Up Arrow 46"/>
                  <p:cNvSpPr>
                    <a:spLocks noChangeArrowheads="1"/>
                  </p:cNvSpPr>
                  <p:nvPr/>
                </p:nvSpPr>
                <p:spPr bwMode="auto">
                  <a:xfrm>
                    <a:off x="2089" y="5284"/>
                    <a:ext cx="266" cy="3111"/>
                  </a:xfrm>
                  <a:prstGeom prst="upArrow">
                    <a:avLst>
                      <a:gd name="adj1" fmla="val 50000"/>
                      <a:gd name="adj2" fmla="val 49985"/>
                    </a:avLst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Calibri"/>
                        <a:cs typeface="Times New Roman"/>
                      </a:rPr>
                      <a:t> </a:t>
                    </a:r>
                  </a:p>
                </p:txBody>
              </p:sp>
            </p:grpSp>
            <p:grpSp>
              <p:nvGrpSpPr>
                <p:cNvPr id="31" name="Group 30"/>
                <p:cNvGrpSpPr/>
                <p:nvPr/>
              </p:nvGrpSpPr>
              <p:grpSpPr>
                <a:xfrm>
                  <a:off x="180975" y="533400"/>
                  <a:ext cx="3543300" cy="1585912"/>
                  <a:chOff x="0" y="0"/>
                  <a:chExt cx="3543300" cy="1585912"/>
                </a:xfrm>
              </p:grpSpPr>
              <p:sp>
                <p:nvSpPr>
                  <p:cNvPr id="32" name="Rounded 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1524000" y="866775"/>
                    <a:ext cx="2019300" cy="638175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External Source Detection Module</a:t>
                    </a:r>
                    <a:endParaRPr lang="en-US" sz="1200" dirty="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33" name="Rounded 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939290" cy="700405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PlagiaBust Server Sources Detection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34" name="Bent Arrow 33"/>
                  <p:cNvSpPr/>
                  <p:nvPr/>
                </p:nvSpPr>
                <p:spPr>
                  <a:xfrm rot="16200000">
                    <a:off x="952500" y="400050"/>
                    <a:ext cx="238125" cy="904875"/>
                  </a:xfrm>
                  <a:prstGeom prst="bentArrow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5" name="Bent Arrow 34"/>
                  <p:cNvSpPr/>
                  <p:nvPr/>
                </p:nvSpPr>
                <p:spPr>
                  <a:xfrm rot="16200000" flipH="1">
                    <a:off x="876300" y="942975"/>
                    <a:ext cx="295275" cy="990600"/>
                  </a:xfrm>
                  <a:prstGeom prst="bentArrow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27" name="Up-Down Arrow 26"/>
            <p:cNvSpPr/>
            <p:nvPr/>
          </p:nvSpPr>
          <p:spPr>
            <a:xfrm>
              <a:off x="4803847" y="2136352"/>
              <a:ext cx="159383" cy="2250580"/>
            </a:xfrm>
            <a:prstGeom prst="up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602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External Source Detection R&amp;D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endParaRPr lang="en-US" sz="4400" dirty="0" smtClean="0"/>
          </a:p>
          <a:p>
            <a:pPr>
              <a:buFont typeface="Arial" pitchFamily="34" charset="0"/>
              <a:buChar char="•"/>
            </a:pPr>
            <a:r>
              <a:rPr lang="en-US" sz="8000" dirty="0" smtClean="0"/>
              <a:t>Query  Selection Algorithms – Using Plagiabust  Testing Framework</a:t>
            </a:r>
          </a:p>
          <a:p>
            <a:pPr lvl="1">
              <a:buFont typeface="Arial" pitchFamily="34" charset="0"/>
              <a:buChar char="•"/>
            </a:pPr>
            <a:r>
              <a:rPr lang="en-US" sz="8000" dirty="0" smtClean="0"/>
              <a:t>Exhaustive selection</a:t>
            </a:r>
          </a:p>
          <a:p>
            <a:pPr lvl="1">
              <a:buFont typeface="Arial" pitchFamily="34" charset="0"/>
              <a:buChar char="•"/>
            </a:pPr>
            <a:r>
              <a:rPr lang="en-US" sz="8000" dirty="0" smtClean="0"/>
              <a:t>Flesch-Kincaid Grade Level</a:t>
            </a:r>
          </a:p>
          <a:p>
            <a:pPr lvl="1">
              <a:buFont typeface="Arial" pitchFamily="34" charset="0"/>
              <a:buChar char="•"/>
            </a:pPr>
            <a:r>
              <a:rPr lang="en-US" sz="8000" dirty="0" smtClean="0"/>
              <a:t>Random selection</a:t>
            </a:r>
          </a:p>
          <a:p>
            <a:pPr lvl="1">
              <a:buFont typeface="Arial" pitchFamily="34" charset="0"/>
              <a:buChar char="•"/>
            </a:pPr>
            <a:r>
              <a:rPr lang="en-US" sz="8000" dirty="0" smtClean="0"/>
              <a:t>Paragraph wise query selection</a:t>
            </a:r>
          </a:p>
          <a:p>
            <a:pPr lvl="1">
              <a:buFont typeface="Arial" pitchFamily="34" charset="0"/>
              <a:buChar char="•"/>
            </a:pPr>
            <a:endParaRPr lang="en-US" sz="8000" dirty="0" smtClean="0"/>
          </a:p>
          <a:p>
            <a:pPr>
              <a:buFont typeface="Arial" pitchFamily="34" charset="0"/>
              <a:buChar char="•"/>
            </a:pPr>
            <a:r>
              <a:rPr lang="en-US" sz="8000" dirty="0" smtClean="0"/>
              <a:t>Internet Search</a:t>
            </a:r>
          </a:p>
          <a:p>
            <a:pPr lvl="1">
              <a:buFont typeface="Arial" pitchFamily="34" charset="0"/>
              <a:buChar char="•"/>
            </a:pPr>
            <a:r>
              <a:rPr lang="en-US" sz="8000" dirty="0" smtClean="0"/>
              <a:t>Querying using Bing search</a:t>
            </a:r>
          </a:p>
          <a:p>
            <a:pPr lvl="1">
              <a:buFont typeface="Arial" pitchFamily="34" charset="0"/>
              <a:buChar char="•"/>
            </a:pPr>
            <a:r>
              <a:rPr lang="en-US" sz="8000" dirty="0" smtClean="0"/>
              <a:t>Querying using Google search</a:t>
            </a:r>
          </a:p>
          <a:p>
            <a:pPr>
              <a:buFont typeface="Arial" pitchFamily="34" charset="0"/>
              <a:buChar char="•"/>
            </a:pPr>
            <a:endParaRPr lang="en-US" sz="8000" dirty="0" smtClean="0"/>
          </a:p>
          <a:p>
            <a:pPr>
              <a:buFont typeface="Arial" pitchFamily="34" charset="0"/>
              <a:buChar char="•"/>
            </a:pPr>
            <a:r>
              <a:rPr lang="en-US" sz="8000" dirty="0" smtClean="0"/>
              <a:t>PlagiaBust Web Search Service</a:t>
            </a:r>
          </a:p>
          <a:p>
            <a:pPr lvl="1">
              <a:buFont typeface="Arial" pitchFamily="34" charset="0"/>
              <a:buChar char="•"/>
            </a:pPr>
            <a:r>
              <a:rPr lang="en-US" sz="8000" dirty="0" smtClean="0"/>
              <a:t>Apache Solr</a:t>
            </a:r>
          </a:p>
          <a:p>
            <a:pPr>
              <a:buNone/>
            </a:pPr>
            <a:r>
              <a:rPr lang="en-US" sz="4300" dirty="0" smtClean="0"/>
              <a:t>             </a:t>
            </a:r>
          </a:p>
          <a:p>
            <a:pPr>
              <a:buNone/>
            </a:pPr>
            <a:r>
              <a:rPr lang="en-US" sz="1900" dirty="0" smtClean="0"/>
              <a:t>			</a:t>
            </a:r>
          </a:p>
          <a:p>
            <a:pPr>
              <a:buNone/>
            </a:pPr>
            <a:r>
              <a:rPr lang="en-US" sz="1900" dirty="0" smtClean="0"/>
              <a:t>			</a:t>
            </a:r>
          </a:p>
          <a:p>
            <a:pPr>
              <a:buNone/>
            </a:pPr>
            <a:r>
              <a:rPr lang="en-US" sz="2000" b="1" dirty="0" smtClean="0"/>
              <a:t>			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	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93439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External Source Detection R&amp;D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Query Selection Algorithm</a:t>
            </a:r>
          </a:p>
          <a:p>
            <a:r>
              <a:rPr lang="en-US" sz="2100" dirty="0" smtClean="0"/>
              <a:t>Paragraph wise query selection</a:t>
            </a:r>
          </a:p>
          <a:p>
            <a:r>
              <a:rPr lang="en-US" sz="2100" dirty="0" smtClean="0"/>
              <a:t>Testing Corpus - </a:t>
            </a:r>
            <a:r>
              <a:rPr lang="en-US" sz="2400" dirty="0" smtClean="0"/>
              <a:t>set of 100 documents, each contain approximately 3000 words</a:t>
            </a:r>
            <a:endParaRPr lang="en-US" sz="2100" dirty="0" smtClean="0"/>
          </a:p>
          <a:p>
            <a:endParaRPr lang="en-US" sz="21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</a:p>
          <a:p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3810000"/>
            <a:ext cx="5105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5639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Flow of the Presentation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Plagiarism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What is PlagiaBust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Features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Overview to </a:t>
            </a:r>
            <a:r>
              <a:rPr lang="en-US" dirty="0" err="1" smtClean="0"/>
              <a:t>PlagiaBust</a:t>
            </a:r>
            <a:r>
              <a:rPr lang="en-US" dirty="0" smtClean="0"/>
              <a:t> system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R&amp;D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Q &amp;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73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External Source Detection R&amp;D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1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</a:p>
          <a:p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828800"/>
            <a:ext cx="3776661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1828800"/>
            <a:ext cx="3886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2" name="Picture 4" descr="C:\Users\Compaq\Pictures\Google Talk Received Images\heavily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19400" y="4419600"/>
            <a:ext cx="3886200" cy="21966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0617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Research And Development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796316" y="1900286"/>
            <a:ext cx="7176124" cy="4124149"/>
            <a:chOff x="983932" y="1850876"/>
            <a:chExt cx="7176124" cy="4124149"/>
          </a:xfrm>
        </p:grpSpPr>
        <p:grpSp>
          <p:nvGrpSpPr>
            <p:cNvPr id="49" name="Group 48"/>
            <p:cNvGrpSpPr/>
            <p:nvPr/>
          </p:nvGrpSpPr>
          <p:grpSpPr>
            <a:xfrm>
              <a:off x="983932" y="1850876"/>
              <a:ext cx="7176124" cy="4124149"/>
              <a:chOff x="0" y="0"/>
              <a:chExt cx="7176214" cy="5092268"/>
            </a:xfrm>
          </p:grpSpPr>
          <p:sp>
            <p:nvSpPr>
              <p:cNvPr id="51" name="Up-Down Arrow 50"/>
              <p:cNvSpPr>
                <a:spLocks/>
              </p:cNvSpPr>
              <p:nvPr/>
            </p:nvSpPr>
            <p:spPr>
              <a:xfrm>
                <a:off x="3876675" y="3457575"/>
                <a:ext cx="159385" cy="824900"/>
              </a:xfrm>
              <a:prstGeom prst="upDownArrow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>
                    <a:effectLst/>
                    <a:ea typeface="Calibri"/>
                    <a:cs typeface="Times New Roman"/>
                  </a:rPr>
                  <a:t> </a:t>
                </a:r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0" y="0"/>
                <a:ext cx="7176214" cy="5092268"/>
                <a:chOff x="0" y="0"/>
                <a:chExt cx="7176214" cy="5092268"/>
              </a:xfrm>
            </p:grpSpPr>
            <p:grpSp>
              <p:nvGrpSpPr>
                <p:cNvPr id="53" name="Group 52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7176214" cy="5092268"/>
                  <a:chOff x="-4050" y="0"/>
                  <a:chExt cx="14745" cy="13652"/>
                </a:xfrm>
              </p:grpSpPr>
              <p:sp>
                <p:nvSpPr>
                  <p:cNvPr id="59" name="Rounded 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2430" y="0"/>
                    <a:ext cx="4995" cy="945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Data Extraction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60" name="Rounded 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-4050" y="5610"/>
                    <a:ext cx="3435" cy="1657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Internet Source Detection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61" name="Rounded Rectangle 60"/>
                  <p:cNvSpPr>
                    <a:spLocks noChangeArrowheads="1"/>
                  </p:cNvSpPr>
                  <p:nvPr/>
                </p:nvSpPr>
                <p:spPr bwMode="auto">
                  <a:xfrm>
                    <a:off x="855" y="8500"/>
                    <a:ext cx="7650" cy="780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Storage Interface</a:t>
                    </a:r>
                    <a:endParaRPr lang="en-US" sz="1200" dirty="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62" name="Rounded 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6840" y="3833"/>
                    <a:ext cx="3855" cy="1710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Matching Engine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63" name="Flowchart: Magnetic Disk 62"/>
                  <p:cNvSpPr>
                    <a:spLocks noChangeArrowheads="1"/>
                  </p:cNvSpPr>
                  <p:nvPr/>
                </p:nvSpPr>
                <p:spPr bwMode="auto">
                  <a:xfrm>
                    <a:off x="2937" y="11492"/>
                    <a:ext cx="2340" cy="2160"/>
                  </a:xfrm>
                  <a:prstGeom prst="flowChartMagneticDisk">
                    <a:avLst/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Storage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 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64" name="Rounded 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6840" y="6255"/>
                    <a:ext cx="3690" cy="1557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Reporting Generator          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65" name="Rounded Rectangle 64"/>
                  <p:cNvSpPr>
                    <a:spLocks noChangeArrowheads="1"/>
                  </p:cNvSpPr>
                  <p:nvPr/>
                </p:nvSpPr>
                <p:spPr bwMode="auto">
                  <a:xfrm>
                    <a:off x="5700" y="1859"/>
                    <a:ext cx="4995" cy="1020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Data Preprocessing Module</a:t>
                    </a:r>
                    <a:endParaRPr lang="en-US" sz="1200" dirty="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66" name="Bent Arrow 298"/>
                  <p:cNvSpPr>
                    <a:spLocks/>
                  </p:cNvSpPr>
                  <p:nvPr/>
                </p:nvSpPr>
                <p:spPr bwMode="auto">
                  <a:xfrm>
                    <a:off x="1215" y="180"/>
                    <a:ext cx="1215" cy="4020"/>
                  </a:xfrm>
                  <a:custGeom>
                    <a:avLst/>
                    <a:gdLst>
                      <a:gd name="T0" fmla="*/ 0 w 771525"/>
                      <a:gd name="T1" fmla="*/ 4020 h 2552700"/>
                      <a:gd name="T2" fmla="*/ 0 w 771525"/>
                      <a:gd name="T3" fmla="*/ 601 h 2552700"/>
                      <a:gd name="T4" fmla="*/ 532 w 771525"/>
                      <a:gd name="T5" fmla="*/ 69 h 2552700"/>
                      <a:gd name="T6" fmla="*/ 911 w 771525"/>
                      <a:gd name="T7" fmla="*/ 69 h 2552700"/>
                      <a:gd name="T8" fmla="*/ 911 w 771525"/>
                      <a:gd name="T9" fmla="*/ 0 h 2552700"/>
                      <a:gd name="T10" fmla="*/ 1215 w 771525"/>
                      <a:gd name="T11" fmla="*/ 116 h 2552700"/>
                      <a:gd name="T12" fmla="*/ 911 w 771525"/>
                      <a:gd name="T13" fmla="*/ 232 h 2552700"/>
                      <a:gd name="T14" fmla="*/ 911 w 771525"/>
                      <a:gd name="T15" fmla="*/ 163 h 2552700"/>
                      <a:gd name="T16" fmla="*/ 532 w 771525"/>
                      <a:gd name="T17" fmla="*/ 163 h 2552700"/>
                      <a:gd name="T18" fmla="*/ 94 w 771525"/>
                      <a:gd name="T19" fmla="*/ 601 h 2552700"/>
                      <a:gd name="T20" fmla="*/ 94 w 771525"/>
                      <a:gd name="T21" fmla="*/ 4020 h 2552700"/>
                      <a:gd name="T22" fmla="*/ 0 w 771525"/>
                      <a:gd name="T23" fmla="*/ 4020 h 2552700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71525" h="2552700">
                        <a:moveTo>
                          <a:pt x="0" y="2552700"/>
                        </a:moveTo>
                        <a:lnTo>
                          <a:pt x="0" y="381589"/>
                        </a:lnTo>
                        <a:cubicBezTo>
                          <a:pt x="0" y="195170"/>
                          <a:pt x="151123" y="44047"/>
                          <a:pt x="337542" y="44047"/>
                        </a:cubicBezTo>
                        <a:lnTo>
                          <a:pt x="578644" y="44046"/>
                        </a:lnTo>
                        <a:lnTo>
                          <a:pt x="578644" y="0"/>
                        </a:lnTo>
                        <a:lnTo>
                          <a:pt x="771525" y="73812"/>
                        </a:lnTo>
                        <a:lnTo>
                          <a:pt x="578644" y="147624"/>
                        </a:lnTo>
                        <a:lnTo>
                          <a:pt x="578644" y="103577"/>
                        </a:lnTo>
                        <a:lnTo>
                          <a:pt x="337542" y="103577"/>
                        </a:lnTo>
                        <a:cubicBezTo>
                          <a:pt x="184001" y="103577"/>
                          <a:pt x="59531" y="228047"/>
                          <a:pt x="59531" y="381588"/>
                        </a:cubicBezTo>
                        <a:lnTo>
                          <a:pt x="59531" y="2552700"/>
                        </a:lnTo>
                        <a:lnTo>
                          <a:pt x="0" y="2552700"/>
                        </a:lnTo>
                        <a:close/>
                      </a:path>
                    </a:pathLst>
                  </a:cu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67" name="Down Arrow 66"/>
                  <p:cNvSpPr>
                    <a:spLocks noChangeArrowheads="1"/>
                  </p:cNvSpPr>
                  <p:nvPr/>
                </p:nvSpPr>
                <p:spPr bwMode="auto">
                  <a:xfrm>
                    <a:off x="7913" y="2929"/>
                    <a:ext cx="285" cy="904"/>
                  </a:xfrm>
                  <a:prstGeom prst="downArrow">
                    <a:avLst>
                      <a:gd name="adj1" fmla="val 50000"/>
                      <a:gd name="adj2" fmla="val 50035"/>
                    </a:avLst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 dirty="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90" name="Bent Arrow 303"/>
                  <p:cNvSpPr>
                    <a:spLocks/>
                  </p:cNvSpPr>
                  <p:nvPr/>
                </p:nvSpPr>
                <p:spPr bwMode="auto">
                  <a:xfrm>
                    <a:off x="4814" y="2190"/>
                    <a:ext cx="825" cy="6205"/>
                  </a:xfrm>
                  <a:custGeom>
                    <a:avLst/>
                    <a:gdLst>
                      <a:gd name="T0" fmla="*/ 0 w 523875"/>
                      <a:gd name="T1" fmla="*/ 3615 h 2295525"/>
                      <a:gd name="T2" fmla="*/ 0 w 523875"/>
                      <a:gd name="T3" fmla="*/ 472 h 2295525"/>
                      <a:gd name="T4" fmla="*/ 361 w 523875"/>
                      <a:gd name="T5" fmla="*/ 111 h 2295525"/>
                      <a:gd name="T6" fmla="*/ 619 w 523875"/>
                      <a:gd name="T7" fmla="*/ 111 h 2295525"/>
                      <a:gd name="T8" fmla="*/ 619 w 523875"/>
                      <a:gd name="T9" fmla="*/ 0 h 2295525"/>
                      <a:gd name="T10" fmla="*/ 825 w 523875"/>
                      <a:gd name="T11" fmla="*/ 169 h 2295525"/>
                      <a:gd name="T12" fmla="*/ 619 w 523875"/>
                      <a:gd name="T13" fmla="*/ 338 h 2295525"/>
                      <a:gd name="T14" fmla="*/ 619 w 523875"/>
                      <a:gd name="T15" fmla="*/ 227 h 2295525"/>
                      <a:gd name="T16" fmla="*/ 361 w 523875"/>
                      <a:gd name="T17" fmla="*/ 227 h 2295525"/>
                      <a:gd name="T18" fmla="*/ 116 w 523875"/>
                      <a:gd name="T19" fmla="*/ 472 h 2295525"/>
                      <a:gd name="T20" fmla="*/ 116 w 523875"/>
                      <a:gd name="T21" fmla="*/ 3615 h 2295525"/>
                      <a:gd name="T22" fmla="*/ 0 w 523875"/>
                      <a:gd name="T23" fmla="*/ 3615 h 2295525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523875" h="2295525">
                        <a:moveTo>
                          <a:pt x="0" y="2295525"/>
                        </a:moveTo>
                        <a:lnTo>
                          <a:pt x="0" y="299444"/>
                        </a:lnTo>
                        <a:cubicBezTo>
                          <a:pt x="0" y="172863"/>
                          <a:pt x="102614" y="70249"/>
                          <a:pt x="229195" y="70249"/>
                        </a:cubicBezTo>
                        <a:lnTo>
                          <a:pt x="392906" y="70249"/>
                        </a:lnTo>
                        <a:lnTo>
                          <a:pt x="392906" y="0"/>
                        </a:lnTo>
                        <a:lnTo>
                          <a:pt x="523875" y="107159"/>
                        </a:lnTo>
                        <a:lnTo>
                          <a:pt x="392906" y="214317"/>
                        </a:lnTo>
                        <a:lnTo>
                          <a:pt x="392906" y="144068"/>
                        </a:lnTo>
                        <a:lnTo>
                          <a:pt x="229195" y="144068"/>
                        </a:lnTo>
                        <a:cubicBezTo>
                          <a:pt x="143383" y="144068"/>
                          <a:pt x="73819" y="213632"/>
                          <a:pt x="73819" y="299444"/>
                        </a:cubicBezTo>
                        <a:lnTo>
                          <a:pt x="73819" y="2295525"/>
                        </a:lnTo>
                        <a:lnTo>
                          <a:pt x="0" y="2295525"/>
                        </a:lnTo>
                        <a:close/>
                      </a:path>
                    </a:pathLst>
                  </a:cu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91" name="Down Arrow 90"/>
                  <p:cNvSpPr>
                    <a:spLocks noChangeArrowheads="1"/>
                  </p:cNvSpPr>
                  <p:nvPr/>
                </p:nvSpPr>
                <p:spPr bwMode="auto">
                  <a:xfrm>
                    <a:off x="8505" y="5610"/>
                    <a:ext cx="345" cy="615"/>
                  </a:xfrm>
                  <a:prstGeom prst="downArrow">
                    <a:avLst>
                      <a:gd name="adj1" fmla="val 50000"/>
                      <a:gd name="adj2" fmla="val 50004"/>
                    </a:avLst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92" name="Up Arrow 91"/>
                  <p:cNvSpPr>
                    <a:spLocks noChangeArrowheads="1"/>
                  </p:cNvSpPr>
                  <p:nvPr/>
                </p:nvSpPr>
                <p:spPr bwMode="auto">
                  <a:xfrm>
                    <a:off x="2089" y="5284"/>
                    <a:ext cx="266" cy="3111"/>
                  </a:xfrm>
                  <a:prstGeom prst="upArrow">
                    <a:avLst>
                      <a:gd name="adj1" fmla="val 50000"/>
                      <a:gd name="adj2" fmla="val 49985"/>
                    </a:avLst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Calibri"/>
                        <a:cs typeface="Times New Roman"/>
                      </a:rPr>
                      <a:t> </a:t>
                    </a:r>
                  </a:p>
                </p:txBody>
              </p:sp>
            </p:grpSp>
            <p:grpSp>
              <p:nvGrpSpPr>
                <p:cNvPr id="54" name="Group 53"/>
                <p:cNvGrpSpPr/>
                <p:nvPr/>
              </p:nvGrpSpPr>
              <p:grpSpPr>
                <a:xfrm>
                  <a:off x="180975" y="533400"/>
                  <a:ext cx="3543300" cy="1585912"/>
                  <a:chOff x="0" y="0"/>
                  <a:chExt cx="3543300" cy="1585912"/>
                </a:xfrm>
              </p:grpSpPr>
              <p:sp>
                <p:nvSpPr>
                  <p:cNvPr id="55" name="Rounded 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1524000" y="866775"/>
                    <a:ext cx="2019300" cy="638175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External Source Detection Module</a:t>
                    </a:r>
                    <a:endParaRPr lang="en-US" sz="1200" dirty="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56" name="Rounded 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939290" cy="700405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PlagiaBust Server Sources Detection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57" name="Bent Arrow 56"/>
                  <p:cNvSpPr/>
                  <p:nvPr/>
                </p:nvSpPr>
                <p:spPr>
                  <a:xfrm rot="16200000">
                    <a:off x="952500" y="400050"/>
                    <a:ext cx="238125" cy="904875"/>
                  </a:xfrm>
                  <a:prstGeom prst="bentArrow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8" name="Bent Arrow 57"/>
                  <p:cNvSpPr/>
                  <p:nvPr/>
                </p:nvSpPr>
                <p:spPr>
                  <a:xfrm rot="16200000" flipH="1">
                    <a:off x="876300" y="942975"/>
                    <a:ext cx="295275" cy="990600"/>
                  </a:xfrm>
                  <a:prstGeom prst="bentArrow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50" name="Up-Down Arrow 49"/>
            <p:cNvSpPr/>
            <p:nvPr/>
          </p:nvSpPr>
          <p:spPr>
            <a:xfrm>
              <a:off x="4803847" y="2136352"/>
              <a:ext cx="159383" cy="2250580"/>
            </a:xfrm>
            <a:prstGeom prst="up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602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Pre-processing R&amp;D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Stemming Algorithms – convert words root form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 smtClean="0"/>
              <a:t>Martin Porters Algorithm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200" dirty="0" err="1" smtClean="0"/>
              <a:t>Lovins</a:t>
            </a:r>
            <a:r>
              <a:rPr lang="en-US" sz="2200" dirty="0" smtClean="0"/>
              <a:t> Algorithm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 smtClean="0"/>
              <a:t>Stop Words Removal – remove common words (a, the,..)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 Apache Lucene </a:t>
            </a:r>
            <a:r>
              <a:rPr lang="en-US" sz="2000" dirty="0" err="1" smtClean="0"/>
              <a:t>StopAnalyzer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Apache Lucene </a:t>
            </a:r>
            <a:r>
              <a:rPr lang="en-US" sz="2000" dirty="0" err="1" smtClean="0"/>
              <a:t>SnowballAnalyzer</a:t>
            </a: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Synonym Replacement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WordNet - lexical database for the English language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JWNL (Java WordNet Library)</a:t>
            </a:r>
          </a:p>
          <a:p>
            <a:pPr lvl="1">
              <a:buFont typeface="Arial" pitchFamily="34" charset="0"/>
              <a:buChar char="•"/>
            </a:pPr>
            <a:r>
              <a:rPr lang="de-DE" sz="2000" dirty="0" smtClean="0"/>
              <a:t>JWI (MIT Java Interface to Wordnet)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Lucene – WordNet  (Apache </a:t>
            </a:r>
            <a:r>
              <a:rPr lang="en-US" sz="2000" dirty="0" err="1" smtClean="0"/>
              <a:t>lucene</a:t>
            </a:r>
            <a:r>
              <a:rPr lang="en-US" sz="2000" dirty="0" smtClean="0"/>
              <a:t> team)</a:t>
            </a:r>
          </a:p>
        </p:txBody>
      </p:sp>
    </p:spTree>
    <p:extLst>
      <p:ext uri="{BB962C8B-B14F-4D97-AF65-F5344CB8AC3E}">
        <p14:creationId xmlns:p14="http://schemas.microsoft.com/office/powerpoint/2010/main" val="382173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Pre-processing R&amp;D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Synonym Replacement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JWNL (Java </a:t>
            </a:r>
            <a:r>
              <a:rPr lang="en-US" sz="1800" dirty="0" err="1" smtClean="0"/>
              <a:t>WordNet</a:t>
            </a:r>
            <a:r>
              <a:rPr lang="en-US" sz="1800" dirty="0" smtClean="0"/>
              <a:t> Library)</a:t>
            </a:r>
            <a:r>
              <a:rPr lang="de-DE" sz="1800" dirty="0" smtClean="0"/>
              <a:t> vs </a:t>
            </a:r>
            <a:r>
              <a:rPr lang="en-US" sz="1800" dirty="0" err="1" smtClean="0"/>
              <a:t>Lucene</a:t>
            </a:r>
            <a:r>
              <a:rPr lang="en-US" sz="1800" dirty="0" smtClean="0"/>
              <a:t> – </a:t>
            </a:r>
            <a:r>
              <a:rPr lang="en-US" sz="1800" dirty="0" err="1" smtClean="0"/>
              <a:t>WordNet</a:t>
            </a:r>
            <a:r>
              <a:rPr lang="en-US" sz="1800" dirty="0" smtClean="0"/>
              <a:t>  (</a:t>
            </a:r>
            <a:r>
              <a:rPr lang="en-US" sz="1800" dirty="0" err="1" smtClean="0"/>
              <a:t>Apachelucene</a:t>
            </a:r>
            <a:r>
              <a:rPr lang="en-US" sz="1800" dirty="0" smtClean="0"/>
              <a:t>)</a:t>
            </a:r>
          </a:p>
        </p:txBody>
      </p:sp>
      <p:graphicFrame>
        <p:nvGraphicFramePr>
          <p:cNvPr id="5" name="Chart 4"/>
          <p:cNvGraphicFramePr/>
          <p:nvPr/>
        </p:nvGraphicFramePr>
        <p:xfrm>
          <a:off x="914400" y="2819400"/>
          <a:ext cx="6629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2173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 of the PlagiaBust System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796316" y="1900286"/>
            <a:ext cx="7176124" cy="4124149"/>
            <a:chOff x="983932" y="1850876"/>
            <a:chExt cx="7176124" cy="4124149"/>
          </a:xfrm>
        </p:grpSpPr>
        <p:grpSp>
          <p:nvGrpSpPr>
            <p:cNvPr id="26" name="Group 25"/>
            <p:cNvGrpSpPr/>
            <p:nvPr/>
          </p:nvGrpSpPr>
          <p:grpSpPr>
            <a:xfrm>
              <a:off x="983932" y="1850876"/>
              <a:ext cx="7176124" cy="4124149"/>
              <a:chOff x="0" y="0"/>
              <a:chExt cx="7176214" cy="5092268"/>
            </a:xfrm>
          </p:grpSpPr>
          <p:sp>
            <p:nvSpPr>
              <p:cNvPr id="28" name="Up-Down Arrow 27"/>
              <p:cNvSpPr>
                <a:spLocks/>
              </p:cNvSpPr>
              <p:nvPr/>
            </p:nvSpPr>
            <p:spPr>
              <a:xfrm>
                <a:off x="3876675" y="3457575"/>
                <a:ext cx="159385" cy="824900"/>
              </a:xfrm>
              <a:prstGeom prst="upDownArrow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>
                    <a:effectLst/>
                    <a:ea typeface="Calibri"/>
                    <a:cs typeface="Times New Roman"/>
                  </a:rPr>
                  <a:t> </a:t>
                </a:r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0" y="0"/>
                <a:ext cx="7176214" cy="5092268"/>
                <a:chOff x="0" y="0"/>
                <a:chExt cx="7176214" cy="5092268"/>
              </a:xfrm>
            </p:grpSpPr>
            <p:grpSp>
              <p:nvGrpSpPr>
                <p:cNvPr id="30" name="Group 29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7176214" cy="5092268"/>
                  <a:chOff x="-4050" y="0"/>
                  <a:chExt cx="14745" cy="13652"/>
                </a:xfrm>
              </p:grpSpPr>
              <p:sp>
                <p:nvSpPr>
                  <p:cNvPr id="36" name="Rounded 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2430" y="0"/>
                    <a:ext cx="4995" cy="945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Data Extraction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37" name="Rounded 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-4050" y="5610"/>
                    <a:ext cx="3435" cy="1657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Internet Source Detection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38" name="Rounded 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855" y="8500"/>
                    <a:ext cx="7650" cy="780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Storage Interface</a:t>
                    </a:r>
                    <a:endParaRPr lang="en-US" sz="1200" dirty="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39" name="Rounded 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6840" y="3833"/>
                    <a:ext cx="3855" cy="1710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Matching Engine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40" name="Flowchart: Magnetic Disk 39"/>
                  <p:cNvSpPr>
                    <a:spLocks noChangeArrowheads="1"/>
                  </p:cNvSpPr>
                  <p:nvPr/>
                </p:nvSpPr>
                <p:spPr bwMode="auto">
                  <a:xfrm>
                    <a:off x="2937" y="11492"/>
                    <a:ext cx="2340" cy="2160"/>
                  </a:xfrm>
                  <a:prstGeom prst="flowChartMagneticDisk">
                    <a:avLst/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Storage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 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41" name="Rounded 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6840" y="6255"/>
                    <a:ext cx="3690" cy="1557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Reporting Generator          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42" name="Rounded 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5700" y="1859"/>
                    <a:ext cx="4995" cy="1020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Data Preprocessing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43" name="Bent Arrow 298"/>
                  <p:cNvSpPr>
                    <a:spLocks/>
                  </p:cNvSpPr>
                  <p:nvPr/>
                </p:nvSpPr>
                <p:spPr bwMode="auto">
                  <a:xfrm>
                    <a:off x="1215" y="180"/>
                    <a:ext cx="1215" cy="4020"/>
                  </a:xfrm>
                  <a:custGeom>
                    <a:avLst/>
                    <a:gdLst>
                      <a:gd name="T0" fmla="*/ 0 w 771525"/>
                      <a:gd name="T1" fmla="*/ 4020 h 2552700"/>
                      <a:gd name="T2" fmla="*/ 0 w 771525"/>
                      <a:gd name="T3" fmla="*/ 601 h 2552700"/>
                      <a:gd name="T4" fmla="*/ 532 w 771525"/>
                      <a:gd name="T5" fmla="*/ 69 h 2552700"/>
                      <a:gd name="T6" fmla="*/ 911 w 771525"/>
                      <a:gd name="T7" fmla="*/ 69 h 2552700"/>
                      <a:gd name="T8" fmla="*/ 911 w 771525"/>
                      <a:gd name="T9" fmla="*/ 0 h 2552700"/>
                      <a:gd name="T10" fmla="*/ 1215 w 771525"/>
                      <a:gd name="T11" fmla="*/ 116 h 2552700"/>
                      <a:gd name="T12" fmla="*/ 911 w 771525"/>
                      <a:gd name="T13" fmla="*/ 232 h 2552700"/>
                      <a:gd name="T14" fmla="*/ 911 w 771525"/>
                      <a:gd name="T15" fmla="*/ 163 h 2552700"/>
                      <a:gd name="T16" fmla="*/ 532 w 771525"/>
                      <a:gd name="T17" fmla="*/ 163 h 2552700"/>
                      <a:gd name="T18" fmla="*/ 94 w 771525"/>
                      <a:gd name="T19" fmla="*/ 601 h 2552700"/>
                      <a:gd name="T20" fmla="*/ 94 w 771525"/>
                      <a:gd name="T21" fmla="*/ 4020 h 2552700"/>
                      <a:gd name="T22" fmla="*/ 0 w 771525"/>
                      <a:gd name="T23" fmla="*/ 4020 h 2552700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71525" h="2552700">
                        <a:moveTo>
                          <a:pt x="0" y="2552700"/>
                        </a:moveTo>
                        <a:lnTo>
                          <a:pt x="0" y="381589"/>
                        </a:lnTo>
                        <a:cubicBezTo>
                          <a:pt x="0" y="195170"/>
                          <a:pt x="151123" y="44047"/>
                          <a:pt x="337542" y="44047"/>
                        </a:cubicBezTo>
                        <a:lnTo>
                          <a:pt x="578644" y="44046"/>
                        </a:lnTo>
                        <a:lnTo>
                          <a:pt x="578644" y="0"/>
                        </a:lnTo>
                        <a:lnTo>
                          <a:pt x="771525" y="73812"/>
                        </a:lnTo>
                        <a:lnTo>
                          <a:pt x="578644" y="147624"/>
                        </a:lnTo>
                        <a:lnTo>
                          <a:pt x="578644" y="103577"/>
                        </a:lnTo>
                        <a:lnTo>
                          <a:pt x="337542" y="103577"/>
                        </a:lnTo>
                        <a:cubicBezTo>
                          <a:pt x="184001" y="103577"/>
                          <a:pt x="59531" y="228047"/>
                          <a:pt x="59531" y="381588"/>
                        </a:cubicBezTo>
                        <a:lnTo>
                          <a:pt x="59531" y="2552700"/>
                        </a:lnTo>
                        <a:lnTo>
                          <a:pt x="0" y="2552700"/>
                        </a:lnTo>
                        <a:close/>
                      </a:path>
                    </a:pathLst>
                  </a:cu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44" name="Down Arrow 43"/>
                  <p:cNvSpPr>
                    <a:spLocks noChangeArrowheads="1"/>
                  </p:cNvSpPr>
                  <p:nvPr/>
                </p:nvSpPr>
                <p:spPr bwMode="auto">
                  <a:xfrm>
                    <a:off x="7913" y="2929"/>
                    <a:ext cx="285" cy="904"/>
                  </a:xfrm>
                  <a:prstGeom prst="downArrow">
                    <a:avLst>
                      <a:gd name="adj1" fmla="val 50000"/>
                      <a:gd name="adj2" fmla="val 50035"/>
                    </a:avLst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 dirty="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45" name="Bent Arrow 303"/>
                  <p:cNvSpPr>
                    <a:spLocks/>
                  </p:cNvSpPr>
                  <p:nvPr/>
                </p:nvSpPr>
                <p:spPr bwMode="auto">
                  <a:xfrm>
                    <a:off x="4814" y="2190"/>
                    <a:ext cx="825" cy="6205"/>
                  </a:xfrm>
                  <a:custGeom>
                    <a:avLst/>
                    <a:gdLst>
                      <a:gd name="T0" fmla="*/ 0 w 523875"/>
                      <a:gd name="T1" fmla="*/ 3615 h 2295525"/>
                      <a:gd name="T2" fmla="*/ 0 w 523875"/>
                      <a:gd name="T3" fmla="*/ 472 h 2295525"/>
                      <a:gd name="T4" fmla="*/ 361 w 523875"/>
                      <a:gd name="T5" fmla="*/ 111 h 2295525"/>
                      <a:gd name="T6" fmla="*/ 619 w 523875"/>
                      <a:gd name="T7" fmla="*/ 111 h 2295525"/>
                      <a:gd name="T8" fmla="*/ 619 w 523875"/>
                      <a:gd name="T9" fmla="*/ 0 h 2295525"/>
                      <a:gd name="T10" fmla="*/ 825 w 523875"/>
                      <a:gd name="T11" fmla="*/ 169 h 2295525"/>
                      <a:gd name="T12" fmla="*/ 619 w 523875"/>
                      <a:gd name="T13" fmla="*/ 338 h 2295525"/>
                      <a:gd name="T14" fmla="*/ 619 w 523875"/>
                      <a:gd name="T15" fmla="*/ 227 h 2295525"/>
                      <a:gd name="T16" fmla="*/ 361 w 523875"/>
                      <a:gd name="T17" fmla="*/ 227 h 2295525"/>
                      <a:gd name="T18" fmla="*/ 116 w 523875"/>
                      <a:gd name="T19" fmla="*/ 472 h 2295525"/>
                      <a:gd name="T20" fmla="*/ 116 w 523875"/>
                      <a:gd name="T21" fmla="*/ 3615 h 2295525"/>
                      <a:gd name="T22" fmla="*/ 0 w 523875"/>
                      <a:gd name="T23" fmla="*/ 3615 h 2295525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523875" h="2295525">
                        <a:moveTo>
                          <a:pt x="0" y="2295525"/>
                        </a:moveTo>
                        <a:lnTo>
                          <a:pt x="0" y="299444"/>
                        </a:lnTo>
                        <a:cubicBezTo>
                          <a:pt x="0" y="172863"/>
                          <a:pt x="102614" y="70249"/>
                          <a:pt x="229195" y="70249"/>
                        </a:cubicBezTo>
                        <a:lnTo>
                          <a:pt x="392906" y="70249"/>
                        </a:lnTo>
                        <a:lnTo>
                          <a:pt x="392906" y="0"/>
                        </a:lnTo>
                        <a:lnTo>
                          <a:pt x="523875" y="107159"/>
                        </a:lnTo>
                        <a:lnTo>
                          <a:pt x="392906" y="214317"/>
                        </a:lnTo>
                        <a:lnTo>
                          <a:pt x="392906" y="144068"/>
                        </a:lnTo>
                        <a:lnTo>
                          <a:pt x="229195" y="144068"/>
                        </a:lnTo>
                        <a:cubicBezTo>
                          <a:pt x="143383" y="144068"/>
                          <a:pt x="73819" y="213632"/>
                          <a:pt x="73819" y="299444"/>
                        </a:cubicBezTo>
                        <a:lnTo>
                          <a:pt x="73819" y="2295525"/>
                        </a:lnTo>
                        <a:lnTo>
                          <a:pt x="0" y="2295525"/>
                        </a:lnTo>
                        <a:close/>
                      </a:path>
                    </a:pathLst>
                  </a:cu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46" name="Down Arrow 45"/>
                  <p:cNvSpPr>
                    <a:spLocks noChangeArrowheads="1"/>
                  </p:cNvSpPr>
                  <p:nvPr/>
                </p:nvSpPr>
                <p:spPr bwMode="auto">
                  <a:xfrm>
                    <a:off x="8505" y="5610"/>
                    <a:ext cx="345" cy="615"/>
                  </a:xfrm>
                  <a:prstGeom prst="downArrow">
                    <a:avLst>
                      <a:gd name="adj1" fmla="val 50000"/>
                      <a:gd name="adj2" fmla="val 50004"/>
                    </a:avLst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47" name="Up Arrow 46"/>
                  <p:cNvSpPr>
                    <a:spLocks noChangeArrowheads="1"/>
                  </p:cNvSpPr>
                  <p:nvPr/>
                </p:nvSpPr>
                <p:spPr bwMode="auto">
                  <a:xfrm>
                    <a:off x="2089" y="5284"/>
                    <a:ext cx="266" cy="3111"/>
                  </a:xfrm>
                  <a:prstGeom prst="upArrow">
                    <a:avLst>
                      <a:gd name="adj1" fmla="val 50000"/>
                      <a:gd name="adj2" fmla="val 49985"/>
                    </a:avLst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Calibri"/>
                        <a:cs typeface="Times New Roman"/>
                      </a:rPr>
                      <a:t> </a:t>
                    </a:r>
                  </a:p>
                </p:txBody>
              </p:sp>
            </p:grpSp>
            <p:grpSp>
              <p:nvGrpSpPr>
                <p:cNvPr id="31" name="Group 30"/>
                <p:cNvGrpSpPr/>
                <p:nvPr/>
              </p:nvGrpSpPr>
              <p:grpSpPr>
                <a:xfrm>
                  <a:off x="180975" y="533400"/>
                  <a:ext cx="3543300" cy="1585912"/>
                  <a:chOff x="0" y="0"/>
                  <a:chExt cx="3543300" cy="1585912"/>
                </a:xfrm>
              </p:grpSpPr>
              <p:sp>
                <p:nvSpPr>
                  <p:cNvPr id="32" name="Rounded 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1524000" y="866775"/>
                    <a:ext cx="2019300" cy="638175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External Source Detection Module</a:t>
                    </a:r>
                    <a:endParaRPr lang="en-US" sz="1200" dirty="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33" name="Rounded 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939290" cy="700405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PlagiaBust Server Sources Detection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34" name="Bent Arrow 33"/>
                  <p:cNvSpPr/>
                  <p:nvPr/>
                </p:nvSpPr>
                <p:spPr>
                  <a:xfrm rot="16200000">
                    <a:off x="952500" y="400050"/>
                    <a:ext cx="238125" cy="904875"/>
                  </a:xfrm>
                  <a:prstGeom prst="bentArrow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5" name="Bent Arrow 34"/>
                  <p:cNvSpPr/>
                  <p:nvPr/>
                </p:nvSpPr>
                <p:spPr>
                  <a:xfrm rot="16200000" flipH="1">
                    <a:off x="876300" y="942975"/>
                    <a:ext cx="295275" cy="990600"/>
                  </a:xfrm>
                  <a:prstGeom prst="bentArrow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27" name="Up-Down Arrow 26"/>
            <p:cNvSpPr/>
            <p:nvPr/>
          </p:nvSpPr>
          <p:spPr>
            <a:xfrm>
              <a:off x="4803847" y="2136352"/>
              <a:ext cx="159383" cy="2250580"/>
            </a:xfrm>
            <a:prstGeom prst="up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602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Matching Engine R&amp;D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/>
              <a:t>Paraphrase Detection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Text Semantic Similarity Calculation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get semantic relationship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Surface Text Similarity 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recognition methods operate directly on the input surface strings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Based on Syntactic Similarity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work at the syntax level (grammar)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Employ Machine Learning – train on data set </a:t>
            </a:r>
          </a:p>
        </p:txBody>
      </p:sp>
    </p:spTree>
    <p:extLst>
      <p:ext uri="{BB962C8B-B14F-4D97-AF65-F5344CB8AC3E}">
        <p14:creationId xmlns:p14="http://schemas.microsoft.com/office/powerpoint/2010/main" val="382173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Matching Engine R&amp;D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30680"/>
            <a:ext cx="8229600" cy="5227320"/>
          </a:xfrm>
        </p:spPr>
        <p:txBody>
          <a:bodyPr>
            <a:normAutofit fontScale="32500" lnSpcReduction="20000"/>
          </a:bodyPr>
          <a:lstStyle/>
          <a:p>
            <a:endParaRPr lang="en-US" sz="3100" dirty="0" smtClean="0"/>
          </a:p>
          <a:p>
            <a:r>
              <a:rPr lang="en-US" sz="8000" dirty="0" smtClean="0"/>
              <a:t>Paraphrase Detection</a:t>
            </a:r>
          </a:p>
          <a:p>
            <a:pPr lvl="1"/>
            <a:r>
              <a:rPr lang="en-US" sz="6400" dirty="0" smtClean="0"/>
              <a:t>Algorithm– Semantic Similarity calculation</a:t>
            </a:r>
          </a:p>
          <a:p>
            <a:pPr>
              <a:buNone/>
            </a:pPr>
            <a:endParaRPr lang="en-US" sz="6600" dirty="0" smtClean="0"/>
          </a:p>
          <a:p>
            <a:endParaRPr lang="en-US" sz="6600" dirty="0" smtClean="0"/>
          </a:p>
          <a:p>
            <a:endParaRPr lang="en-US" sz="6600" dirty="0" smtClean="0"/>
          </a:p>
          <a:p>
            <a:endParaRPr lang="en-US" sz="6600" dirty="0" smtClean="0"/>
          </a:p>
          <a:p>
            <a:endParaRPr lang="en-US" sz="6600" dirty="0" smtClean="0"/>
          </a:p>
          <a:p>
            <a:pPr>
              <a:buNone/>
            </a:pPr>
            <a:endParaRPr lang="en-US" sz="6600" dirty="0" smtClean="0"/>
          </a:p>
          <a:p>
            <a:pPr>
              <a:buNone/>
            </a:pPr>
            <a:endParaRPr lang="en-US" sz="6600" dirty="0" smtClean="0"/>
          </a:p>
          <a:p>
            <a:endParaRPr lang="en-US" sz="6600" dirty="0" smtClean="0"/>
          </a:p>
          <a:p>
            <a:pPr lvl="1"/>
            <a:r>
              <a:rPr lang="en-US" sz="6400" dirty="0" smtClean="0"/>
              <a:t>Testing Corpus - Microsoft Research Paraphrase Corpus</a:t>
            </a:r>
            <a:endParaRPr lang="en-US" sz="2700" dirty="0" smtClean="0"/>
          </a:p>
          <a:p>
            <a:pPr lvl="3"/>
            <a:r>
              <a:rPr lang="en-US" sz="6500" dirty="0" smtClean="0"/>
              <a:t>contains 5801 pairs of sentences obtained from online news articles referring to same event</a:t>
            </a:r>
          </a:p>
          <a:p>
            <a:pPr lvl="3"/>
            <a:r>
              <a:rPr lang="en-US" sz="5900" dirty="0" smtClean="0"/>
              <a:t>approximately 67% of the 5,801 pairs were judged to be paraphrases</a:t>
            </a:r>
            <a:r>
              <a:rPr lang="en-US" dirty="0" smtClean="0"/>
              <a:t>.</a:t>
            </a:r>
          </a:p>
          <a:p>
            <a:pPr lvl="1">
              <a:buNone/>
            </a:pPr>
            <a:r>
              <a:rPr lang="en-US" sz="2000" dirty="0" smtClean="0"/>
              <a:t>	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</a:p>
          <a:p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1809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667000"/>
            <a:ext cx="7696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4419600"/>
            <a:ext cx="7696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3657600"/>
            <a:ext cx="6324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7634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Matching Engine R&amp;D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30680"/>
            <a:ext cx="8229600" cy="5227320"/>
          </a:xfrm>
        </p:spPr>
        <p:txBody>
          <a:bodyPr>
            <a:normAutofit/>
          </a:bodyPr>
          <a:lstStyle/>
          <a:p>
            <a:endParaRPr lang="en-US" sz="3100" dirty="0" smtClean="0"/>
          </a:p>
          <a:p>
            <a:r>
              <a:rPr lang="en-US" dirty="0" smtClean="0"/>
              <a:t>Paraphrase Detection</a:t>
            </a:r>
          </a:p>
          <a:p>
            <a:pPr lvl="1"/>
            <a:r>
              <a:rPr lang="en-US" dirty="0" smtClean="0"/>
              <a:t>Accuracy Measures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Threshold value selection</a:t>
            </a:r>
          </a:p>
          <a:p>
            <a:pPr>
              <a:buNone/>
            </a:pPr>
            <a:endParaRPr lang="en-US" sz="8000" dirty="0" smtClean="0"/>
          </a:p>
          <a:p>
            <a:pPr>
              <a:buNone/>
            </a:pPr>
            <a:endParaRPr lang="en-US" sz="8000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1809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048000"/>
            <a:ext cx="6353175" cy="114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4800600"/>
            <a:ext cx="5943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7634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Matching Engine R&amp;D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/>
          </a:bodyPr>
          <a:lstStyle/>
          <a:p>
            <a:endParaRPr lang="en-US" sz="3100" dirty="0" smtClean="0"/>
          </a:p>
          <a:p>
            <a:pPr>
              <a:lnSpc>
                <a:spcPct val="110000"/>
              </a:lnSpc>
              <a:buNone/>
            </a:pPr>
            <a:endParaRPr lang="en-US" sz="2700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r>
              <a:rPr lang="en-US" sz="2000" dirty="0" smtClean="0"/>
              <a:t>	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</a:p>
          <a:p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1809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0" y="2590798"/>
          <a:ext cx="7391401" cy="4168807"/>
        </p:xfrm>
        <a:graphic>
          <a:graphicData uri="http://schemas.openxmlformats.org/drawingml/2006/table">
            <a:tbl>
              <a:tblPr/>
              <a:tblGrid>
                <a:gridCol w="2227440"/>
                <a:gridCol w="1337235"/>
                <a:gridCol w="1321820"/>
                <a:gridCol w="1053602"/>
                <a:gridCol w="1451304"/>
              </a:tblGrid>
              <a:tr h="35442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Iskoola Pota"/>
                        </a:rPr>
                        <a:t>Method </a:t>
                      </a:r>
                      <a:endParaRPr lang="en-US" sz="1600" b="1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Iskoola Pota"/>
                        </a:rPr>
                        <a:t>Accuracy (%)</a:t>
                      </a:r>
                      <a:endParaRPr lang="en-US" sz="1600" b="1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Iskoola Pota"/>
                        </a:rPr>
                        <a:t>Precision (%)</a:t>
                      </a:r>
                      <a:endParaRPr lang="en-US" sz="1600" b="1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Iskoola Pota"/>
                        </a:rPr>
                        <a:t>Recall (%)</a:t>
                      </a:r>
                      <a:endParaRPr lang="en-US" sz="1600" b="1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Iskoola Pota"/>
                        </a:rPr>
                        <a:t>F-measure (%)</a:t>
                      </a:r>
                      <a:endParaRPr lang="en-US" sz="1600" b="1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42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Corley &amp;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  <a:cs typeface="Iskoola Pota"/>
                        </a:rPr>
                        <a:t>Mihalcea</a:t>
                      </a: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 (2005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Iskoola Pota"/>
                        </a:rPr>
                        <a:t>)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71.5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72.3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92.5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81.2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42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Das &amp; Smith (2009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Iskoola Pota"/>
                        </a:rPr>
                        <a:t>)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76.1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79.6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86.1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82.9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42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Finch 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Iskoola Pota"/>
                        </a:rPr>
                        <a:t>(</a:t>
                      </a: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2005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Iskoola Pota"/>
                        </a:rPr>
                        <a:t>)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75.0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76.6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89.8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82.7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16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  <a:cs typeface="Iskoola Pota"/>
                        </a:rPr>
                        <a:t>Malakasiotis</a:t>
                      </a: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 (2009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Iskoola Pota"/>
                        </a:rPr>
                        <a:t>)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76.2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79.4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86.8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82.9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42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  <a:cs typeface="Iskoola Pota"/>
                        </a:rPr>
                        <a:t>Qiu</a:t>
                      </a: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 </a:t>
                      </a:r>
                      <a:r>
                        <a:rPr lang="en-US" sz="1400" baseline="0" dirty="0" smtClean="0">
                          <a:latin typeface="Times New Roman"/>
                          <a:ea typeface="Times New Roman"/>
                          <a:cs typeface="Iskoola Pota"/>
                        </a:rPr>
                        <a:t> 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Iskoola Pota"/>
                        </a:rPr>
                        <a:t>(</a:t>
                      </a: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2006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Iskoola Pota"/>
                        </a:rPr>
                        <a:t>)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72.0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72.5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93.4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81.6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42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Iskoola Pota"/>
                        </a:rPr>
                        <a:t>Wan </a:t>
                      </a: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(2006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Iskoola Pota"/>
                        </a:rPr>
                        <a:t>)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75.6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77.0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90.0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83.0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16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Zhang &amp; Patrick (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2005</a:t>
                      </a:r>
                      <a:r>
                        <a:rPr lang="en-US" sz="1400" smtClean="0">
                          <a:latin typeface="Times New Roman"/>
                          <a:ea typeface="Times New Roman"/>
                          <a:cs typeface="Iskoola Pota"/>
                        </a:rPr>
                        <a:t>)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71.9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74.3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88.2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80.7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16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  <a:cs typeface="Iskoola Pota"/>
                        </a:rPr>
                        <a:t>Our Method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Iskoola Pota"/>
                        </a:rPr>
                        <a:t>71.31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  <a:cs typeface="Iskoola Pota"/>
                        </a:rPr>
                        <a:t>74.38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  <a:cs typeface="Iskoola Pota"/>
                        </a:rPr>
                        <a:t>87.43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  <a:cs typeface="Iskoola Pota"/>
                        </a:rPr>
                        <a:t>80.38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16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BASE1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66.5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66.5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100.0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79.9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16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BASE2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69.0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72.4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86.3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78.8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38200" y="2057400"/>
            <a:ext cx="4800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/>
              <a:t>Comparison with available methods</a:t>
            </a:r>
          </a:p>
        </p:txBody>
      </p:sp>
    </p:spTree>
    <p:extLst>
      <p:ext uri="{BB962C8B-B14F-4D97-AF65-F5344CB8AC3E}">
        <p14:creationId xmlns:p14="http://schemas.microsoft.com/office/powerpoint/2010/main" val="227634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Matching Engine R&amp;D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 fontScale="25000" lnSpcReduction="20000"/>
          </a:bodyPr>
          <a:lstStyle/>
          <a:p>
            <a:endParaRPr lang="en-US" sz="3100" dirty="0" smtClean="0"/>
          </a:p>
          <a:p>
            <a:r>
              <a:rPr lang="en-US" sz="11200" dirty="0"/>
              <a:t>Textual Comparison Algorithms</a:t>
            </a:r>
          </a:p>
          <a:p>
            <a:pPr lvl="1">
              <a:lnSpc>
                <a:spcPct val="220000"/>
              </a:lnSpc>
            </a:pPr>
            <a:r>
              <a:rPr lang="en-US" sz="11200" dirty="0"/>
              <a:t>Cosine Similarity</a:t>
            </a:r>
          </a:p>
          <a:p>
            <a:pPr lvl="1">
              <a:lnSpc>
                <a:spcPct val="220000"/>
              </a:lnSpc>
            </a:pPr>
            <a:r>
              <a:rPr lang="en-US" sz="11200" dirty="0"/>
              <a:t>Euclidean Distance</a:t>
            </a:r>
          </a:p>
          <a:p>
            <a:pPr lvl="1">
              <a:lnSpc>
                <a:spcPct val="220000"/>
              </a:lnSpc>
            </a:pPr>
            <a:r>
              <a:rPr lang="en-US" sz="11200" dirty="0"/>
              <a:t>Greedy String Tiling</a:t>
            </a:r>
          </a:p>
          <a:p>
            <a:pPr lvl="1">
              <a:lnSpc>
                <a:spcPct val="220000"/>
              </a:lnSpc>
            </a:pPr>
            <a:r>
              <a:rPr lang="en-US" sz="11200" dirty="0"/>
              <a:t>ShingleCloud </a:t>
            </a:r>
          </a:p>
          <a:p>
            <a:endParaRPr lang="en-US" sz="55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r>
              <a:rPr lang="en-US" sz="2000" dirty="0" smtClean="0"/>
              <a:t>	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</a:p>
          <a:p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64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Plagiarism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Plagiarism is the unauthorized use of others work without acknowledgment. </a:t>
            </a:r>
          </a:p>
          <a:p>
            <a:pPr algn="just"/>
            <a:r>
              <a:rPr lang="en-US" dirty="0" smtClean="0"/>
              <a:t>Availability of Internet materials has made it easy for students to plagiarize from Internet resources.</a:t>
            </a:r>
          </a:p>
          <a:p>
            <a:pPr algn="just"/>
            <a:r>
              <a:rPr lang="en-US" dirty="0" smtClean="0"/>
              <a:t>Huge threat to intellectual property of original authors. 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43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Matching Engine R&amp;D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Textual Similarity Algorithm Comparison</a:t>
            </a:r>
          </a:p>
          <a:p>
            <a:pPr lvl="1"/>
            <a:r>
              <a:rPr lang="en-US" sz="2800" dirty="0"/>
              <a:t>Similarity measures given by algorithms for about 60% copied set of documents</a:t>
            </a:r>
          </a:p>
          <a:p>
            <a:pPr marL="393192" lvl="1" indent="0">
              <a:buNone/>
            </a:pPr>
            <a:r>
              <a:rPr lang="en-US" sz="2200" dirty="0"/>
              <a:t/>
            </a:r>
            <a:br>
              <a:rPr lang="en-US" sz="2200" dirty="0"/>
            </a:br>
            <a:endParaRPr lang="en-US" sz="2200" dirty="0"/>
          </a:p>
          <a:p>
            <a:endParaRPr lang="en-US" sz="55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>
              <a:buNone/>
            </a:pPr>
            <a:r>
              <a:rPr lang="en-US" sz="2000" dirty="0"/>
              <a:t>		</a:t>
            </a:r>
            <a:endParaRPr lang="en-US" dirty="0"/>
          </a:p>
          <a:p>
            <a:pPr>
              <a:buNone/>
            </a:pPr>
            <a:r>
              <a:rPr lang="en-US" dirty="0"/>
              <a:t>			</a:t>
            </a:r>
          </a:p>
          <a:p>
            <a:endParaRPr lang="en-US" sz="3100" dirty="0" smtClean="0"/>
          </a:p>
          <a:p>
            <a:pPr>
              <a:buNone/>
            </a:pPr>
            <a:r>
              <a:rPr lang="en-US" dirty="0" smtClean="0"/>
              <a:t>			</a:t>
            </a:r>
          </a:p>
          <a:p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700464656"/>
              </p:ext>
            </p:extLst>
          </p:nvPr>
        </p:nvGraphicFramePr>
        <p:xfrm>
          <a:off x="1447800" y="3200400"/>
          <a:ext cx="5600700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2135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Matching Engine R&amp;D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 fontScale="25000" lnSpcReduction="20000"/>
          </a:bodyPr>
          <a:lstStyle/>
          <a:p>
            <a:pPr lvl="1">
              <a:buNone/>
            </a:pPr>
            <a:r>
              <a:rPr lang="en-US" sz="2000" dirty="0" smtClean="0"/>
              <a:t>		</a:t>
            </a:r>
            <a:endParaRPr lang="en-US" dirty="0" smtClean="0"/>
          </a:p>
          <a:p>
            <a:r>
              <a:rPr lang="en-US" sz="12800" dirty="0" smtClean="0"/>
              <a:t>ShingleCloud </a:t>
            </a:r>
            <a:r>
              <a:rPr lang="en-US" sz="12800" dirty="0"/>
              <a:t>Algorithm</a:t>
            </a:r>
          </a:p>
          <a:p>
            <a:pPr lvl="1"/>
            <a:r>
              <a:rPr lang="en-US" sz="12800" dirty="0"/>
              <a:t>N-Gram overlap text comparison</a:t>
            </a:r>
          </a:p>
          <a:p>
            <a:pPr lvl="1"/>
            <a:r>
              <a:rPr lang="en-US" sz="12800" dirty="0"/>
              <a:t>Needle and Haystack strings</a:t>
            </a:r>
          </a:p>
          <a:p>
            <a:pPr lvl="1"/>
            <a:r>
              <a:rPr lang="en-US" sz="12800" dirty="0"/>
              <a:t>Extract shingles from needle and haystack using sliding window approach</a:t>
            </a:r>
          </a:p>
          <a:p>
            <a:pPr lvl="1"/>
            <a:r>
              <a:rPr lang="en-US" sz="12800" dirty="0"/>
              <a:t>Generating a bit string according to shingle existence in needle and haystack</a:t>
            </a:r>
          </a:p>
          <a:p>
            <a:pPr lvl="1"/>
            <a:r>
              <a:rPr lang="en-US" sz="12800" dirty="0"/>
              <a:t>Extract matching shingles from the bit string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1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Matching Engine R&amp;D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 fontScale="40000" lnSpcReduction="20000"/>
          </a:bodyPr>
          <a:lstStyle/>
          <a:p>
            <a:r>
              <a:rPr lang="en-US" sz="8600" dirty="0" smtClean="0"/>
              <a:t>Selecting N-Gram Size</a:t>
            </a:r>
          </a:p>
          <a:p>
            <a:endParaRPr lang="en-US" sz="12800" dirty="0" smtClean="0"/>
          </a:p>
          <a:p>
            <a:pPr marL="393192" lvl="1" indent="0">
              <a:buNone/>
            </a:pPr>
            <a:endParaRPr lang="en-US" sz="12800" dirty="0" smtClean="0"/>
          </a:p>
          <a:p>
            <a:pPr lvl="1"/>
            <a:endParaRPr lang="en-US" sz="8600" dirty="0" smtClean="0"/>
          </a:p>
          <a:p>
            <a:endParaRPr lang="en-US" sz="8600" dirty="0" smtClean="0"/>
          </a:p>
          <a:p>
            <a:endParaRPr lang="en-US" sz="5500" dirty="0" smtClean="0"/>
          </a:p>
          <a:p>
            <a:endParaRPr lang="en-US" sz="55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r>
              <a:rPr lang="en-US" sz="2000" dirty="0" smtClean="0"/>
              <a:t>	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</a:p>
          <a:p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425255459"/>
              </p:ext>
            </p:extLst>
          </p:nvPr>
        </p:nvGraphicFramePr>
        <p:xfrm>
          <a:off x="1143000" y="2895600"/>
          <a:ext cx="6400800" cy="3223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5161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Matching Engine R&amp;D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 fontScale="32500" lnSpcReduction="20000"/>
          </a:bodyPr>
          <a:lstStyle/>
          <a:p>
            <a:r>
              <a:rPr lang="en-US" sz="8600" dirty="0" smtClean="0"/>
              <a:t>Selecting Minimal Number of Consecutive ones</a:t>
            </a:r>
          </a:p>
          <a:p>
            <a:endParaRPr lang="en-US" sz="12800" dirty="0" smtClean="0"/>
          </a:p>
          <a:p>
            <a:pPr marL="393192" lvl="1" indent="0">
              <a:buNone/>
            </a:pPr>
            <a:endParaRPr lang="en-US" sz="12800" dirty="0" smtClean="0"/>
          </a:p>
          <a:p>
            <a:pPr lvl="1"/>
            <a:endParaRPr lang="en-US" sz="8600" dirty="0" smtClean="0"/>
          </a:p>
          <a:p>
            <a:endParaRPr lang="en-US" sz="8600" dirty="0" smtClean="0"/>
          </a:p>
          <a:p>
            <a:endParaRPr lang="en-US" sz="5500" dirty="0" smtClean="0"/>
          </a:p>
          <a:p>
            <a:endParaRPr lang="en-US" sz="55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r>
              <a:rPr lang="en-US" sz="2000" dirty="0" smtClean="0"/>
              <a:t>	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</a:p>
          <a:p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4245251494"/>
              </p:ext>
            </p:extLst>
          </p:nvPr>
        </p:nvGraphicFramePr>
        <p:xfrm>
          <a:off x="1295400" y="2743200"/>
          <a:ext cx="62484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2040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Research And Development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796316" y="1900286"/>
            <a:ext cx="7176124" cy="4124149"/>
            <a:chOff x="983932" y="1850876"/>
            <a:chExt cx="7176124" cy="4124149"/>
          </a:xfrm>
        </p:grpSpPr>
        <p:grpSp>
          <p:nvGrpSpPr>
            <p:cNvPr id="26" name="Group 25"/>
            <p:cNvGrpSpPr/>
            <p:nvPr/>
          </p:nvGrpSpPr>
          <p:grpSpPr>
            <a:xfrm>
              <a:off x="983932" y="1850876"/>
              <a:ext cx="7176124" cy="4124149"/>
              <a:chOff x="0" y="0"/>
              <a:chExt cx="7176214" cy="5092268"/>
            </a:xfrm>
          </p:grpSpPr>
          <p:sp>
            <p:nvSpPr>
              <p:cNvPr id="28" name="Up-Down Arrow 27"/>
              <p:cNvSpPr>
                <a:spLocks/>
              </p:cNvSpPr>
              <p:nvPr/>
            </p:nvSpPr>
            <p:spPr>
              <a:xfrm>
                <a:off x="3876675" y="3457575"/>
                <a:ext cx="159385" cy="824900"/>
              </a:xfrm>
              <a:prstGeom prst="upDownArrow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>
                    <a:effectLst/>
                    <a:ea typeface="Calibri"/>
                    <a:cs typeface="Times New Roman"/>
                  </a:rPr>
                  <a:t> </a:t>
                </a:r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0" y="0"/>
                <a:ext cx="7176214" cy="5092268"/>
                <a:chOff x="0" y="0"/>
                <a:chExt cx="7176214" cy="5092268"/>
              </a:xfrm>
            </p:grpSpPr>
            <p:grpSp>
              <p:nvGrpSpPr>
                <p:cNvPr id="30" name="Group 29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7176214" cy="5092268"/>
                  <a:chOff x="-4050" y="0"/>
                  <a:chExt cx="14745" cy="13652"/>
                </a:xfrm>
              </p:grpSpPr>
              <p:sp>
                <p:nvSpPr>
                  <p:cNvPr id="36" name="Rounded 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2430" y="0"/>
                    <a:ext cx="4995" cy="945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Data Extraction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37" name="Rounded 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-4050" y="5610"/>
                    <a:ext cx="3435" cy="1657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Internet Source Detection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38" name="Rounded 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855" y="8500"/>
                    <a:ext cx="7650" cy="780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Storage Interface</a:t>
                    </a:r>
                    <a:endParaRPr lang="en-US" sz="1200" dirty="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39" name="Rounded 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6840" y="3833"/>
                    <a:ext cx="3855" cy="1710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Matching Engine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40" name="Flowchart: Magnetic Disk 39"/>
                  <p:cNvSpPr>
                    <a:spLocks noChangeArrowheads="1"/>
                  </p:cNvSpPr>
                  <p:nvPr/>
                </p:nvSpPr>
                <p:spPr bwMode="auto">
                  <a:xfrm>
                    <a:off x="2937" y="11492"/>
                    <a:ext cx="2340" cy="2160"/>
                  </a:xfrm>
                  <a:prstGeom prst="flowChartMagneticDisk">
                    <a:avLst/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Storage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 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41" name="Rounded 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6840" y="6255"/>
                    <a:ext cx="3690" cy="1557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Reporting Generator           Module</a:t>
                    </a:r>
                    <a:endParaRPr lang="en-US" sz="1200" dirty="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42" name="Rounded 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5700" y="1859"/>
                    <a:ext cx="4995" cy="1020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Data Preprocessing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43" name="Bent Arrow 298"/>
                  <p:cNvSpPr>
                    <a:spLocks/>
                  </p:cNvSpPr>
                  <p:nvPr/>
                </p:nvSpPr>
                <p:spPr bwMode="auto">
                  <a:xfrm>
                    <a:off x="1215" y="180"/>
                    <a:ext cx="1215" cy="4020"/>
                  </a:xfrm>
                  <a:custGeom>
                    <a:avLst/>
                    <a:gdLst>
                      <a:gd name="T0" fmla="*/ 0 w 771525"/>
                      <a:gd name="T1" fmla="*/ 4020 h 2552700"/>
                      <a:gd name="T2" fmla="*/ 0 w 771525"/>
                      <a:gd name="T3" fmla="*/ 601 h 2552700"/>
                      <a:gd name="T4" fmla="*/ 532 w 771525"/>
                      <a:gd name="T5" fmla="*/ 69 h 2552700"/>
                      <a:gd name="T6" fmla="*/ 911 w 771525"/>
                      <a:gd name="T7" fmla="*/ 69 h 2552700"/>
                      <a:gd name="T8" fmla="*/ 911 w 771525"/>
                      <a:gd name="T9" fmla="*/ 0 h 2552700"/>
                      <a:gd name="T10" fmla="*/ 1215 w 771525"/>
                      <a:gd name="T11" fmla="*/ 116 h 2552700"/>
                      <a:gd name="T12" fmla="*/ 911 w 771525"/>
                      <a:gd name="T13" fmla="*/ 232 h 2552700"/>
                      <a:gd name="T14" fmla="*/ 911 w 771525"/>
                      <a:gd name="T15" fmla="*/ 163 h 2552700"/>
                      <a:gd name="T16" fmla="*/ 532 w 771525"/>
                      <a:gd name="T17" fmla="*/ 163 h 2552700"/>
                      <a:gd name="T18" fmla="*/ 94 w 771525"/>
                      <a:gd name="T19" fmla="*/ 601 h 2552700"/>
                      <a:gd name="T20" fmla="*/ 94 w 771525"/>
                      <a:gd name="T21" fmla="*/ 4020 h 2552700"/>
                      <a:gd name="T22" fmla="*/ 0 w 771525"/>
                      <a:gd name="T23" fmla="*/ 4020 h 2552700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71525" h="2552700">
                        <a:moveTo>
                          <a:pt x="0" y="2552700"/>
                        </a:moveTo>
                        <a:lnTo>
                          <a:pt x="0" y="381589"/>
                        </a:lnTo>
                        <a:cubicBezTo>
                          <a:pt x="0" y="195170"/>
                          <a:pt x="151123" y="44047"/>
                          <a:pt x="337542" y="44047"/>
                        </a:cubicBezTo>
                        <a:lnTo>
                          <a:pt x="578644" y="44046"/>
                        </a:lnTo>
                        <a:lnTo>
                          <a:pt x="578644" y="0"/>
                        </a:lnTo>
                        <a:lnTo>
                          <a:pt x="771525" y="73812"/>
                        </a:lnTo>
                        <a:lnTo>
                          <a:pt x="578644" y="147624"/>
                        </a:lnTo>
                        <a:lnTo>
                          <a:pt x="578644" y="103577"/>
                        </a:lnTo>
                        <a:lnTo>
                          <a:pt x="337542" y="103577"/>
                        </a:lnTo>
                        <a:cubicBezTo>
                          <a:pt x="184001" y="103577"/>
                          <a:pt x="59531" y="228047"/>
                          <a:pt x="59531" y="381588"/>
                        </a:cubicBezTo>
                        <a:lnTo>
                          <a:pt x="59531" y="2552700"/>
                        </a:lnTo>
                        <a:lnTo>
                          <a:pt x="0" y="2552700"/>
                        </a:lnTo>
                        <a:close/>
                      </a:path>
                    </a:pathLst>
                  </a:cu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44" name="Down Arrow 43"/>
                  <p:cNvSpPr>
                    <a:spLocks noChangeArrowheads="1"/>
                  </p:cNvSpPr>
                  <p:nvPr/>
                </p:nvSpPr>
                <p:spPr bwMode="auto">
                  <a:xfrm>
                    <a:off x="7913" y="2929"/>
                    <a:ext cx="285" cy="904"/>
                  </a:xfrm>
                  <a:prstGeom prst="downArrow">
                    <a:avLst>
                      <a:gd name="adj1" fmla="val 50000"/>
                      <a:gd name="adj2" fmla="val 50035"/>
                    </a:avLst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 dirty="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45" name="Bent Arrow 303"/>
                  <p:cNvSpPr>
                    <a:spLocks/>
                  </p:cNvSpPr>
                  <p:nvPr/>
                </p:nvSpPr>
                <p:spPr bwMode="auto">
                  <a:xfrm>
                    <a:off x="4814" y="2190"/>
                    <a:ext cx="825" cy="6205"/>
                  </a:xfrm>
                  <a:custGeom>
                    <a:avLst/>
                    <a:gdLst>
                      <a:gd name="T0" fmla="*/ 0 w 523875"/>
                      <a:gd name="T1" fmla="*/ 3615 h 2295525"/>
                      <a:gd name="T2" fmla="*/ 0 w 523875"/>
                      <a:gd name="T3" fmla="*/ 472 h 2295525"/>
                      <a:gd name="T4" fmla="*/ 361 w 523875"/>
                      <a:gd name="T5" fmla="*/ 111 h 2295525"/>
                      <a:gd name="T6" fmla="*/ 619 w 523875"/>
                      <a:gd name="T7" fmla="*/ 111 h 2295525"/>
                      <a:gd name="T8" fmla="*/ 619 w 523875"/>
                      <a:gd name="T9" fmla="*/ 0 h 2295525"/>
                      <a:gd name="T10" fmla="*/ 825 w 523875"/>
                      <a:gd name="T11" fmla="*/ 169 h 2295525"/>
                      <a:gd name="T12" fmla="*/ 619 w 523875"/>
                      <a:gd name="T13" fmla="*/ 338 h 2295525"/>
                      <a:gd name="T14" fmla="*/ 619 w 523875"/>
                      <a:gd name="T15" fmla="*/ 227 h 2295525"/>
                      <a:gd name="T16" fmla="*/ 361 w 523875"/>
                      <a:gd name="T17" fmla="*/ 227 h 2295525"/>
                      <a:gd name="T18" fmla="*/ 116 w 523875"/>
                      <a:gd name="T19" fmla="*/ 472 h 2295525"/>
                      <a:gd name="T20" fmla="*/ 116 w 523875"/>
                      <a:gd name="T21" fmla="*/ 3615 h 2295525"/>
                      <a:gd name="T22" fmla="*/ 0 w 523875"/>
                      <a:gd name="T23" fmla="*/ 3615 h 2295525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523875" h="2295525">
                        <a:moveTo>
                          <a:pt x="0" y="2295525"/>
                        </a:moveTo>
                        <a:lnTo>
                          <a:pt x="0" y="299444"/>
                        </a:lnTo>
                        <a:cubicBezTo>
                          <a:pt x="0" y="172863"/>
                          <a:pt x="102614" y="70249"/>
                          <a:pt x="229195" y="70249"/>
                        </a:cubicBezTo>
                        <a:lnTo>
                          <a:pt x="392906" y="70249"/>
                        </a:lnTo>
                        <a:lnTo>
                          <a:pt x="392906" y="0"/>
                        </a:lnTo>
                        <a:lnTo>
                          <a:pt x="523875" y="107159"/>
                        </a:lnTo>
                        <a:lnTo>
                          <a:pt x="392906" y="214317"/>
                        </a:lnTo>
                        <a:lnTo>
                          <a:pt x="392906" y="144068"/>
                        </a:lnTo>
                        <a:lnTo>
                          <a:pt x="229195" y="144068"/>
                        </a:lnTo>
                        <a:cubicBezTo>
                          <a:pt x="143383" y="144068"/>
                          <a:pt x="73819" y="213632"/>
                          <a:pt x="73819" y="299444"/>
                        </a:cubicBezTo>
                        <a:lnTo>
                          <a:pt x="73819" y="2295525"/>
                        </a:lnTo>
                        <a:lnTo>
                          <a:pt x="0" y="2295525"/>
                        </a:lnTo>
                        <a:close/>
                      </a:path>
                    </a:pathLst>
                  </a:cu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46" name="Down Arrow 45"/>
                  <p:cNvSpPr>
                    <a:spLocks noChangeArrowheads="1"/>
                  </p:cNvSpPr>
                  <p:nvPr/>
                </p:nvSpPr>
                <p:spPr bwMode="auto">
                  <a:xfrm>
                    <a:off x="8505" y="5610"/>
                    <a:ext cx="345" cy="615"/>
                  </a:xfrm>
                  <a:prstGeom prst="downArrow">
                    <a:avLst>
                      <a:gd name="adj1" fmla="val 50000"/>
                      <a:gd name="adj2" fmla="val 50004"/>
                    </a:avLst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47" name="Up Arrow 46"/>
                  <p:cNvSpPr>
                    <a:spLocks noChangeArrowheads="1"/>
                  </p:cNvSpPr>
                  <p:nvPr/>
                </p:nvSpPr>
                <p:spPr bwMode="auto">
                  <a:xfrm>
                    <a:off x="2089" y="5284"/>
                    <a:ext cx="266" cy="3111"/>
                  </a:xfrm>
                  <a:prstGeom prst="upArrow">
                    <a:avLst>
                      <a:gd name="adj1" fmla="val 50000"/>
                      <a:gd name="adj2" fmla="val 49985"/>
                    </a:avLst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Calibri"/>
                        <a:cs typeface="Times New Roman"/>
                      </a:rPr>
                      <a:t> </a:t>
                    </a:r>
                  </a:p>
                </p:txBody>
              </p:sp>
            </p:grpSp>
            <p:grpSp>
              <p:nvGrpSpPr>
                <p:cNvPr id="31" name="Group 30"/>
                <p:cNvGrpSpPr/>
                <p:nvPr/>
              </p:nvGrpSpPr>
              <p:grpSpPr>
                <a:xfrm>
                  <a:off x="180975" y="533400"/>
                  <a:ext cx="3543300" cy="1585912"/>
                  <a:chOff x="0" y="0"/>
                  <a:chExt cx="3543300" cy="1585912"/>
                </a:xfrm>
              </p:grpSpPr>
              <p:sp>
                <p:nvSpPr>
                  <p:cNvPr id="32" name="Rounded 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1524000" y="866775"/>
                    <a:ext cx="2019300" cy="638175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External Source Detection Module</a:t>
                    </a:r>
                    <a:endParaRPr lang="en-US" sz="1200" dirty="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33" name="Rounded 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939290" cy="700405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PlagiaBust Server Sources Detection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34" name="Bent Arrow 33"/>
                  <p:cNvSpPr/>
                  <p:nvPr/>
                </p:nvSpPr>
                <p:spPr>
                  <a:xfrm rot="16200000">
                    <a:off x="952500" y="400050"/>
                    <a:ext cx="238125" cy="904875"/>
                  </a:xfrm>
                  <a:prstGeom prst="bentArrow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5" name="Bent Arrow 34"/>
                  <p:cNvSpPr/>
                  <p:nvPr/>
                </p:nvSpPr>
                <p:spPr>
                  <a:xfrm rot="16200000" flipH="1">
                    <a:off x="876300" y="942975"/>
                    <a:ext cx="295275" cy="990600"/>
                  </a:xfrm>
                  <a:prstGeom prst="bentArrow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27" name="Up-Down Arrow 26"/>
            <p:cNvSpPr/>
            <p:nvPr/>
          </p:nvSpPr>
          <p:spPr>
            <a:xfrm>
              <a:off x="4803847" y="2136352"/>
              <a:ext cx="159383" cy="2250580"/>
            </a:xfrm>
            <a:prstGeom prst="up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602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Reporting Module R&amp;D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endParaRPr lang="en-US" sz="8000" b="1" dirty="0" smtClean="0"/>
          </a:p>
          <a:p>
            <a:pPr>
              <a:lnSpc>
                <a:spcPct val="110000"/>
              </a:lnSpc>
              <a:buFont typeface="Arial" pitchFamily="34" charset="0"/>
              <a:buChar char="•"/>
            </a:pPr>
            <a:r>
              <a:rPr lang="en-US" sz="9800" dirty="0" smtClean="0"/>
              <a:t>Core components and features of Java Swing Framework.</a:t>
            </a:r>
          </a:p>
          <a:p>
            <a:pPr>
              <a:lnSpc>
                <a:spcPct val="110000"/>
              </a:lnSpc>
              <a:buFont typeface="Arial" pitchFamily="34" charset="0"/>
              <a:buChar char="•"/>
            </a:pPr>
            <a:r>
              <a:rPr lang="en-US" sz="9800" dirty="0" smtClean="0"/>
              <a:t>Available Java reporting libraries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•"/>
            </a:pPr>
            <a:r>
              <a:rPr lang="en-US" sz="9600" dirty="0"/>
              <a:t>	</a:t>
            </a:r>
            <a:r>
              <a:rPr lang="en-US" sz="9600" dirty="0" smtClean="0"/>
              <a:t>Jasper Reports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•"/>
            </a:pPr>
            <a:r>
              <a:rPr lang="en-US" sz="9600" dirty="0" smtClean="0"/>
              <a:t>	</a:t>
            </a:r>
            <a:r>
              <a:rPr lang="en-US" sz="9600" dirty="0" err="1" smtClean="0"/>
              <a:t>JFreeReport</a:t>
            </a:r>
            <a:endParaRPr lang="en-US" sz="9600" dirty="0" smtClean="0"/>
          </a:p>
          <a:p>
            <a:pPr lvl="1">
              <a:lnSpc>
                <a:spcPct val="110000"/>
              </a:lnSpc>
              <a:buFont typeface="Arial" pitchFamily="34" charset="0"/>
              <a:buChar char="•"/>
            </a:pPr>
            <a:r>
              <a:rPr lang="en-US" sz="9600" dirty="0" smtClean="0"/>
              <a:t>	Eclipse </a:t>
            </a:r>
            <a:r>
              <a:rPr lang="en-US" sz="9600" dirty="0" err="1" smtClean="0"/>
              <a:t>Birt</a:t>
            </a:r>
            <a:endParaRPr lang="en-US" sz="9600" dirty="0" smtClean="0"/>
          </a:p>
          <a:p>
            <a:pPr>
              <a:lnSpc>
                <a:spcPct val="110000"/>
              </a:lnSpc>
              <a:buFont typeface="Arial" pitchFamily="34" charset="0"/>
              <a:buChar char="•"/>
            </a:pPr>
            <a:r>
              <a:rPr lang="en-US" sz="9800" dirty="0" smtClean="0"/>
              <a:t>Available Java Graph plotting libraries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•"/>
            </a:pPr>
            <a:r>
              <a:rPr lang="en-US" sz="9600" dirty="0" smtClean="0"/>
              <a:t>	</a:t>
            </a:r>
            <a:r>
              <a:rPr lang="en-US" sz="9600" dirty="0" err="1" smtClean="0"/>
              <a:t>JGraphT</a:t>
            </a:r>
            <a:endParaRPr lang="en-US" sz="9600" dirty="0" smtClean="0"/>
          </a:p>
          <a:p>
            <a:pPr lvl="1">
              <a:lnSpc>
                <a:spcPct val="110000"/>
              </a:lnSpc>
              <a:buFont typeface="Arial" pitchFamily="34" charset="0"/>
              <a:buChar char="•"/>
            </a:pPr>
            <a:r>
              <a:rPr lang="en-US" sz="9600" dirty="0"/>
              <a:t>	</a:t>
            </a:r>
            <a:r>
              <a:rPr lang="en-US" sz="9600" dirty="0" smtClean="0"/>
              <a:t>JUNG(Java Universal Network/Graph)</a:t>
            </a:r>
          </a:p>
          <a:p>
            <a:pPr marL="393192" lvl="1" indent="0">
              <a:lnSpc>
                <a:spcPct val="110000"/>
              </a:lnSpc>
              <a:buNone/>
            </a:pPr>
            <a:endParaRPr lang="en-US" sz="8600" dirty="0" smtClean="0"/>
          </a:p>
          <a:p>
            <a:pPr marL="393192" lvl="1" indent="0">
              <a:lnSpc>
                <a:spcPct val="110000"/>
              </a:lnSpc>
              <a:buNone/>
            </a:pPr>
            <a:endParaRPr lang="en-US" sz="8600" dirty="0" smtClean="0"/>
          </a:p>
          <a:p>
            <a:pPr>
              <a:lnSpc>
                <a:spcPct val="110000"/>
              </a:lnSpc>
              <a:buNone/>
            </a:pPr>
            <a:r>
              <a:rPr lang="en-US" sz="8600" dirty="0" smtClean="0"/>
              <a:t>		</a:t>
            </a:r>
          </a:p>
          <a:p>
            <a:pPr>
              <a:lnSpc>
                <a:spcPct val="110000"/>
              </a:lnSpc>
              <a:buNone/>
            </a:pPr>
            <a:endParaRPr lang="en-US" sz="2700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r>
              <a:rPr lang="en-US" sz="2000" dirty="0" smtClean="0"/>
              <a:t>	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</a:p>
          <a:p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34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Reporting Module R&amp;D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Main APIs Used</a:t>
            </a:r>
          </a:p>
          <a:p>
            <a:pPr lvl="1"/>
            <a:r>
              <a:rPr lang="en-US" dirty="0" smtClean="0"/>
              <a:t>Java Highlighter</a:t>
            </a:r>
          </a:p>
          <a:p>
            <a:pPr lvl="1"/>
            <a:r>
              <a:rPr lang="en-US" dirty="0" smtClean="0"/>
              <a:t>Java Style Document</a:t>
            </a:r>
          </a:p>
          <a:p>
            <a:pPr lvl="1"/>
            <a:r>
              <a:rPr lang="en-US" dirty="0" smtClean="0"/>
              <a:t>Jasper Reports</a:t>
            </a:r>
          </a:p>
          <a:p>
            <a:pPr lvl="1"/>
            <a:r>
              <a:rPr lang="en-US" dirty="0" smtClean="0"/>
              <a:t>JUNG(Java Universal Network/Graph)</a:t>
            </a:r>
          </a:p>
          <a:p>
            <a:pPr lvl="1"/>
            <a:r>
              <a:rPr lang="en-US" dirty="0" smtClean="0"/>
              <a:t>Java Regular Expression Pattern Matching</a:t>
            </a:r>
          </a:p>
          <a:p>
            <a:pPr lvl="1"/>
            <a:r>
              <a:rPr lang="en-US" dirty="0" smtClean="0"/>
              <a:t>Java Collections and Generics </a:t>
            </a:r>
          </a:p>
          <a:p>
            <a:pPr marL="365760" lvl="1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9742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800" dirty="0" smtClean="0">
                <a:solidFill>
                  <a:schemeClr val="bg2">
                    <a:lumMod val="50000"/>
                  </a:schemeClr>
                </a:solidFill>
              </a:rPr>
              <a:t>Q &amp; A</a:t>
            </a:r>
            <a:endParaRPr lang="en-US" sz="4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4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0" indent="0" algn="ctr">
              <a:buNone/>
            </a:pP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4800" dirty="0" smtClean="0">
                <a:solidFill>
                  <a:schemeClr val="bg2">
                    <a:lumMod val="50000"/>
                  </a:schemeClr>
                </a:solidFill>
              </a:rPr>
              <a:t>Thank You</a:t>
            </a:r>
            <a:endParaRPr lang="en-US" sz="48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69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</a:t>
            </a:r>
            <a:r>
              <a:rPr lang="en-US" dirty="0" err="1" smtClean="0"/>
              <a:t>PlagiaBust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free and open source Plagiarism </a:t>
            </a:r>
            <a:r>
              <a:rPr lang="en-US" sz="2800" dirty="0"/>
              <a:t>d</a:t>
            </a:r>
            <a:r>
              <a:rPr lang="en-US" sz="2800" dirty="0" smtClean="0"/>
              <a:t>etection software.</a:t>
            </a:r>
          </a:p>
          <a:p>
            <a:r>
              <a:rPr lang="en-US" sz="2800" dirty="0" smtClean="0"/>
              <a:t>Based on text mining techniques.</a:t>
            </a:r>
          </a:p>
          <a:p>
            <a:r>
              <a:rPr lang="en-US" sz="2800" dirty="0" smtClean="0"/>
              <a:t>Developed using Java based technologies and tools.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09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Plagiarism detection in single and within multiple documents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66799" y="2819400"/>
            <a:ext cx="6830379" cy="3438973"/>
            <a:chOff x="1066799" y="2819400"/>
            <a:chExt cx="6830379" cy="3438973"/>
          </a:xfrm>
        </p:grpSpPr>
        <p:pic>
          <p:nvPicPr>
            <p:cNvPr id="5" name="Picture 4" descr="Screen Clippi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799" y="2819400"/>
              <a:ext cx="6830379" cy="3438973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2359306" y="5333035"/>
              <a:ext cx="1676400" cy="457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664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Copy paste Plagiarism detection</a:t>
            </a:r>
          </a:p>
          <a:p>
            <a:endParaRPr lang="en-US" dirty="0" smtClean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38400"/>
            <a:ext cx="8229600" cy="400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578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Paraphrase </a:t>
            </a:r>
            <a:r>
              <a:rPr lang="en-US" dirty="0"/>
              <a:t>Plagiarism </a:t>
            </a:r>
            <a:r>
              <a:rPr lang="en-US" dirty="0" smtClean="0"/>
              <a:t>detection</a:t>
            </a:r>
          </a:p>
          <a:p>
            <a:endParaRPr lang="en-US" dirty="0" smtClean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590800"/>
            <a:ext cx="80772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05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Detection of Internet Plagiarism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</a:p>
        </p:txBody>
      </p:sp>
      <p:pic>
        <p:nvPicPr>
          <p:cNvPr id="5" name="Picture 4" descr="Internet Search Configuration Manag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438400"/>
            <a:ext cx="3276600" cy="3810000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438400"/>
            <a:ext cx="5181600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21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Detection of PlagiaBust server sources.</a:t>
            </a:r>
          </a:p>
          <a:p>
            <a:endParaRPr lang="en-US" dirty="0" smtClean="0"/>
          </a:p>
        </p:txBody>
      </p:sp>
      <p:pic>
        <p:nvPicPr>
          <p:cNvPr id="5" name="Picture 4" descr="Plagiabust Web Server Manag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64443"/>
            <a:ext cx="70104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99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1461</TotalTime>
  <Words>881</Words>
  <Application>Microsoft Office PowerPoint</Application>
  <PresentationFormat>On-screen Show (4:3)</PresentationFormat>
  <Paragraphs>407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Flow</vt:lpstr>
      <vt:lpstr>PowerPoint Presentation</vt:lpstr>
      <vt:lpstr>Flow of the Presentation</vt:lpstr>
      <vt:lpstr>Plagiarism </vt:lpstr>
      <vt:lpstr>What is PlagiaBust?</vt:lpstr>
      <vt:lpstr>Features</vt:lpstr>
      <vt:lpstr>Features</vt:lpstr>
      <vt:lpstr>Features</vt:lpstr>
      <vt:lpstr>Features</vt:lpstr>
      <vt:lpstr>Features</vt:lpstr>
      <vt:lpstr>Features (Cont..)</vt:lpstr>
      <vt:lpstr>Features (Cont..)</vt:lpstr>
      <vt:lpstr>Features (Cont..)</vt:lpstr>
      <vt:lpstr>Features (Cont..)</vt:lpstr>
      <vt:lpstr>Overview of the PlagiaBust System</vt:lpstr>
      <vt:lpstr>Research And Development</vt:lpstr>
      <vt:lpstr>Data Extraction Module R&amp;D</vt:lpstr>
      <vt:lpstr>Research And Development</vt:lpstr>
      <vt:lpstr>External Source Detection R&amp;D</vt:lpstr>
      <vt:lpstr>External Source Detection R&amp;D</vt:lpstr>
      <vt:lpstr>External Source Detection R&amp;D</vt:lpstr>
      <vt:lpstr>Research And Development</vt:lpstr>
      <vt:lpstr>Data Pre-processing R&amp;D</vt:lpstr>
      <vt:lpstr>Data Pre-processing R&amp;D</vt:lpstr>
      <vt:lpstr>Overview of the PlagiaBust System</vt:lpstr>
      <vt:lpstr>Matching Engine R&amp;D</vt:lpstr>
      <vt:lpstr>Matching Engine R&amp;D</vt:lpstr>
      <vt:lpstr>Matching Engine R&amp;D</vt:lpstr>
      <vt:lpstr>Matching Engine R&amp;D</vt:lpstr>
      <vt:lpstr>Matching Engine R&amp;D</vt:lpstr>
      <vt:lpstr>Matching Engine R&amp;D</vt:lpstr>
      <vt:lpstr>Matching Engine R&amp;D</vt:lpstr>
      <vt:lpstr>Matching Engine R&amp;D</vt:lpstr>
      <vt:lpstr>Matching Engine R&amp;D</vt:lpstr>
      <vt:lpstr>Research And Development</vt:lpstr>
      <vt:lpstr>Reporting Module R&amp;D</vt:lpstr>
      <vt:lpstr>Reporting Module R&amp;D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Kasun</dc:creator>
  <cp:lastModifiedBy>user</cp:lastModifiedBy>
  <cp:revision>303</cp:revision>
  <dcterms:created xsi:type="dcterms:W3CDTF">2006-08-16T00:00:00Z</dcterms:created>
  <dcterms:modified xsi:type="dcterms:W3CDTF">2011-09-07T00:22:34Z</dcterms:modified>
</cp:coreProperties>
</file>