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6"/>
  </p:notesMasterIdLst>
  <p:sldIdLst>
    <p:sldId id="256" r:id="rId3"/>
    <p:sldId id="257" r:id="rId4"/>
    <p:sldId id="258" r:id="rId5"/>
    <p:sldId id="259" r:id="rId6"/>
    <p:sldId id="266" r:id="rId7"/>
    <p:sldId id="271" r:id="rId8"/>
    <p:sldId id="261" r:id="rId9"/>
    <p:sldId id="267" r:id="rId10"/>
    <p:sldId id="262" r:id="rId11"/>
    <p:sldId id="268" r:id="rId12"/>
    <p:sldId id="270" r:id="rId13"/>
    <p:sldId id="263" r:id="rId14"/>
    <p:sldId id="264"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Mon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cH+ziFyQMz8tCyckktqEP1O4S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DDC3E-EC33-4618-BF22-E2649D4551CD}">
  <a:tblStyle styleId="{36DDDC3E-EC33-4618-BF22-E2649D4551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ccdb91ae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users to buy products in a real – life shopping mall environment virtually</a:t>
            </a:r>
          </a:p>
          <a:p>
            <a:pPr marL="457200" marR="0" lvl="0" indent="-304800" algn="l" rtl="0">
              <a:lnSpc>
                <a:spcPct val="100000"/>
              </a:lnSpc>
              <a:spcBef>
                <a:spcPts val="0"/>
              </a:spcBef>
              <a:spcAft>
                <a:spcPts val="0"/>
              </a:spcAft>
              <a:buClr>
                <a:srgbClr val="000000"/>
              </a:buClr>
              <a:buSzPts val="1200"/>
              <a:buFont typeface="Roboto Mono"/>
              <a:buChar char="●"/>
            </a:pPr>
            <a:r>
              <a:rPr lang="en" sz="1100" dirty="0">
                <a:latin typeface="Roboto Mono"/>
                <a:ea typeface="Roboto Mono"/>
                <a:cs typeface="Roboto Mono"/>
                <a:sym typeface="Roboto Mono"/>
              </a:rPr>
              <a:t>To show the users various products recommended to them, in a positional manner</a:t>
            </a:r>
          </a:p>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for a virtual space where different users can meet an</a:t>
            </a:r>
            <a:r>
              <a:rPr lang="en" sz="1100" dirty="0">
                <a:latin typeface="Roboto Mono"/>
                <a:ea typeface="Roboto Mono"/>
                <a:cs typeface="Roboto Mono"/>
                <a:sym typeface="Roboto Mono"/>
              </a:rPr>
              <a:t>d talk, both via text and via voice</a:t>
            </a:r>
          </a:p>
          <a:p>
            <a:pPr marL="457200" marR="0" lvl="0" indent="-304800" algn="l" rtl="0">
              <a:lnSpc>
                <a:spcPct val="100000"/>
              </a:lnSpc>
              <a:spcBef>
                <a:spcPts val="0"/>
              </a:spcBef>
              <a:spcAft>
                <a:spcPts val="0"/>
              </a:spcAft>
              <a:buClr>
                <a:srgbClr val="000000"/>
              </a:buClr>
              <a:buSzPts val="1200"/>
              <a:buFont typeface="Roboto Mono"/>
              <a:buChar char="●"/>
            </a:pPr>
            <a:r>
              <a:rPr lang="en-US" sz="1100" dirty="0">
                <a:latin typeface="Roboto Mono"/>
                <a:ea typeface="Roboto Mono"/>
                <a:cs typeface="Roboto Mono"/>
                <a:sym typeface="Roboto Mono"/>
              </a:rPr>
              <a:t>To elevate the user experience from static online shopping sites to real life virtual shopping malls</a:t>
            </a:r>
            <a:endParaRPr lang="en-US" sz="1100" b="0" i="0" u="none" strike="noStrike" cap="none" dirty="0">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users to buy products in a real – life shopping mall environment virtually</a:t>
            </a:r>
          </a:p>
          <a:p>
            <a:pPr marL="457200" marR="0" lvl="0" indent="-304800" algn="l" rtl="0">
              <a:lnSpc>
                <a:spcPct val="100000"/>
              </a:lnSpc>
              <a:spcBef>
                <a:spcPts val="0"/>
              </a:spcBef>
              <a:spcAft>
                <a:spcPts val="0"/>
              </a:spcAft>
              <a:buClr>
                <a:srgbClr val="000000"/>
              </a:buClr>
              <a:buSzPts val="1200"/>
              <a:buFont typeface="Roboto Mono"/>
              <a:buChar char="●"/>
            </a:pPr>
            <a:r>
              <a:rPr lang="en" sz="1100" dirty="0">
                <a:latin typeface="Roboto Mono"/>
                <a:ea typeface="Roboto Mono"/>
                <a:cs typeface="Roboto Mono"/>
                <a:sym typeface="Roboto Mono"/>
              </a:rPr>
              <a:t>To show the users various products recommended to them, in a positional manner</a:t>
            </a:r>
          </a:p>
          <a:p>
            <a:pPr marL="457200" marR="0" lvl="0" indent="-304800" algn="l" rtl="0">
              <a:lnSpc>
                <a:spcPct val="100000"/>
              </a:lnSpc>
              <a:spcBef>
                <a:spcPts val="0"/>
              </a:spcBef>
              <a:spcAft>
                <a:spcPts val="0"/>
              </a:spcAft>
              <a:buClr>
                <a:srgbClr val="000000"/>
              </a:buClr>
              <a:buSzPts val="1200"/>
              <a:buFont typeface="Roboto Mono"/>
              <a:buChar char="●"/>
            </a:pPr>
            <a:r>
              <a:rPr lang="en" sz="1100" b="0" i="0" u="none" strike="noStrike" cap="none" dirty="0">
                <a:solidFill>
                  <a:srgbClr val="000000"/>
                </a:solidFill>
                <a:latin typeface="Roboto Mono"/>
                <a:ea typeface="Roboto Mono"/>
                <a:cs typeface="Roboto Mono"/>
                <a:sym typeface="Roboto Mono"/>
              </a:rPr>
              <a:t>To allow for a virtual space where different users can meet an</a:t>
            </a:r>
            <a:r>
              <a:rPr lang="en" sz="1100" dirty="0">
                <a:latin typeface="Roboto Mono"/>
                <a:ea typeface="Roboto Mono"/>
                <a:cs typeface="Roboto Mono"/>
                <a:sym typeface="Roboto Mono"/>
              </a:rPr>
              <a:t>d talk, both via text and via voice</a:t>
            </a:r>
          </a:p>
          <a:p>
            <a:pPr marL="457200" marR="0" lvl="0" indent="-304800" algn="l" rtl="0">
              <a:lnSpc>
                <a:spcPct val="100000"/>
              </a:lnSpc>
              <a:spcBef>
                <a:spcPts val="0"/>
              </a:spcBef>
              <a:spcAft>
                <a:spcPts val="0"/>
              </a:spcAft>
              <a:buClr>
                <a:srgbClr val="000000"/>
              </a:buClr>
              <a:buSzPts val="1200"/>
              <a:buFont typeface="Roboto Mono"/>
              <a:buChar char="●"/>
            </a:pPr>
            <a:r>
              <a:rPr lang="en-US" sz="1100" dirty="0">
                <a:latin typeface="Roboto Mono"/>
                <a:ea typeface="Roboto Mono"/>
                <a:cs typeface="Roboto Mono"/>
                <a:sym typeface="Roboto Mono"/>
              </a:rPr>
              <a:t>To elevate the user experience from static online shopping sites to real life virtual shopping malls</a:t>
            </a:r>
            <a:endParaRPr lang="en-US" sz="1100" b="0" i="0" u="none" strike="noStrike" cap="none" dirty="0">
              <a:solidFill>
                <a:srgbClr val="000000"/>
              </a:solidFill>
              <a:latin typeface="Roboto Mono"/>
              <a:ea typeface="Roboto Mono"/>
              <a:cs typeface="Roboto Mono"/>
              <a:sym typeface="Roboto Mono"/>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8708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g13ccdb91aef_0_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g13ccdb91aef_0_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g13ccdb91aef_0_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g13ccdb91aef_0_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g13ccdb91aef_0_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g13ccdb91aef_0_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g13ccdb91aef_0_7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5" name="Google Shape;65;g13ccdb91aef_0_7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6" name="Google Shape;66;g13ccdb91aef_0_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g13ccdb91aef_0_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g13ccdb91aef_0_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g13ccdb91aef_0_7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g13ccdb91aef_0_7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g13ccdb91aef_0_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g13ccdb91aef_0_8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g13ccdb91aef_0_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g13ccdb91aef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13ccdb91aef_0_8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g13ccdb91aef_0_8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g13ccdb91aef_0_8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2" name="Google Shape;82;g13ccdb91aef_0_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g13ccdb91aef_0_9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g13ccdb91aef_0_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g13ccdb91aef_0_9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g13ccdb91aef_0_9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9" name="Google Shape;89;g13ccdb91aef_0_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g13ccdb91aef_0_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g13ccdb91aef_0_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g13ccdb91aef_0_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g13ccdb91aef_0_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mckinsey.com/featured-insights/coronavirus-leading-through-the-crisis/charting-the-path-to-the-next-normal/crazy-for-crypto-but-allergic-to-risk"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97" name="Google Shape;97;g13ccdb91aef_0_53"/>
          <p:cNvPicPr preferRelativeResize="0"/>
          <p:nvPr/>
        </p:nvPicPr>
        <p:blipFill>
          <a:blip r:embed="rId4">
            <a:alphaModFix/>
          </a:blip>
          <a:stretch>
            <a:fillRect/>
          </a:stretch>
        </p:blipFill>
        <p:spPr>
          <a:xfrm>
            <a:off x="3132523" y="691360"/>
            <a:ext cx="2878949" cy="1519451"/>
          </a:xfrm>
          <a:prstGeom prst="rect">
            <a:avLst/>
          </a:prstGeom>
          <a:noFill/>
          <a:ln>
            <a:noFill/>
          </a:ln>
        </p:spPr>
      </p:pic>
      <p:sp>
        <p:nvSpPr>
          <p:cNvPr id="98" name="Google Shape;98;g13ccdb91aef_0_53"/>
          <p:cNvSpPr txBox="1"/>
          <p:nvPr/>
        </p:nvSpPr>
        <p:spPr>
          <a:xfrm>
            <a:off x="1278731" y="2746000"/>
            <a:ext cx="7378550" cy="769411"/>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Clr>
                <a:schemeClr val="dk1"/>
              </a:buClr>
              <a:buSzPts val="1100"/>
              <a:buFont typeface="Arial"/>
              <a:buNone/>
            </a:pPr>
            <a:r>
              <a:rPr lang="en" sz="2000" b="1" dirty="0">
                <a:solidFill>
                  <a:schemeClr val="lt1"/>
                </a:solidFill>
                <a:latin typeface="Proxima Nova"/>
                <a:ea typeface="Proxima Nova"/>
                <a:cs typeface="Proxima Nova"/>
                <a:sym typeface="Proxima Nova"/>
              </a:rPr>
              <a:t>MetaCommerce -</a:t>
            </a:r>
            <a:r>
              <a:rPr lang="en" sz="2000" b="1" dirty="0">
                <a:solidFill>
                  <a:schemeClr val="dk1"/>
                </a:solidFill>
                <a:latin typeface="Proxima Nova"/>
                <a:ea typeface="Proxima Nova"/>
                <a:cs typeface="Proxima Nova"/>
                <a:sym typeface="Proxima Nova"/>
              </a:rPr>
              <a:t> </a:t>
            </a:r>
            <a:r>
              <a:rPr lang="en" sz="2000" b="1" dirty="0">
                <a:solidFill>
                  <a:schemeClr val="dk1"/>
                </a:solidFill>
                <a:highlight>
                  <a:srgbClr val="FFFFFF"/>
                </a:highlight>
                <a:latin typeface="Proxima Nova"/>
                <a:ea typeface="Proxima Nova"/>
                <a:cs typeface="Proxima Nova"/>
                <a:sym typeface="Proxima Nova"/>
              </a:rPr>
              <a:t>The Future of Shopping with Metaverse</a:t>
            </a:r>
            <a:endParaRPr sz="2200" b="1" dirty="0">
              <a:solidFill>
                <a:schemeClr val="dk1"/>
              </a:solidFill>
            </a:endParaRPr>
          </a:p>
        </p:txBody>
      </p:sp>
      <p:sp>
        <p:nvSpPr>
          <p:cNvPr id="99" name="Google Shape;99;g13ccdb91aef_0_53"/>
          <p:cNvSpPr txBox="1"/>
          <p:nvPr/>
        </p:nvSpPr>
        <p:spPr>
          <a:xfrm>
            <a:off x="2419956" y="4050600"/>
            <a:ext cx="5096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Team Name: Coders Inc.</a:t>
            </a:r>
            <a:endParaRPr dirty="0">
              <a:solidFill>
                <a:schemeClr val="lt1"/>
              </a:solidFill>
            </a:endParaRPr>
          </a:p>
          <a:p>
            <a:pPr marL="0" lvl="0" indent="0" algn="l" rtl="0">
              <a:spcBef>
                <a:spcPts val="0"/>
              </a:spcBef>
              <a:spcAft>
                <a:spcPts val="0"/>
              </a:spcAft>
              <a:buNone/>
            </a:pPr>
            <a:endParaRPr dirty="0">
              <a:solidFill>
                <a:schemeClr val="lt1"/>
              </a:solidFill>
            </a:endParaRPr>
          </a:p>
          <a:p>
            <a:pPr marL="0" lvl="0" indent="0" algn="l" rtl="0">
              <a:spcBef>
                <a:spcPts val="0"/>
              </a:spcBef>
              <a:spcAft>
                <a:spcPts val="0"/>
              </a:spcAft>
              <a:buNone/>
            </a:pPr>
            <a:r>
              <a:rPr lang="en" dirty="0">
                <a:solidFill>
                  <a:schemeClr val="lt1"/>
                </a:solidFill>
              </a:rPr>
              <a:t>Institute Name: Netaji Subhas University of Technology</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D94F1FF-4FE1-E9E1-4E08-715E5964E9C0}"/>
              </a:ext>
            </a:extLst>
          </p:cNvPr>
          <p:cNvSpPr>
            <a:spLocks noGrp="1"/>
          </p:cNvSpPr>
          <p:nvPr>
            <p:ph type="body" idx="1"/>
          </p:nvPr>
        </p:nvSpPr>
        <p:spPr>
          <a:xfrm>
            <a:off x="3117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User Experience</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are provided with a virtual space, where they can meet, interact, and shop.</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get to experience the ambience and real life feel of a shopping market while scrolling through their screens and sitting on their couch.</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In the comfort of their homes, they can shop in a real time environment.</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With the features such as Chatbots and live interaction with strangers during shopping will give an essence of shopping that is not available through static sites.</a:t>
            </a:r>
          </a:p>
          <a:p>
            <a:pPr marL="139700" indent="0">
              <a:buNone/>
            </a:pPr>
            <a:endParaRPr lang="en-US" dirty="0">
              <a:latin typeface="Roboto Mono" panose="020B0604020202020204" charset="0"/>
              <a:ea typeface="Roboto Mono" panose="020B0604020202020204" charset="0"/>
            </a:endParaRPr>
          </a:p>
          <a:p>
            <a:pPr marL="139700" indent="0">
              <a:buNone/>
            </a:pPr>
            <a:endParaRPr lang="en-US" sz="1800" dirty="0">
              <a:latin typeface="Roboto Mono" panose="020B0604020202020204" charset="0"/>
              <a:ea typeface="Roboto Mono" panose="020B0604020202020204" charset="0"/>
            </a:endParaRPr>
          </a:p>
          <a:p>
            <a:pPr marL="139700" indent="0">
              <a:buNone/>
            </a:pPr>
            <a:endParaRPr lang="en-US" sz="1800" dirty="0">
              <a:latin typeface="Roboto Mono" panose="020B0604020202020204" charset="0"/>
              <a:ea typeface="Roboto Mono" panose="020B0604020202020204" charset="0"/>
            </a:endParaRPr>
          </a:p>
        </p:txBody>
      </p:sp>
      <p:sp>
        <p:nvSpPr>
          <p:cNvPr id="10" name="Text Placeholder 9">
            <a:extLst>
              <a:ext uri="{FF2B5EF4-FFF2-40B4-BE49-F238E27FC236}">
                <a16:creationId xmlns:a16="http://schemas.microsoft.com/office/drawing/2014/main" id="{195E759F-4011-FB79-6D65-494B32D324C5}"/>
              </a:ext>
            </a:extLst>
          </p:cNvPr>
          <p:cNvSpPr>
            <a:spLocks noGrp="1"/>
          </p:cNvSpPr>
          <p:nvPr>
            <p:ph type="body" idx="2"/>
          </p:nvPr>
        </p:nvSpPr>
        <p:spPr>
          <a:xfrm>
            <a:off x="48324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Business Opportunities</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Cyberspace will help businesses promote their services and offerings effectively.</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shop owners will be able to provide a virtual life – like experience to potential customers, via this platform. </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Their products can also be showcased in a featured section.</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Also, revenue can be generated through various brands via advertisements, through bill – boards.</a:t>
            </a:r>
          </a:p>
        </p:txBody>
      </p:sp>
    </p:spTree>
    <p:extLst>
      <p:ext uri="{BB962C8B-B14F-4D97-AF65-F5344CB8AC3E}">
        <p14:creationId xmlns:p14="http://schemas.microsoft.com/office/powerpoint/2010/main" val="357418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D94F1FF-4FE1-E9E1-4E08-715E5964E9C0}"/>
              </a:ext>
            </a:extLst>
          </p:cNvPr>
          <p:cNvSpPr>
            <a:spLocks noGrp="1"/>
          </p:cNvSpPr>
          <p:nvPr>
            <p:ph type="body" idx="1"/>
          </p:nvPr>
        </p:nvSpPr>
        <p:spPr>
          <a:xfrm>
            <a:off x="311700" y="264319"/>
            <a:ext cx="3999900" cy="2507456"/>
          </a:xfrm>
        </p:spPr>
        <p:txBody>
          <a:bodyPr/>
          <a:lstStyle/>
          <a:p>
            <a:pPr marL="139700" indent="0">
              <a:buNone/>
            </a:pPr>
            <a:r>
              <a:rPr lang="en-US" sz="1800" u="sng" dirty="0">
                <a:latin typeface="Roboto Mono" panose="020B0604020202020204" charset="0"/>
                <a:ea typeface="Roboto Mono" panose="020B0604020202020204" charset="0"/>
              </a:rPr>
              <a:t>Recommendations</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Users will be displayed top recommended products among categories based on a number of aspects.</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Personalized recommendations can also be there based on various filters such as prize range, brand preferences, etc. and users previous search history.</a:t>
            </a:r>
          </a:p>
          <a:p>
            <a:pPr marL="139700" indent="0">
              <a:buNone/>
            </a:pPr>
            <a:endParaRPr lang="en-US" sz="1800" dirty="0">
              <a:latin typeface="Roboto Mono" panose="020B0604020202020204" charset="0"/>
              <a:ea typeface="Roboto Mono" panose="020B0604020202020204" charset="0"/>
            </a:endParaRPr>
          </a:p>
        </p:txBody>
      </p:sp>
      <p:sp>
        <p:nvSpPr>
          <p:cNvPr id="10" name="Text Placeholder 9">
            <a:extLst>
              <a:ext uri="{FF2B5EF4-FFF2-40B4-BE49-F238E27FC236}">
                <a16:creationId xmlns:a16="http://schemas.microsoft.com/office/drawing/2014/main" id="{195E759F-4011-FB79-6D65-494B32D324C5}"/>
              </a:ext>
            </a:extLst>
          </p:cNvPr>
          <p:cNvSpPr>
            <a:spLocks noGrp="1"/>
          </p:cNvSpPr>
          <p:nvPr>
            <p:ph type="body" idx="2"/>
          </p:nvPr>
        </p:nvSpPr>
        <p:spPr>
          <a:xfrm>
            <a:off x="4832400" y="264319"/>
            <a:ext cx="3999900" cy="4679156"/>
          </a:xfrm>
        </p:spPr>
        <p:txBody>
          <a:bodyPr/>
          <a:lstStyle/>
          <a:p>
            <a:pPr marL="139700" indent="0">
              <a:buNone/>
            </a:pPr>
            <a:r>
              <a:rPr lang="en-US" sz="1800" u="sng" dirty="0">
                <a:latin typeface="Roboto Mono" panose="020B0604020202020204" charset="0"/>
                <a:ea typeface="Roboto Mono" panose="020B0604020202020204" charset="0"/>
              </a:rPr>
              <a:t>Product Browsing</a:t>
            </a:r>
          </a:p>
          <a:p>
            <a:pPr marL="139700" indent="0">
              <a:buNone/>
            </a:pPr>
            <a:endParaRPr lang="en-US" sz="18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system contains a component to display the different products the users may be shown, including all the recommendations, and other general products, category – wise.</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The users can view the products as 3D models, giving them a better experience as compared to the conventional 2D images available on the e – commerce websites.</a:t>
            </a:r>
          </a:p>
          <a:p>
            <a:pPr marL="139700" indent="0">
              <a:buNone/>
            </a:pPr>
            <a:endParaRPr lang="en-US" sz="1200" dirty="0">
              <a:latin typeface="Roboto Mono" panose="020B0604020202020204" charset="0"/>
              <a:ea typeface="Roboto Mono" panose="020B0604020202020204" charset="0"/>
            </a:endParaRPr>
          </a:p>
          <a:p>
            <a:pPr marL="139700" indent="0">
              <a:buNone/>
            </a:pPr>
            <a:r>
              <a:rPr lang="en-US" sz="1200" dirty="0">
                <a:latin typeface="Roboto Mono" panose="020B0604020202020204" charset="0"/>
                <a:ea typeface="Roboto Mono" panose="020B0604020202020204" charset="0"/>
              </a:rPr>
              <a:t>We also have planned, as a future scope, a 3D cart for displaying to the users, from within the system. This cart can utilize the same functionality as the list – displaying component.</a:t>
            </a:r>
          </a:p>
          <a:p>
            <a:pPr marL="139700" indent="0">
              <a:buNone/>
            </a:pPr>
            <a:endParaRPr lang="en-US" sz="1200" dirty="0">
              <a:latin typeface="Roboto Mono" panose="020B0604020202020204" charset="0"/>
              <a:ea typeface="Roboto Mono" panose="020B0604020202020204" charset="0"/>
            </a:endParaRPr>
          </a:p>
          <a:p>
            <a:pPr marL="139700" indent="0">
              <a:buNone/>
            </a:pPr>
            <a:endParaRPr lang="en-US" sz="1200" dirty="0">
              <a:latin typeface="Roboto Mono" panose="020B0604020202020204" charset="0"/>
              <a:ea typeface="Roboto Mono" panose="020B0604020202020204" charset="0"/>
            </a:endParaRPr>
          </a:p>
        </p:txBody>
      </p:sp>
      <p:pic>
        <p:nvPicPr>
          <p:cNvPr id="3" name="Picture 2">
            <a:extLst>
              <a:ext uri="{FF2B5EF4-FFF2-40B4-BE49-F238E27FC236}">
                <a16:creationId xmlns:a16="http://schemas.microsoft.com/office/drawing/2014/main" id="{4EE68AAF-41C5-850E-A5F5-EDC7297493B7}"/>
              </a:ext>
            </a:extLst>
          </p:cNvPr>
          <p:cNvPicPr>
            <a:picLocks noChangeAspect="1"/>
          </p:cNvPicPr>
          <p:nvPr/>
        </p:nvPicPr>
        <p:blipFill rotWithShape="1">
          <a:blip r:embed="rId2"/>
          <a:srcRect l="11855" t="5985" r="1988"/>
          <a:stretch/>
        </p:blipFill>
        <p:spPr>
          <a:xfrm>
            <a:off x="628650" y="2971799"/>
            <a:ext cx="3107531" cy="1907382"/>
          </a:xfrm>
          <a:prstGeom prst="rect">
            <a:avLst/>
          </a:prstGeom>
        </p:spPr>
      </p:pic>
      <p:pic>
        <p:nvPicPr>
          <p:cNvPr id="13" name="Picture 12">
            <a:extLst>
              <a:ext uri="{FF2B5EF4-FFF2-40B4-BE49-F238E27FC236}">
                <a16:creationId xmlns:a16="http://schemas.microsoft.com/office/drawing/2014/main" id="{39064AE7-634C-5FD6-1DCC-A65E1543B854}"/>
              </a:ext>
            </a:extLst>
          </p:cNvPr>
          <p:cNvPicPr>
            <a:picLocks noChangeAspect="1"/>
          </p:cNvPicPr>
          <p:nvPr/>
        </p:nvPicPr>
        <p:blipFill>
          <a:blip r:embed="rId3"/>
          <a:stretch>
            <a:fillRect/>
          </a:stretch>
        </p:blipFill>
        <p:spPr>
          <a:xfrm rot="11771591">
            <a:off x="3764742" y="3681519"/>
            <a:ext cx="1301654" cy="720529"/>
          </a:xfrm>
          <a:prstGeom prst="rect">
            <a:avLst/>
          </a:prstGeom>
        </p:spPr>
      </p:pic>
    </p:spTree>
    <p:extLst>
      <p:ext uri="{BB962C8B-B14F-4D97-AF65-F5344CB8AC3E}">
        <p14:creationId xmlns:p14="http://schemas.microsoft.com/office/powerpoint/2010/main" val="66959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a:extLst>
              <a:ext uri="{FF2B5EF4-FFF2-40B4-BE49-F238E27FC236}">
                <a16:creationId xmlns:a16="http://schemas.microsoft.com/office/drawing/2014/main" id="{1281787B-88E4-2BAA-CFF9-97F24A452E4C}"/>
              </a:ext>
            </a:extLst>
          </p:cNvPr>
          <p:cNvSpPr>
            <a:spLocks noGrp="1"/>
          </p:cNvSpPr>
          <p:nvPr>
            <p:ph type="title"/>
          </p:nvPr>
        </p:nvSpPr>
        <p:spPr/>
        <p:txBody>
          <a:bodyPr>
            <a:normAutofit fontScale="90000"/>
          </a:bodyPr>
          <a:lstStyle/>
          <a:p>
            <a:r>
              <a:rPr lang="en-US" dirty="0">
                <a:latin typeface="Roboto Mono" panose="020B0604020202020204" charset="0"/>
                <a:ea typeface="Roboto Mono" panose="020B0604020202020204" charset="0"/>
              </a:rPr>
              <a:t>Limitations</a:t>
            </a:r>
          </a:p>
        </p:txBody>
      </p:sp>
      <p:sp>
        <p:nvSpPr>
          <p:cNvPr id="3" name="Text Placeholder 2">
            <a:extLst>
              <a:ext uri="{FF2B5EF4-FFF2-40B4-BE49-F238E27FC236}">
                <a16:creationId xmlns:a16="http://schemas.microsoft.com/office/drawing/2014/main" id="{DFE66A53-8A53-931F-1D31-965C9AC5BF9E}"/>
              </a:ext>
            </a:extLst>
          </p:cNvPr>
          <p:cNvSpPr>
            <a:spLocks noGrp="1"/>
          </p:cNvSpPr>
          <p:nvPr>
            <p:ph type="body" idx="1"/>
          </p:nvPr>
        </p:nvSpPr>
        <p:spPr/>
        <p:txBody>
          <a:bodyPr anchor="ctr">
            <a:normAutofit/>
          </a:bodyPr>
          <a:lstStyle/>
          <a:p>
            <a:r>
              <a:rPr lang="en-US" sz="1600" dirty="0">
                <a:latin typeface="Roboto Mono" panose="020B0604020202020204" charset="0"/>
                <a:ea typeface="Roboto Mono" panose="020B0604020202020204" charset="0"/>
              </a:rPr>
              <a:t>Limited number of products can be displayed.</a:t>
            </a:r>
          </a:p>
          <a:p>
            <a:r>
              <a:rPr lang="en-US" sz="1600" dirty="0">
                <a:latin typeface="Roboto Mono" panose="020B0604020202020204" charset="0"/>
                <a:ea typeface="Roboto Mono" panose="020B0604020202020204" charset="0"/>
              </a:rPr>
              <a:t>Increased user traffic necessitates creating different instances of the same Cyberspace for different users.</a:t>
            </a:r>
          </a:p>
          <a:p>
            <a:r>
              <a:rPr lang="en-US" sz="1600" dirty="0">
                <a:latin typeface="Roboto Mono" panose="020B0604020202020204" charset="0"/>
                <a:ea typeface="Roboto Mono" panose="020B0604020202020204" charset="0"/>
              </a:rPr>
              <a:t>User network connectivity issues might cause lags in loading and user interaction.</a:t>
            </a:r>
          </a:p>
          <a:p>
            <a:r>
              <a:rPr lang="en-US" sz="1600" dirty="0">
                <a:latin typeface="Roboto Mono" panose="020B0604020202020204" charset="0"/>
                <a:ea typeface="Roboto Mono" panose="020B0604020202020204" charset="0"/>
              </a:rPr>
              <a:t>Limited availability of 3D model files (.glb format) for each product.</a:t>
            </a:r>
          </a:p>
          <a:p>
            <a:endParaRPr lang="en-US" sz="1600" dirty="0">
              <a:latin typeface="Roboto Mono" panose="020B0604020202020204" charset="0"/>
              <a:ea typeface="Roboto Mono"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3" name="Text Placeholder 2">
            <a:extLst>
              <a:ext uri="{FF2B5EF4-FFF2-40B4-BE49-F238E27FC236}">
                <a16:creationId xmlns:a16="http://schemas.microsoft.com/office/drawing/2014/main" id="{9F6DEDFA-24A4-101D-1AC1-D0E95BFBCE3B}"/>
              </a:ext>
            </a:extLst>
          </p:cNvPr>
          <p:cNvSpPr>
            <a:spLocks noGrp="1"/>
          </p:cNvSpPr>
          <p:nvPr>
            <p:ph type="body" idx="1"/>
          </p:nvPr>
        </p:nvSpPr>
        <p:spPr/>
        <p:txBody>
          <a:bodyPr/>
          <a:lstStyle/>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User sessions can be tracked via a pin unique to the user, and user – specific recommendations can be given.</a:t>
            </a:r>
          </a:p>
          <a:p>
            <a:pPr marL="285750" indent="-285750"/>
            <a:r>
              <a:rPr lang="en-US" dirty="0">
                <a:solidFill>
                  <a:srgbClr val="000000"/>
                </a:solidFill>
                <a:latin typeface="Roboto Mono" panose="020B0604020202020204" charset="0"/>
                <a:ea typeface="Roboto Mono" panose="020B0604020202020204" charset="0"/>
              </a:rPr>
              <a:t>Blockchain based technology can be integrated into the system.</a:t>
            </a:r>
            <a:endParaRPr lang="en-US" dirty="0">
              <a:effectLst/>
            </a:endParaRPr>
          </a:p>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Users can be given an option to try on the products/view them in AR, via different components.</a:t>
            </a:r>
            <a:endParaRPr lang="en-US" dirty="0">
              <a:effectLst/>
            </a:endParaRPr>
          </a:p>
          <a:p>
            <a:pPr marL="285750" indent="-285750"/>
            <a:r>
              <a:rPr lang="en-US" sz="1800" b="0" i="0" dirty="0">
                <a:solidFill>
                  <a:srgbClr val="000000"/>
                </a:solidFill>
                <a:effectLst/>
                <a:latin typeface="Roboto Mono" panose="020B0604020202020204" charset="0"/>
                <a:ea typeface="Roboto Mono" panose="020B0604020202020204" charset="0"/>
                <a:cs typeface="Roboto Mono" panose="020B0604020202020204" charset="0"/>
              </a:rPr>
              <a:t>Gamification aspects, like points can be introduced, that allow users to purchase products via an in – space box.</a:t>
            </a:r>
            <a:endParaRPr lang="en-US" dirty="0">
              <a:effectLst/>
            </a:endParaRPr>
          </a:p>
          <a:p>
            <a:endParaRPr lang="en-US" dirty="0"/>
          </a:p>
        </p:txBody>
      </p:sp>
      <p:sp>
        <p:nvSpPr>
          <p:cNvPr id="7" name="Google Shape;151;p9">
            <a:extLst>
              <a:ext uri="{FF2B5EF4-FFF2-40B4-BE49-F238E27FC236}">
                <a16:creationId xmlns:a16="http://schemas.microsoft.com/office/drawing/2014/main" id="{70945F96-D57B-8073-C630-54BBB3BC40BA}"/>
              </a:ext>
            </a:extLst>
          </p:cNvPr>
          <p:cNvSpPr txBox="1">
            <a:spLocks noGrp="1"/>
          </p:cNvSpPr>
          <p:nvPr>
            <p:ph type="title"/>
          </p:nvPr>
        </p:nvSpPr>
        <p:spPr>
          <a:xfrm>
            <a:off x="311150" y="444500"/>
            <a:ext cx="8521700" cy="573088"/>
          </a:xfrm>
          <a:prstGeom prst="rect">
            <a:avLst/>
          </a:prstGeom>
          <a:noFill/>
          <a:ln>
            <a:noFill/>
          </a:ln>
        </p:spPr>
        <p:txBody>
          <a:bodyPr spcFirstLastPara="1" wrap="square" lIns="91425" tIns="91425" rIns="91425" bIns="91425" anchor="t" anchorCtr="0">
            <a:noAutofit/>
          </a:bodyPr>
          <a:lstStyle/>
          <a:p>
            <a:r>
              <a:rPr lang="en-US" dirty="0"/>
              <a:t>Future Scope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extLst>
              <p:ext uri="{D42A27DB-BD31-4B8C-83A1-F6EECF244321}">
                <p14:modId xmlns:p14="http://schemas.microsoft.com/office/powerpoint/2010/main" val="3483827649"/>
              </p:ext>
            </p:extLst>
          </p:nvPr>
        </p:nvGraphicFramePr>
        <p:xfrm>
          <a:off x="195688" y="1144500"/>
          <a:ext cx="8591126" cy="2962800"/>
        </p:xfrm>
        <a:graphic>
          <a:graphicData uri="http://schemas.openxmlformats.org/drawingml/2006/table">
            <a:tbl>
              <a:tblPr>
                <a:noFill/>
                <a:tableStyleId>{36DDDC3E-EC33-4618-BF22-E2649D4551CD}</a:tableStyleId>
              </a:tblPr>
              <a:tblGrid>
                <a:gridCol w="3255036">
                  <a:extLst>
                    <a:ext uri="{9D8B030D-6E8A-4147-A177-3AD203B41FA5}">
                      <a16:colId xmlns:a16="http://schemas.microsoft.com/office/drawing/2014/main" val="20000"/>
                    </a:ext>
                  </a:extLst>
                </a:gridCol>
                <a:gridCol w="2668045">
                  <a:extLst>
                    <a:ext uri="{9D8B030D-6E8A-4147-A177-3AD203B41FA5}">
                      <a16:colId xmlns:a16="http://schemas.microsoft.com/office/drawing/2014/main" val="20001"/>
                    </a:ext>
                  </a:extLst>
                </a:gridCol>
                <a:gridCol w="2668045">
                  <a:extLst>
                    <a:ext uri="{9D8B030D-6E8A-4147-A177-3AD203B41FA5}">
                      <a16:colId xmlns:a16="http://schemas.microsoft.com/office/drawing/2014/main" val="20002"/>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Coders Inc.</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Institute Name</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Netaji Subhas University of Technology</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Members &gt;</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1 (Leader)</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2</a:t>
                      </a:r>
                      <a:endParaRPr sz="1000" b="1" u="none" strike="noStrike" cap="none" dirty="0">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Rohan Sharma</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Harshit Mittal</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2024</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2024</a:t>
                      </a:r>
                      <a:endParaRPr sz="1400" u="none" strike="noStrike" cap="none" dirty="0"/>
                    </a:p>
                  </a:txBody>
                  <a:tcPr marL="28575" marR="28575" marT="19050" marB="19050" anchor="ctr">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dirty="0">
                <a:solidFill>
                  <a:srgbClr val="0A0A0A"/>
                </a:solidFill>
                <a:latin typeface="Proxima Nova"/>
                <a:ea typeface="Proxima Nova"/>
                <a:cs typeface="Proxima Nova"/>
                <a:sym typeface="Proxima Nova"/>
              </a:rPr>
              <a:t>The solution should focus on: </a:t>
            </a:r>
            <a:endParaRPr sz="900" b="1" dirty="0">
              <a:solidFill>
                <a:srgbClr val="0A0A0A"/>
              </a:solidFill>
              <a:latin typeface="Proxima Nova"/>
              <a:ea typeface="Proxima Nova"/>
              <a:cs typeface="Proxima Nova"/>
              <a:sym typeface="Proxima Nova"/>
            </a:endParaRPr>
          </a:p>
          <a:p>
            <a:pPr marL="914400" lvl="0" indent="-292100" algn="l" rtl="0">
              <a:lnSpc>
                <a:spcPct val="115000"/>
              </a:lnSpc>
              <a:spcBef>
                <a:spcPts val="40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web-based metaverse using out-of-the-box Avatar generation tools for users to enter and experience. </a:t>
            </a:r>
            <a:r>
              <a:rPr lang="en" sz="1000" b="1" dirty="0">
                <a:solidFill>
                  <a:srgbClr val="0A0A0A"/>
                </a:solidFill>
                <a:latin typeface="Proxima Nova"/>
                <a:ea typeface="Proxima Nova"/>
                <a:cs typeface="Proxima Nova"/>
                <a:sym typeface="Proxima Nova"/>
              </a:rPr>
              <a:t>HInt  - Existing open source solutions can be used.</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Building a shared 3D space on the web that is shared concurrently by many users. </a:t>
            </a:r>
            <a:r>
              <a:rPr lang="en" sz="1000" b="1" dirty="0">
                <a:solidFill>
                  <a:srgbClr val="0A0A0A"/>
                </a:solidFill>
                <a:latin typeface="Proxima Nova"/>
                <a:ea typeface="Proxima Nova"/>
                <a:cs typeface="Proxima Nova"/>
                <a:sym typeface="Proxima Nova"/>
              </a:rPr>
              <a:t>Hint- </a:t>
            </a:r>
            <a:r>
              <a:rPr lang="en" sz="1000" dirty="0">
                <a:solidFill>
                  <a:srgbClr val="0A0A0A"/>
                </a:solidFill>
                <a:latin typeface="Proxima Nova"/>
                <a:ea typeface="Proxima Nova"/>
                <a:cs typeface="Proxima Nova"/>
                <a:sym typeface="Proxima Nova"/>
              </a:rPr>
              <a:t>Any existing 3D spaces can be used.</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We are listing a few feature suggestions below - Feel free to use a part or all of them in your experience Or additional features can be added too. The idea is to build a next-gen futuristic Metaverse Shopping experience.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view products in 3D in the shared spaces and AR as well (You may allow users to scan a QR code to view products in AR on their phone)</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dirty="0">
                <a:solidFill>
                  <a:srgbClr val="0A0A0A"/>
                </a:solidFill>
                <a:latin typeface="Proxima Nova"/>
                <a:ea typeface="Proxima Nova"/>
                <a:cs typeface="Proxima Nova"/>
                <a:sym typeface="Proxima Nova"/>
              </a:rPr>
              <a:t>Ability to try-on apparels etc on the Avataar.</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a:t>
            </a:r>
            <a:r>
              <a:rPr lang="en" sz="1000" dirty="0">
                <a:solidFill>
                  <a:srgbClr val="0A0A0A"/>
                </a:solidFill>
                <a:latin typeface="Proxima Nova"/>
                <a:ea typeface="Proxima Nova"/>
                <a:cs typeface="Proxima Nova"/>
                <a:sym typeface="Proxima Nova"/>
              </a:rPr>
              <a:t>- Add-to-cart/checkout of the product</a:t>
            </a:r>
            <a:endParaRPr sz="1000"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Voice chat with fellow shoppers, enablement of camera</a:t>
            </a:r>
            <a:endParaRPr sz="1000" b="1" dirty="0">
              <a:solidFill>
                <a:srgbClr val="0A0A0A"/>
              </a:solidFill>
              <a:latin typeface="Proxima Nova"/>
              <a:ea typeface="Proxima Nova"/>
              <a:cs typeface="Proxima Nova"/>
              <a:sym typeface="Proxima Nova"/>
            </a:endParaRPr>
          </a:p>
          <a:p>
            <a:pPr marL="914400" lvl="0" indent="-292100" algn="l" rtl="0">
              <a:lnSpc>
                <a:spcPct val="115000"/>
              </a:lnSpc>
              <a:spcBef>
                <a:spcPts val="0"/>
              </a:spcBef>
              <a:spcAft>
                <a:spcPts val="0"/>
              </a:spcAft>
              <a:buClr>
                <a:srgbClr val="0A0A0A"/>
              </a:buClr>
              <a:buSzPts val="1000"/>
              <a:buFont typeface="Proxima Nova"/>
              <a:buChar char="●"/>
            </a:pPr>
            <a:r>
              <a:rPr lang="en" sz="1000" b="1" dirty="0">
                <a:solidFill>
                  <a:srgbClr val="0A0A0A"/>
                </a:solidFill>
                <a:latin typeface="Proxima Nova"/>
                <a:ea typeface="Proxima Nova"/>
                <a:cs typeface="Proxima Nova"/>
                <a:sym typeface="Proxima Nova"/>
              </a:rPr>
              <a:t>Bonus- Use your imagination and create innovative experiences.</a:t>
            </a:r>
            <a:endParaRPr sz="1000" b="1" dirty="0">
              <a:solidFill>
                <a:srgbClr val="0A0A0A"/>
              </a:solidFill>
              <a:latin typeface="Proxima Nova"/>
              <a:ea typeface="Proxima Nova"/>
              <a:cs typeface="Proxima Nova"/>
              <a:sym typeface="Proxima Nova"/>
            </a:endParaRPr>
          </a:p>
          <a:p>
            <a:pPr marL="0" marR="0" lvl="0" indent="0" algn="l" rtl="0">
              <a:lnSpc>
                <a:spcPct val="115000"/>
              </a:lnSpc>
              <a:spcBef>
                <a:spcPts val="0"/>
              </a:spcBef>
              <a:spcAft>
                <a:spcPts val="0"/>
              </a:spcAft>
              <a:buNone/>
            </a:pPr>
            <a:endParaRPr sz="1000" b="1"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Glossary</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8" name="Google Shape;118;p4"/>
          <p:cNvSpPr txBox="1"/>
          <p:nvPr/>
        </p:nvSpPr>
        <p:spPr>
          <a:xfrm>
            <a:off x="75200" y="1012750"/>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Describe/ Expand abbreviations if you have used any in the slides below</a:t>
            </a:r>
            <a:endParaRPr sz="1700" b="1"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4206-976A-A588-B179-41D99AAD0747}"/>
              </a:ext>
            </a:extLst>
          </p:cNvPr>
          <p:cNvSpPr>
            <a:spLocks noGrp="1"/>
          </p:cNvSpPr>
          <p:nvPr>
            <p:ph type="title"/>
          </p:nvPr>
        </p:nvSpPr>
        <p:spPr>
          <a:xfrm>
            <a:off x="311700" y="201950"/>
            <a:ext cx="8520600" cy="572700"/>
          </a:xfrm>
        </p:spPr>
        <p:txBody>
          <a:bodyPr/>
          <a:lstStyle/>
          <a:p>
            <a:pPr algn="ct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Flipkart Cyberspace</a:t>
            </a:r>
          </a:p>
        </p:txBody>
      </p:sp>
      <p:sp>
        <p:nvSpPr>
          <p:cNvPr id="5" name="Text Placeholder 4">
            <a:extLst>
              <a:ext uri="{FF2B5EF4-FFF2-40B4-BE49-F238E27FC236}">
                <a16:creationId xmlns:a16="http://schemas.microsoft.com/office/drawing/2014/main" id="{4DD24AAC-4667-12EA-A875-52F90E4354FD}"/>
              </a:ext>
            </a:extLst>
          </p:cNvPr>
          <p:cNvSpPr>
            <a:spLocks noGrp="1"/>
          </p:cNvSpPr>
          <p:nvPr>
            <p:ph type="body" idx="1"/>
          </p:nvPr>
        </p:nvSpPr>
        <p:spPr>
          <a:xfrm>
            <a:off x="311700" y="945306"/>
            <a:ext cx="8520600" cy="3416400"/>
          </a:xfrm>
        </p:spPr>
        <p:txBody>
          <a:bodyPr/>
          <a:lstStyle/>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Welcome to Flipkart Cyberspace, a one of it’s kind metaverse driven online shopping platform.</a:t>
            </a:r>
            <a:r>
              <a:rPr lang="en-US" sz="1500" b="0" dirty="0">
                <a:effectLst/>
              </a:rPr>
              <a:t> </a:t>
            </a:r>
          </a:p>
          <a:p>
            <a:pPr marL="114300" indent="0">
              <a:buNone/>
            </a:pPr>
            <a:endParaRPr lang="en-US" sz="1500" b="0" dirty="0">
              <a:effectLst/>
            </a:endParaRP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Cyberspace provides users with a chance to explore the newer dimension and move on from static e-commerce websites to 3 dimensional viewing platforms where they will be able to get a taste of offline shopping while sitting in their homes.</a:t>
            </a:r>
            <a:endParaRPr lang="en-US" sz="1500" b="0" dirty="0">
              <a:effectLst/>
            </a:endParaRPr>
          </a:p>
          <a:p>
            <a:pPr>
              <a:buFont typeface="Wingdings" panose="05000000000000000000" pitchFamily="2" charset="2"/>
              <a:buChar char="Ø"/>
            </a:pPr>
            <a:endParaRPr lang="en-US" sz="1500" b="0" i="0" u="none" strike="noStrike" dirty="0">
              <a:solidFill>
                <a:srgbClr val="000000"/>
              </a:solidFill>
              <a:effectLst/>
              <a:latin typeface="Arial" panose="020B0604020202020204" pitchFamily="34" charset="0"/>
            </a:endParaRP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In the post-covid era, when there is always a threat of some new virus coming up, we feel insecure about moving out in public places. Cyberspace will provide a perfect blend of safety as well as joy of chilling out with friends in the shopping mall.</a:t>
            </a:r>
            <a:endParaRPr lang="en-US" sz="1500" i="0" u="none" strike="noStrike" dirty="0">
              <a:solidFill>
                <a:srgbClr val="000000"/>
              </a:solidFill>
              <a:latin typeface="Arial" panose="020B0604020202020204" pitchFamily="34" charset="0"/>
            </a:endParaRPr>
          </a:p>
          <a:p>
            <a:pPr marL="114300" indent="0">
              <a:buNone/>
            </a:pPr>
            <a:r>
              <a:rPr lang="en-US" sz="1500" b="0" dirty="0">
                <a:effectLst/>
              </a:rPr>
              <a:t> </a:t>
            </a:r>
          </a:p>
          <a:p>
            <a:pPr>
              <a:buFont typeface="Wingdings" panose="05000000000000000000" pitchFamily="2" charset="2"/>
              <a:buChar char="Ø"/>
            </a:pPr>
            <a:r>
              <a:rPr lang="en-US" sz="1500" b="0" i="0" u="none" strike="noStrike" dirty="0">
                <a:solidFill>
                  <a:srgbClr val="000000"/>
                </a:solidFill>
                <a:effectLst/>
                <a:latin typeface="Arial" panose="020B0604020202020204" pitchFamily="34" charset="0"/>
              </a:rPr>
              <a:t>Features such as personalized avatars, 3D models of products, virtual space with interactable channels will enable users to have a personal connection with the platform.</a:t>
            </a:r>
            <a:endParaRPr lang="en-US" sz="1500" b="0" dirty="0">
              <a:effectLst/>
            </a:endParaRPr>
          </a:p>
          <a:p>
            <a:pPr marL="114300" indent="0" rtl="0">
              <a:spcBef>
                <a:spcPts val="0"/>
              </a:spcBef>
              <a:spcAft>
                <a:spcPts val="0"/>
              </a:spcAft>
              <a:buNone/>
            </a:pPr>
            <a:r>
              <a:rPr lang="en-US" sz="1200" b="0" dirty="0">
                <a:effectLst/>
              </a:rPr>
              <a:t> </a:t>
            </a:r>
            <a:br>
              <a:rPr lang="en-US" sz="1200" dirty="0"/>
            </a:br>
            <a:endParaRPr lang="en-US" sz="1200" dirty="0"/>
          </a:p>
        </p:txBody>
      </p:sp>
    </p:spTree>
    <p:extLst>
      <p:ext uri="{BB962C8B-B14F-4D97-AF65-F5344CB8AC3E}">
        <p14:creationId xmlns:p14="http://schemas.microsoft.com/office/powerpoint/2010/main" val="384678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D24AAC-4667-12EA-A875-52F90E4354FD}"/>
              </a:ext>
            </a:extLst>
          </p:cNvPr>
          <p:cNvSpPr>
            <a:spLocks noGrp="1"/>
          </p:cNvSpPr>
          <p:nvPr>
            <p:ph type="body" idx="1"/>
          </p:nvPr>
        </p:nvSpPr>
        <p:spPr>
          <a:xfrm>
            <a:off x="311700" y="934988"/>
            <a:ext cx="8520600" cy="3416400"/>
          </a:xfrm>
        </p:spPr>
        <p:txBody>
          <a:bodyPr anchor="ctr"/>
          <a:lstStyle/>
          <a:p>
            <a:pPr marL="114300" indent="0" rtl="0">
              <a:spcBef>
                <a:spcPts val="0"/>
              </a:spcBef>
              <a:spcAft>
                <a:spcPts val="0"/>
              </a:spcAft>
              <a:buNone/>
            </a:pPr>
            <a:endParaRPr lang="en-US" sz="1200" b="0" dirty="0">
              <a:effectLst/>
            </a:endParaRPr>
          </a:p>
          <a:p>
            <a:pPr>
              <a:buFont typeface="Wingdings" panose="05000000000000000000" pitchFamily="2" charset="2"/>
              <a:buChar char="Ø"/>
            </a:pPr>
            <a:r>
              <a:rPr lang="en-US" sz="1500" dirty="0">
                <a:solidFill>
                  <a:srgbClr val="000000"/>
                </a:solidFill>
                <a:latin typeface="Arial" panose="020B0604020202020204" pitchFamily="34" charset="0"/>
              </a:rPr>
              <a:t>The virtual cyberspace allows us to unleash our creative mindset and provides full creative independence.</a:t>
            </a:r>
          </a:p>
          <a:p>
            <a:pPr>
              <a:buFont typeface="Wingdings" panose="05000000000000000000" pitchFamily="2" charset="2"/>
              <a:buChar char="Ø"/>
            </a:pPr>
            <a:endParaRPr lang="en-US" sz="1500" dirty="0">
              <a:solidFill>
                <a:srgbClr val="000000"/>
              </a:solidFill>
              <a:latin typeface="Arial" panose="020B0604020202020204" pitchFamily="34" charset="0"/>
            </a:endParaRPr>
          </a:p>
          <a:p>
            <a:pPr>
              <a:buFont typeface="Wingdings" panose="05000000000000000000" pitchFamily="2" charset="2"/>
              <a:buChar char="Ø"/>
            </a:pPr>
            <a:r>
              <a:rPr lang="en-US" sz="1500" dirty="0">
                <a:solidFill>
                  <a:srgbClr val="000000"/>
                </a:solidFill>
                <a:latin typeface="Arial" panose="020B0604020202020204" pitchFamily="34" charset="0"/>
              </a:rPr>
              <a:t>Cyberspace provides the opportunity for innovation and experimentation and with metaverse becoming a hot topic day by day, it provides us with the first mover advantage against the industry competitors.</a:t>
            </a:r>
          </a:p>
          <a:p>
            <a:pPr marL="114300" indent="0">
              <a:buNone/>
            </a:pPr>
            <a:endParaRPr lang="en-US" sz="1400" dirty="0">
              <a:solidFill>
                <a:srgbClr val="000000"/>
              </a:solidFill>
              <a:latin typeface="Arial" panose="020B0604020202020204" pitchFamily="34" charset="0"/>
            </a:endParaRPr>
          </a:p>
          <a:p>
            <a:pPr>
              <a:buFont typeface="Wingdings" panose="05000000000000000000" pitchFamily="2" charset="2"/>
              <a:buChar char="Ø"/>
            </a:pPr>
            <a:r>
              <a:rPr lang="en-US" sz="1500" dirty="0">
                <a:solidFill>
                  <a:srgbClr val="000000"/>
                </a:solidFill>
                <a:latin typeface="Arial" panose="020B0604020202020204" pitchFamily="34" charset="0"/>
              </a:rPr>
              <a:t>The system is built using the Decentraland SDK, a powerful tool that lets us create scenes by writing in Typescript. The SDK is fully equipped with all the tools required to build 3D scenes, and it continues to be actively developed and maintained.</a:t>
            </a:r>
          </a:p>
          <a:p>
            <a:pPr marL="114300" indent="0">
              <a:buNone/>
            </a:pPr>
            <a:r>
              <a:rPr lang="en-US" sz="1500" dirty="0">
                <a:solidFill>
                  <a:srgbClr val="000000"/>
                </a:solidFill>
                <a:latin typeface="Arial" panose="020B0604020202020204" pitchFamily="34" charset="0"/>
              </a:rPr>
              <a:t> </a:t>
            </a:r>
          </a:p>
          <a:p>
            <a:pPr>
              <a:buFont typeface="Wingdings" panose="05000000000000000000" pitchFamily="2" charset="2"/>
              <a:buChar char="Ø"/>
            </a:pPr>
            <a:r>
              <a:rPr lang="en-US" sz="1500" dirty="0">
                <a:solidFill>
                  <a:srgbClr val="000000"/>
                </a:solidFill>
                <a:latin typeface="Arial" panose="020B0604020202020204" pitchFamily="34" charset="0"/>
              </a:rPr>
              <a:t>In the future, the long-term rise of </a:t>
            </a:r>
            <a:r>
              <a:rPr lang="en-US" sz="1500"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cryptocurrencies</a:t>
            </a:r>
            <a:r>
              <a:rPr lang="en-US" sz="1500" dirty="0">
                <a:solidFill>
                  <a:srgbClr val="000000"/>
                </a:solidFill>
                <a:latin typeface="Arial" panose="020B0604020202020204" pitchFamily="34" charset="0"/>
              </a:rPr>
              <a:t> will make any requirements to set up crypto wallet accounts on metaverse platforms less of a barrier. Already we see innovation in both physical-to-virtual and virtual-to-physical transactions, such as ordering Domino’s pizza in Decentraland for deliveries of actual pizza in the real world.</a:t>
            </a:r>
            <a:br>
              <a:rPr lang="en-US" sz="1200" dirty="0"/>
            </a:br>
            <a:endParaRPr lang="en-US" sz="1200" dirty="0"/>
          </a:p>
        </p:txBody>
      </p:sp>
    </p:spTree>
    <p:extLst>
      <p:ext uri="{BB962C8B-B14F-4D97-AF65-F5344CB8AC3E}">
        <p14:creationId xmlns:p14="http://schemas.microsoft.com/office/powerpoint/2010/main" val="234646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2" name="Title 1">
            <a:extLst>
              <a:ext uri="{FF2B5EF4-FFF2-40B4-BE49-F238E27FC236}">
                <a16:creationId xmlns:a16="http://schemas.microsoft.com/office/drawing/2014/main" id="{218695CC-685D-1EE4-2E57-5C79DD10FF59}"/>
              </a:ext>
            </a:extLst>
          </p:cNvPr>
          <p:cNvSpPr>
            <a:spLocks noGrp="1"/>
          </p:cNvSpPr>
          <p:nvPr>
            <p:ph type="title"/>
          </p:nvPr>
        </p:nvSpPr>
        <p:spPr>
          <a:xfrm>
            <a:off x="311700" y="218925"/>
            <a:ext cx="8520600" cy="572700"/>
          </a:xfrm>
        </p:spPr>
        <p:txBody>
          <a:bodyPr>
            <a:normAutofit fontScale="90000"/>
          </a:bodyPr>
          <a:lstStyle/>
          <a:p>
            <a:r>
              <a:rPr lang="en-US" sz="2800" b="1" i="0" u="none" strike="noStrike" cap="none" dirty="0">
                <a:solidFill>
                  <a:srgbClr val="000000"/>
                </a:solidFill>
                <a:latin typeface="Roboto Mono"/>
                <a:ea typeface="Roboto Mono"/>
                <a:cs typeface="Roboto Mono"/>
                <a:sym typeface="Roboto Mono"/>
              </a:rPr>
              <a:t>Use-cases</a:t>
            </a:r>
            <a:endParaRPr lang="en-US" dirty="0"/>
          </a:p>
        </p:txBody>
      </p:sp>
      <p:sp>
        <p:nvSpPr>
          <p:cNvPr id="3" name="Text Placeholder 2">
            <a:extLst>
              <a:ext uri="{FF2B5EF4-FFF2-40B4-BE49-F238E27FC236}">
                <a16:creationId xmlns:a16="http://schemas.microsoft.com/office/drawing/2014/main" id="{DD44A380-1B73-927D-E349-4FC145C53F16}"/>
              </a:ext>
            </a:extLst>
          </p:cNvPr>
          <p:cNvSpPr>
            <a:spLocks noGrp="1"/>
          </p:cNvSpPr>
          <p:nvPr>
            <p:ph type="body" idx="1"/>
          </p:nvPr>
        </p:nvSpPr>
        <p:spPr>
          <a:xfrm>
            <a:off x="311700" y="995313"/>
            <a:ext cx="3999900" cy="3416400"/>
          </a:xfrm>
        </p:spPr>
        <p:style>
          <a:lnRef idx="2">
            <a:schemeClr val="dk1"/>
          </a:lnRef>
          <a:fillRef idx="1">
            <a:schemeClr val="lt1"/>
          </a:fillRef>
          <a:effectRef idx="0">
            <a:schemeClr val="dk1"/>
          </a:effectRef>
          <a:fontRef idx="minor">
            <a:schemeClr val="dk1"/>
          </a:fontRef>
        </p:style>
        <p:txBody>
          <a:bodyPr>
            <a:normAutofit fontScale="92500"/>
          </a:bodyPr>
          <a:lstStyle/>
          <a:p>
            <a:pPr marL="139700" indent="0">
              <a:buNone/>
            </a:pPr>
            <a:r>
              <a:rPr lang="en-US" sz="1500" b="1" dirty="0"/>
              <a:t>P0: Users can see different products as 3D models.</a:t>
            </a:r>
          </a:p>
          <a:p>
            <a:pPr marL="139700" indent="0">
              <a:buNone/>
            </a:pPr>
            <a:endParaRPr lang="en-US" dirty="0"/>
          </a:p>
          <a:p>
            <a:pPr marL="139700" indent="0">
              <a:buNone/>
            </a:pPr>
            <a:r>
              <a:rPr lang="en-US" dirty="0"/>
              <a:t>The users will have the ability to view all the products in their 3D form against the 2D models used till date on ecommerce websites.</a:t>
            </a:r>
          </a:p>
          <a:p>
            <a:pPr marL="139700" indent="0">
              <a:buNone/>
            </a:pPr>
            <a:endParaRPr lang="en-US" dirty="0"/>
          </a:p>
          <a:p>
            <a:pPr marL="139700" indent="0">
              <a:buNone/>
            </a:pPr>
            <a:r>
              <a:rPr lang="en-US" dirty="0"/>
              <a:t>This will allow them to have a better insight on how the product looks like in reality and provide the essence of offline shopping.</a:t>
            </a:r>
          </a:p>
          <a:p>
            <a:pPr marL="139700" indent="0">
              <a:buNone/>
            </a:pPr>
            <a:endParaRPr lang="en-US" dirty="0"/>
          </a:p>
          <a:p>
            <a:pPr marL="139700" indent="0">
              <a:buNone/>
            </a:pPr>
            <a:r>
              <a:rPr lang="en-US" dirty="0"/>
              <a:t>Addition of 3rd dimension to the shopping experience will help us to attract new customers and increase in traffic on our platform.</a:t>
            </a:r>
          </a:p>
        </p:txBody>
      </p:sp>
      <p:sp>
        <p:nvSpPr>
          <p:cNvPr id="4" name="Text Placeholder 3">
            <a:extLst>
              <a:ext uri="{FF2B5EF4-FFF2-40B4-BE49-F238E27FC236}">
                <a16:creationId xmlns:a16="http://schemas.microsoft.com/office/drawing/2014/main" id="{00561B39-3666-B4F0-D3C3-9F2A2D70F211}"/>
              </a:ext>
            </a:extLst>
          </p:cNvPr>
          <p:cNvSpPr>
            <a:spLocks noGrp="1"/>
          </p:cNvSpPr>
          <p:nvPr>
            <p:ph type="body" idx="2"/>
          </p:nvPr>
        </p:nvSpPr>
        <p:spPr>
          <a:xfrm>
            <a:off x="4832402" y="995313"/>
            <a:ext cx="3999900" cy="3416400"/>
          </a:xfrm>
        </p:spPr>
        <p:style>
          <a:lnRef idx="2">
            <a:schemeClr val="dk1"/>
          </a:lnRef>
          <a:fillRef idx="1">
            <a:schemeClr val="lt1"/>
          </a:fillRef>
          <a:effectRef idx="0">
            <a:schemeClr val="dk1"/>
          </a:effectRef>
          <a:fontRef idx="minor">
            <a:schemeClr val="dk1"/>
          </a:fontRef>
        </p:style>
        <p:txBody>
          <a:bodyPr/>
          <a:lstStyle/>
          <a:p>
            <a:pPr marL="139700" indent="0">
              <a:buNone/>
            </a:pPr>
            <a:r>
              <a:rPr lang="en-US" sz="1400" b="1" dirty="0"/>
              <a:t>P1: Users can view product recommendations within the system</a:t>
            </a:r>
          </a:p>
          <a:p>
            <a:pPr marL="139700" indent="0">
              <a:buNone/>
            </a:pPr>
            <a:endParaRPr lang="en-US" dirty="0"/>
          </a:p>
          <a:p>
            <a:pPr marL="139700" indent="0">
              <a:buNone/>
            </a:pPr>
            <a:r>
              <a:rPr lang="en-US" dirty="0"/>
              <a:t>The users will be displayed products based on the ones that are recommended for:</a:t>
            </a:r>
          </a:p>
          <a:p>
            <a:pPr marL="139700" indent="0">
              <a:buNone/>
            </a:pPr>
            <a:endParaRPr lang="en-US" dirty="0"/>
          </a:p>
          <a:p>
            <a:pPr marL="482600" indent="-342900">
              <a:buFont typeface="+mj-lt"/>
              <a:buAutoNum type="arabicPeriod"/>
            </a:pPr>
            <a:r>
              <a:rPr lang="en-US" dirty="0"/>
              <a:t>The users in a personalized manner (different for each user)</a:t>
            </a:r>
          </a:p>
          <a:p>
            <a:pPr marL="482600" indent="-342900">
              <a:buFont typeface="+mj-lt"/>
              <a:buAutoNum type="arabicPeriod"/>
            </a:pPr>
            <a:r>
              <a:rPr lang="en-US" dirty="0"/>
              <a:t>All users in general</a:t>
            </a:r>
          </a:p>
          <a:p>
            <a:pPr marL="482600" indent="-342900">
              <a:buFont typeface="+mj-lt"/>
              <a:buAutoNum type="arabicPeriod"/>
            </a:pPr>
            <a:endParaRPr lang="en-US" dirty="0"/>
          </a:p>
          <a:p>
            <a:pPr marL="139700" indent="0">
              <a:buNone/>
            </a:pPr>
            <a:r>
              <a:rPr lang="en-US" dirty="0"/>
              <a:t>So, users can browse the Cyberspace to get the recommendations, to buy the products they may need.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3" name="Text Placeholder 2">
            <a:extLst>
              <a:ext uri="{FF2B5EF4-FFF2-40B4-BE49-F238E27FC236}">
                <a16:creationId xmlns:a16="http://schemas.microsoft.com/office/drawing/2014/main" id="{DD44A380-1B73-927D-E349-4FC145C53F16}"/>
              </a:ext>
            </a:extLst>
          </p:cNvPr>
          <p:cNvSpPr>
            <a:spLocks noGrp="1"/>
          </p:cNvSpPr>
          <p:nvPr>
            <p:ph type="body" idx="1"/>
          </p:nvPr>
        </p:nvSpPr>
        <p:spPr>
          <a:xfrm>
            <a:off x="311700" y="710831"/>
            <a:ext cx="3999900" cy="3731382"/>
          </a:xfrm>
        </p:spPr>
        <p:style>
          <a:lnRef idx="2">
            <a:schemeClr val="dk1"/>
          </a:lnRef>
          <a:fillRef idx="1">
            <a:schemeClr val="lt1"/>
          </a:fillRef>
          <a:effectRef idx="0">
            <a:schemeClr val="dk1"/>
          </a:effectRef>
          <a:fontRef idx="minor">
            <a:schemeClr val="dk1"/>
          </a:fontRef>
        </p:style>
        <p:txBody>
          <a:bodyPr>
            <a:normAutofit/>
          </a:bodyPr>
          <a:lstStyle/>
          <a:p>
            <a:pPr marL="139700" indent="0">
              <a:buNone/>
            </a:pPr>
            <a:r>
              <a:rPr lang="en-US" b="1" dirty="0"/>
              <a:t>P2: Users can shop for items in a group, while chatting with each other via text and voice, while getting an enhanced social media experience.</a:t>
            </a:r>
          </a:p>
          <a:p>
            <a:pPr marL="139700" indent="0">
              <a:buNone/>
            </a:pPr>
            <a:endParaRPr lang="en-US" sz="1500" b="1" dirty="0"/>
          </a:p>
          <a:p>
            <a:pPr marL="139700" indent="0">
              <a:buNone/>
            </a:pPr>
            <a:r>
              <a:rPr lang="en-US" dirty="0"/>
              <a:t>One of the key points of this system is that users can interact with each other in a virtual environment. </a:t>
            </a:r>
          </a:p>
          <a:p>
            <a:pPr marL="139700" indent="0">
              <a:buNone/>
            </a:pPr>
            <a:endParaRPr lang="en-US" dirty="0"/>
          </a:p>
          <a:p>
            <a:pPr marL="139700" indent="0">
              <a:buNone/>
            </a:pPr>
            <a:r>
              <a:rPr lang="en-US" dirty="0"/>
              <a:t>They will be able to shop together in a pseudo real life environment while being at different places maintaining a balance between their work and shopping and chilling with friends, without compromising one for the other.</a:t>
            </a:r>
          </a:p>
        </p:txBody>
      </p:sp>
      <p:sp>
        <p:nvSpPr>
          <p:cNvPr id="4" name="Text Placeholder 3">
            <a:extLst>
              <a:ext uri="{FF2B5EF4-FFF2-40B4-BE49-F238E27FC236}">
                <a16:creationId xmlns:a16="http://schemas.microsoft.com/office/drawing/2014/main" id="{00561B39-3666-B4F0-D3C3-9F2A2D70F211}"/>
              </a:ext>
            </a:extLst>
          </p:cNvPr>
          <p:cNvSpPr>
            <a:spLocks noGrp="1"/>
          </p:cNvSpPr>
          <p:nvPr>
            <p:ph type="body" idx="2"/>
          </p:nvPr>
        </p:nvSpPr>
        <p:spPr>
          <a:xfrm>
            <a:off x="4832400" y="710831"/>
            <a:ext cx="3999900" cy="3740926"/>
          </a:xfrm>
        </p:spPr>
        <p:style>
          <a:lnRef idx="2">
            <a:schemeClr val="dk1"/>
          </a:lnRef>
          <a:fillRef idx="1">
            <a:schemeClr val="lt1"/>
          </a:fillRef>
          <a:effectRef idx="0">
            <a:schemeClr val="dk1"/>
          </a:effectRef>
          <a:fontRef idx="minor">
            <a:schemeClr val="dk1"/>
          </a:fontRef>
        </p:style>
        <p:txBody>
          <a:bodyPr>
            <a:normAutofit/>
          </a:bodyPr>
          <a:lstStyle/>
          <a:p>
            <a:pPr marL="139700" indent="0">
              <a:buNone/>
            </a:pPr>
            <a:r>
              <a:rPr lang="en-US" sz="1400" b="1" dirty="0"/>
              <a:t>P3: Shopkeepers and business owners can expand their operations within virtual shops, featuring their products. </a:t>
            </a:r>
          </a:p>
          <a:p>
            <a:pPr marL="139700" indent="0">
              <a:buNone/>
            </a:pPr>
            <a:endParaRPr lang="en-US" dirty="0"/>
          </a:p>
          <a:p>
            <a:pPr marL="139700" indent="0">
              <a:buNone/>
            </a:pPr>
            <a:r>
              <a:rPr lang="en-US" sz="1200" dirty="0"/>
              <a:t>The Cyberspace will create new opportunities for businesses, and help them promote their services and offerings effectively.</a:t>
            </a:r>
          </a:p>
          <a:p>
            <a:pPr marL="139700" indent="0">
              <a:buNone/>
            </a:pPr>
            <a:endParaRPr lang="en-US" sz="1200" dirty="0"/>
          </a:p>
          <a:p>
            <a:pPr marL="139700" indent="0">
              <a:buNone/>
            </a:pPr>
            <a:r>
              <a:rPr lang="en-US" sz="1200" dirty="0"/>
              <a:t>The shop owners will be able to provide a virtual life – like experience to potential customers, via this platform. </a:t>
            </a:r>
          </a:p>
          <a:p>
            <a:pPr marL="139700" indent="0">
              <a:buNone/>
            </a:pPr>
            <a:endParaRPr lang="en-US" sz="1200" dirty="0"/>
          </a:p>
          <a:p>
            <a:pPr marL="139700" indent="0">
              <a:buNone/>
            </a:pPr>
            <a:r>
              <a:rPr lang="en-US" sz="1200" dirty="0"/>
              <a:t>Revenue can be generated from brands via advertisements and to show their products as default recommendation to the customers, thus increasing the brands sales and influence on users.</a:t>
            </a:r>
          </a:p>
          <a:p>
            <a:pPr marL="139700" indent="0">
              <a:buNone/>
            </a:pPr>
            <a:endParaRPr lang="en-US" dirty="0"/>
          </a:p>
        </p:txBody>
      </p:sp>
    </p:spTree>
    <p:extLst>
      <p:ext uri="{BB962C8B-B14F-4D97-AF65-F5344CB8AC3E}">
        <p14:creationId xmlns:p14="http://schemas.microsoft.com/office/powerpoint/2010/main" val="317643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3" name="Picture 2">
            <a:extLst>
              <a:ext uri="{FF2B5EF4-FFF2-40B4-BE49-F238E27FC236}">
                <a16:creationId xmlns:a16="http://schemas.microsoft.com/office/drawing/2014/main" id="{85FDAC49-3FBE-B539-97D5-8F9710266650}"/>
              </a:ext>
            </a:extLst>
          </p:cNvPr>
          <p:cNvPicPr>
            <a:picLocks noChangeAspect="1"/>
          </p:cNvPicPr>
          <p:nvPr/>
        </p:nvPicPr>
        <p:blipFill rotWithShape="1">
          <a:blip r:embed="rId3"/>
          <a:srcRect l="1485" t="8218" r="5979" b="9072"/>
          <a:stretch/>
        </p:blipFill>
        <p:spPr>
          <a:xfrm>
            <a:off x="289661" y="1258777"/>
            <a:ext cx="8461438" cy="3378113"/>
          </a:xfrm>
          <a:prstGeom prst="rect">
            <a:avLst/>
          </a:prstGeom>
        </p:spPr>
      </p:pic>
      <p:sp>
        <p:nvSpPr>
          <p:cNvPr id="4" name="Title 3">
            <a:extLst>
              <a:ext uri="{FF2B5EF4-FFF2-40B4-BE49-F238E27FC236}">
                <a16:creationId xmlns:a16="http://schemas.microsoft.com/office/drawing/2014/main" id="{7E72E2B4-FF70-DA84-A57D-28EA05A2FED1}"/>
              </a:ext>
            </a:extLst>
          </p:cNvPr>
          <p:cNvSpPr>
            <a:spLocks noGrp="1"/>
          </p:cNvSpPr>
          <p:nvPr>
            <p:ph type="title"/>
          </p:nvPr>
        </p:nvSpPr>
        <p:spPr>
          <a:xfrm>
            <a:off x="289661" y="295695"/>
            <a:ext cx="8520600" cy="572700"/>
          </a:xfrm>
        </p:spPr>
        <p:txBody>
          <a:bodyPr>
            <a:normAutofit fontScale="90000"/>
          </a:bodyPr>
          <a:lstStyle/>
          <a:p>
            <a:r>
              <a:rPr lang="en-US" dirty="0"/>
              <a:t>Solution Mind Map</a:t>
            </a:r>
          </a:p>
        </p:txBody>
      </p:sp>
      <p:sp>
        <p:nvSpPr>
          <p:cNvPr id="138" name="Google Shape;138;p7"/>
          <p:cNvSpPr txBox="1"/>
          <p:nvPr/>
        </p:nvSpPr>
        <p:spPr>
          <a:xfrm>
            <a:off x="4079080" y="295695"/>
            <a:ext cx="4943475" cy="8713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050" b="0" i="0" u="none" strike="noStrike" cap="none" dirty="0">
                <a:solidFill>
                  <a:schemeClr val="accent1">
                    <a:lumMod val="50000"/>
                  </a:schemeClr>
                </a:solidFill>
                <a:latin typeface="Roboto Mono"/>
                <a:ea typeface="Roboto Mono"/>
                <a:cs typeface="Roboto Mono"/>
                <a:sym typeface="Roboto Mono"/>
              </a:rPr>
              <a:t>Problem</a:t>
            </a:r>
            <a:r>
              <a:rPr lang="en-US" sz="1050" b="0" i="0" u="none" strike="noStrike" cap="none" dirty="0">
                <a:solidFill>
                  <a:schemeClr val="tx1">
                    <a:lumMod val="65000"/>
                    <a:lumOff val="35000"/>
                  </a:schemeClr>
                </a:solidFill>
                <a:latin typeface="Roboto Mono"/>
                <a:ea typeface="Roboto Mono"/>
                <a:cs typeface="Roboto Mono"/>
                <a:sym typeface="Roboto Mono"/>
              </a:rPr>
              <a:t>: There is a need for a virtual shopping complex, where users can come, and shop for the products they need. Also, we need to display to the users various products that they might like. Also, the virtual space must be so designed that it attracts users, thereby increasing potential sales.</a:t>
            </a:r>
            <a:endParaRPr sz="1050" b="0" i="0" u="none" strike="noStrike" cap="none" dirty="0">
              <a:solidFill>
                <a:schemeClr val="tx1">
                  <a:lumMod val="65000"/>
                  <a:lumOff val="35000"/>
                </a:schemeClr>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1480</Words>
  <Application>Microsoft Office PowerPoint</Application>
  <PresentationFormat>On-screen Show (16:9)</PresentationFormat>
  <Paragraphs>126</Paragraphs>
  <Slides>13</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Proxima Nova</vt:lpstr>
      <vt:lpstr>Wingdings</vt:lpstr>
      <vt:lpstr>Arial</vt:lpstr>
      <vt:lpstr>Roboto Mono</vt:lpstr>
      <vt:lpstr>Simple Light</vt:lpstr>
      <vt:lpstr>Simple Light</vt:lpstr>
      <vt:lpstr>PowerPoint Presentation</vt:lpstr>
      <vt:lpstr>PowerPoint Presentation</vt:lpstr>
      <vt:lpstr>PowerPoint Presentation</vt:lpstr>
      <vt:lpstr>PowerPoint Presentation</vt:lpstr>
      <vt:lpstr>Flipkart Cyberspace</vt:lpstr>
      <vt:lpstr>PowerPoint Presentation</vt:lpstr>
      <vt:lpstr>Use-cases</vt:lpstr>
      <vt:lpstr>PowerPoint Presentation</vt:lpstr>
      <vt:lpstr>Solution Mind Map</vt:lpstr>
      <vt:lpstr>PowerPoint Presentation</vt:lpstr>
      <vt:lpstr>PowerPoint Presentation</vt:lpstr>
      <vt:lpstr>Limitations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Sharma</dc:creator>
  <cp:lastModifiedBy>Rohan Sharma</cp:lastModifiedBy>
  <cp:revision>7</cp:revision>
  <dcterms:modified xsi:type="dcterms:W3CDTF">2022-07-30T13:00:29Z</dcterms:modified>
</cp:coreProperties>
</file>