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embeddedFontLst>
    <p:embeddedFont>
      <p:font typeface="Average" panose="020B0604020202020204" charset="0"/>
      <p:regular r:id="rId14"/>
    </p:embeddedFont>
    <p:embeddedFont>
      <p:font typeface="Oswald"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6f90357f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9392d8b02_0_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d9392d8b0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9392d8b02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d9392d8b0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d9392d8b02_2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d9392d8b02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9392d8b02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9392d8b0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d9392d8b02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d9392d8b02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9392d8b02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9392d8b0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6f90357f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d9392d8b02_0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d9392d8b0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9392d8b02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9392d8b0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3807170"/>
            <a:ext cx="443589"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1321067"/>
            <a:ext cx="7801500" cy="23067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4233168"/>
            <a:ext cx="7801500" cy="1056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673700"/>
            <a:ext cx="8520600" cy="25209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4304567"/>
            <a:ext cx="8520600" cy="17343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701800"/>
            <a:ext cx="6227100" cy="5454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441867"/>
            <a:ext cx="4045200" cy="228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6241346"/>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0" y="1620750"/>
            <a:ext cx="7801500" cy="1085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ANDREW FILE SYSTEM</a:t>
            </a:r>
            <a:endParaRPr/>
          </a:p>
        </p:txBody>
      </p:sp>
      <p:sp>
        <p:nvSpPr>
          <p:cNvPr id="60" name="Google Shape;60;p13"/>
          <p:cNvSpPr txBox="1">
            <a:spLocks noGrp="1"/>
          </p:cNvSpPr>
          <p:nvPr>
            <p:ph type="subTitle" idx="1"/>
          </p:nvPr>
        </p:nvSpPr>
        <p:spPr>
          <a:xfrm>
            <a:off x="671250" y="4955975"/>
            <a:ext cx="7801500" cy="1353000"/>
          </a:xfrm>
          <a:prstGeom prst="rect">
            <a:avLst/>
          </a:prstGeom>
        </p:spPr>
        <p:txBody>
          <a:bodyPr spcFirstLastPara="1" wrap="square" lIns="91425" tIns="91425" rIns="91425" bIns="91425" anchor="t" anchorCtr="0">
            <a:normAutofit lnSpcReduction="10000"/>
          </a:bodyPr>
          <a:lstStyle/>
          <a:p>
            <a:pPr marL="0" lvl="0" indent="457200" algn="ctr" rtl="0">
              <a:spcBef>
                <a:spcPts val="0"/>
              </a:spcBef>
              <a:spcAft>
                <a:spcPts val="0"/>
              </a:spcAft>
              <a:buNone/>
            </a:pPr>
            <a:r>
              <a:rPr lang="en">
                <a:solidFill>
                  <a:schemeClr val="dk1"/>
                </a:solidFill>
              </a:rPr>
              <a:t>By :  Hemanth Tubachi   2GI18IS015</a:t>
            </a:r>
            <a:endParaRPr>
              <a:solidFill>
                <a:schemeClr val="dk1"/>
              </a:solidFill>
            </a:endParaRPr>
          </a:p>
          <a:p>
            <a:pPr marL="2286000" lvl="0" indent="0" algn="l" rtl="0">
              <a:spcBef>
                <a:spcPts val="0"/>
              </a:spcBef>
              <a:spcAft>
                <a:spcPts val="0"/>
              </a:spcAft>
              <a:buNone/>
            </a:pPr>
            <a:r>
              <a:rPr lang="en">
                <a:solidFill>
                  <a:schemeClr val="dk1"/>
                </a:solidFill>
              </a:rPr>
              <a:t>    Laxmi Nyamagoud  2GI18IS020</a:t>
            </a:r>
            <a:br>
              <a:rPr lang="en">
                <a:solidFill>
                  <a:schemeClr val="dk1"/>
                </a:solidFill>
              </a:rPr>
            </a:br>
            <a:r>
              <a:rPr lang="en">
                <a:solidFill>
                  <a:schemeClr val="dk1"/>
                </a:solidFill>
              </a:rPr>
              <a:t>    Rachana Kampli      2GI18IS032</a:t>
            </a:r>
            <a:br>
              <a:rPr lang="en">
                <a:solidFill>
                  <a:schemeClr val="dk1"/>
                </a:solidFill>
              </a:rPr>
            </a:br>
            <a:r>
              <a:rPr lang="en">
                <a:solidFill>
                  <a:schemeClr val="dk1"/>
                </a:solidFill>
              </a:rPr>
              <a:t>    Rohan Kokatanur    2GI18IS066</a:t>
            </a:r>
            <a:endParaRPr>
              <a:solidFill>
                <a:schemeClr val="dk1"/>
              </a:solidFill>
            </a:endParaRPr>
          </a:p>
        </p:txBody>
      </p:sp>
      <p:sp>
        <p:nvSpPr>
          <p:cNvPr id="61" name="Google Shape;61;p13"/>
          <p:cNvSpPr txBox="1">
            <a:spLocks noGrp="1"/>
          </p:cNvSpPr>
          <p:nvPr>
            <p:ph type="subTitle" idx="1"/>
          </p:nvPr>
        </p:nvSpPr>
        <p:spPr>
          <a:xfrm>
            <a:off x="671250" y="4138900"/>
            <a:ext cx="7801500" cy="710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dk1"/>
                </a:solidFill>
              </a:rPr>
              <a:t>Guided By : Prof. Rakesh Kadkol</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265500" y="1441867"/>
            <a:ext cx="4045200" cy="2280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Conclusion</a:t>
            </a:r>
            <a:endParaRPr/>
          </a:p>
        </p:txBody>
      </p:sp>
      <p:sp>
        <p:nvSpPr>
          <p:cNvPr id="122" name="Google Shape;122;p22"/>
          <p:cNvSpPr txBox="1">
            <a:spLocks noGrp="1"/>
          </p:cNvSpPr>
          <p:nvPr>
            <p:ph type="body" idx="2"/>
          </p:nvPr>
        </p:nvSpPr>
        <p:spPr>
          <a:xfrm>
            <a:off x="4572000" y="965600"/>
            <a:ext cx="4572000" cy="4926900"/>
          </a:xfrm>
          <a:prstGeom prst="rect">
            <a:avLst/>
          </a:prstGeom>
        </p:spPr>
        <p:txBody>
          <a:bodyPr spcFirstLastPara="1" wrap="square" lIns="91425" tIns="91425" rIns="91425" bIns="91425" anchor="ctr" anchorCtr="0">
            <a:normAutofit/>
          </a:bodyPr>
          <a:lstStyle/>
          <a:p>
            <a:pPr marL="457200" lvl="0" indent="-361950" algn="l" rtl="0">
              <a:spcBef>
                <a:spcPts val="0"/>
              </a:spcBef>
              <a:spcAft>
                <a:spcPts val="0"/>
              </a:spcAft>
              <a:buClr>
                <a:srgbClr val="000000"/>
              </a:buClr>
              <a:buSzPts val="2100"/>
              <a:buChar char="●"/>
            </a:pPr>
            <a:r>
              <a:rPr lang="en" sz="2100">
                <a:solidFill>
                  <a:srgbClr val="000000"/>
                </a:solidFill>
              </a:rPr>
              <a:t>AFS demonstrated the feasibility of relatively simple architecture to reduce the cost of maintaining coherent client caches.</a:t>
            </a:r>
            <a:endParaRPr sz="2100">
              <a:solidFill>
                <a:srgbClr val="000000"/>
              </a:solidFill>
            </a:endParaRPr>
          </a:p>
          <a:p>
            <a:pPr marL="457200" lvl="0" indent="0" algn="l" rtl="0">
              <a:spcBef>
                <a:spcPts val="0"/>
              </a:spcBef>
              <a:spcAft>
                <a:spcPts val="0"/>
              </a:spcAft>
              <a:buNone/>
            </a:pPr>
            <a:endParaRPr sz="2100">
              <a:solidFill>
                <a:srgbClr val="000000"/>
              </a:solidFill>
            </a:endParaRPr>
          </a:p>
          <a:p>
            <a:pPr marL="457200" lvl="0" indent="-361950" algn="l" rtl="0">
              <a:spcBef>
                <a:spcPts val="0"/>
              </a:spcBef>
              <a:spcAft>
                <a:spcPts val="0"/>
              </a:spcAft>
              <a:buClr>
                <a:srgbClr val="000000"/>
              </a:buClr>
              <a:buSzPts val="2100"/>
              <a:buChar char="●"/>
            </a:pPr>
            <a:r>
              <a:rPr lang="en" sz="2100">
                <a:solidFill>
                  <a:srgbClr val="000000"/>
                </a:solidFill>
              </a:rPr>
              <a:t>AFS outperforms in several situations compare to other distributed file systems.</a:t>
            </a:r>
            <a:endParaRPr sz="2100">
              <a:solidFill>
                <a:srgbClr val="000000"/>
              </a:solidFill>
            </a:endParaRPr>
          </a:p>
          <a:p>
            <a:pPr marL="457200" lvl="0" indent="0" algn="l" rtl="0">
              <a:spcBef>
                <a:spcPts val="0"/>
              </a:spcBef>
              <a:spcAft>
                <a:spcPts val="0"/>
              </a:spcAft>
              <a:buNone/>
            </a:pPr>
            <a:endParaRPr sz="2100">
              <a:solidFill>
                <a:srgbClr val="000000"/>
              </a:solidFill>
            </a:endParaRPr>
          </a:p>
          <a:p>
            <a:pPr marL="0" lvl="0" indent="0" algn="l" rtl="0">
              <a:spcBef>
                <a:spcPts val="0"/>
              </a:spcBef>
              <a:spcAft>
                <a:spcPts val="0"/>
              </a:spcAft>
              <a:buNone/>
            </a:pPr>
            <a:endParaRPr sz="21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ctrTitle"/>
          </p:nvPr>
        </p:nvSpPr>
        <p:spPr>
          <a:xfrm>
            <a:off x="671250" y="1620750"/>
            <a:ext cx="7801500" cy="168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310676"/>
            <a:ext cx="8520600" cy="759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400"/>
              <a:t>File System</a:t>
            </a:r>
            <a:endParaRPr sz="3400"/>
          </a:p>
        </p:txBody>
      </p:sp>
      <p:sp>
        <p:nvSpPr>
          <p:cNvPr id="67" name="Google Shape;67;p14"/>
          <p:cNvSpPr txBox="1">
            <a:spLocks noGrp="1"/>
          </p:cNvSpPr>
          <p:nvPr>
            <p:ph type="body" idx="1"/>
          </p:nvPr>
        </p:nvSpPr>
        <p:spPr>
          <a:xfrm>
            <a:off x="311700" y="1070275"/>
            <a:ext cx="8520600" cy="20826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Clr>
                <a:schemeClr val="dk1"/>
              </a:buClr>
              <a:buSzPts val="2100"/>
              <a:buChar char="➢"/>
            </a:pPr>
            <a:r>
              <a:rPr lang="en" sz="2100">
                <a:solidFill>
                  <a:schemeClr val="dk1"/>
                </a:solidFill>
              </a:rPr>
              <a:t>A file system is a process of managing how and where data is stored on a storage disk.</a:t>
            </a:r>
            <a:endParaRPr sz="2100">
              <a:solidFill>
                <a:schemeClr val="dk1"/>
              </a:solidFill>
            </a:endParaRPr>
          </a:p>
          <a:p>
            <a:pPr marL="457200" lvl="0" indent="-361950" algn="l" rtl="0">
              <a:spcBef>
                <a:spcPts val="0"/>
              </a:spcBef>
              <a:spcAft>
                <a:spcPts val="0"/>
              </a:spcAft>
              <a:buClr>
                <a:schemeClr val="dk1"/>
              </a:buClr>
              <a:buSzPts val="2100"/>
              <a:buChar char="➢"/>
            </a:pPr>
            <a:r>
              <a:rPr lang="en" sz="2100">
                <a:solidFill>
                  <a:schemeClr val="dk1"/>
                </a:solidFill>
              </a:rPr>
              <a:t>In computing, File System controls how data is stored and retrieved.</a:t>
            </a:r>
            <a:endParaRPr sz="2100">
              <a:solidFill>
                <a:schemeClr val="dk1"/>
              </a:solidFill>
            </a:endParaRPr>
          </a:p>
          <a:p>
            <a:pPr marL="457200" lvl="0" indent="-361950" algn="l" rtl="0">
              <a:spcBef>
                <a:spcPts val="0"/>
              </a:spcBef>
              <a:spcAft>
                <a:spcPts val="0"/>
              </a:spcAft>
              <a:buClr>
                <a:schemeClr val="dk1"/>
              </a:buClr>
              <a:buSzPts val="2100"/>
              <a:buChar char="➢"/>
            </a:pPr>
            <a:r>
              <a:rPr lang="en" sz="2100">
                <a:solidFill>
                  <a:schemeClr val="dk1"/>
                </a:solidFill>
              </a:rPr>
              <a:t>By separating the data into pieces and giving each piece a name, the data is easily isolated and identified, which is done by the File System.</a:t>
            </a:r>
            <a:endParaRPr sz="2100">
              <a:solidFill>
                <a:schemeClr val="dk1"/>
              </a:solidFill>
            </a:endParaRPr>
          </a:p>
          <a:p>
            <a:pPr marL="457200" lvl="0" indent="-228600" algn="l" rtl="0">
              <a:spcBef>
                <a:spcPts val="1200"/>
              </a:spcBef>
              <a:spcAft>
                <a:spcPts val="1200"/>
              </a:spcAft>
              <a:buNone/>
            </a:pPr>
            <a:endParaRPr sz="2100">
              <a:solidFill>
                <a:schemeClr val="dk1"/>
              </a:solidFill>
            </a:endParaRPr>
          </a:p>
        </p:txBody>
      </p:sp>
      <p:sp>
        <p:nvSpPr>
          <p:cNvPr id="68" name="Google Shape;68;p14"/>
          <p:cNvSpPr txBox="1">
            <a:spLocks noGrp="1"/>
          </p:cNvSpPr>
          <p:nvPr>
            <p:ph type="title"/>
          </p:nvPr>
        </p:nvSpPr>
        <p:spPr>
          <a:xfrm>
            <a:off x="311700" y="3428992"/>
            <a:ext cx="8520600" cy="76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400"/>
              <a:t>Distributed File System</a:t>
            </a:r>
            <a:endParaRPr sz="3400"/>
          </a:p>
        </p:txBody>
      </p:sp>
      <p:sp>
        <p:nvSpPr>
          <p:cNvPr id="69" name="Google Shape;69;p14"/>
          <p:cNvSpPr txBox="1">
            <a:spLocks noGrp="1"/>
          </p:cNvSpPr>
          <p:nvPr>
            <p:ph type="body" idx="1"/>
          </p:nvPr>
        </p:nvSpPr>
        <p:spPr>
          <a:xfrm>
            <a:off x="311700" y="4367280"/>
            <a:ext cx="8520600" cy="1892400"/>
          </a:xfrm>
          <a:prstGeom prst="rect">
            <a:avLst/>
          </a:prstGeom>
        </p:spPr>
        <p:txBody>
          <a:bodyPr spcFirstLastPara="1" wrap="square" lIns="91425" tIns="91425" rIns="91425" bIns="91425" anchor="t" anchorCtr="0">
            <a:normAutofit lnSpcReduction="10000"/>
          </a:bodyPr>
          <a:lstStyle/>
          <a:p>
            <a:pPr marL="457200" lvl="0" indent="-361950" algn="l" rtl="0">
              <a:spcBef>
                <a:spcPts val="0"/>
              </a:spcBef>
              <a:spcAft>
                <a:spcPts val="0"/>
              </a:spcAft>
              <a:buClr>
                <a:schemeClr val="dk1"/>
              </a:buClr>
              <a:buSzPts val="2100"/>
              <a:buChar char="➢"/>
            </a:pPr>
            <a:r>
              <a:rPr lang="en" sz="2100">
                <a:solidFill>
                  <a:schemeClr val="dk1"/>
                </a:solidFill>
              </a:rPr>
              <a:t>A Distributed File System (DFS) as the name suggests, is a file system that is distributed on multiple file servers or multiple locations. It allows programs to access or store isolated files as they do with the local ones, allowing programmers to access files from any network or computer.</a:t>
            </a:r>
            <a:endParaRPr sz="2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08076"/>
            <a:ext cx="8520600" cy="817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400"/>
              <a:t>Introduction - Andrew File System</a:t>
            </a:r>
            <a:endParaRPr sz="3400"/>
          </a:p>
        </p:txBody>
      </p:sp>
      <p:sp>
        <p:nvSpPr>
          <p:cNvPr id="75" name="Google Shape;75;p15"/>
          <p:cNvSpPr txBox="1">
            <a:spLocks noGrp="1"/>
          </p:cNvSpPr>
          <p:nvPr>
            <p:ph type="body" idx="1"/>
          </p:nvPr>
        </p:nvSpPr>
        <p:spPr>
          <a:xfrm>
            <a:off x="311700" y="1125275"/>
            <a:ext cx="8649300" cy="5428500"/>
          </a:xfrm>
          <a:prstGeom prst="rect">
            <a:avLst/>
          </a:prstGeom>
        </p:spPr>
        <p:txBody>
          <a:bodyPr spcFirstLastPara="1" wrap="square" lIns="91425" tIns="91425" rIns="91425" bIns="91425" anchor="t" anchorCtr="0">
            <a:noAutofit/>
          </a:bodyPr>
          <a:lstStyle/>
          <a:p>
            <a:pPr marL="457200" lvl="0" indent="-361950" algn="l" rtl="0">
              <a:lnSpc>
                <a:spcPct val="80000"/>
              </a:lnSpc>
              <a:spcBef>
                <a:spcPts val="0"/>
              </a:spcBef>
              <a:spcAft>
                <a:spcPts val="0"/>
              </a:spcAft>
              <a:buClr>
                <a:schemeClr val="dk1"/>
              </a:buClr>
              <a:buSzPts val="2100"/>
              <a:buChar char="➢"/>
            </a:pPr>
            <a:r>
              <a:rPr lang="en" sz="2100">
                <a:solidFill>
                  <a:schemeClr val="dk1"/>
                </a:solidFill>
              </a:rPr>
              <a:t>Andrew File System (AFS) is one of the distributed file systems that been developed at Carnegie Mellon University (CMU) for use as a campus computing the information system. </a:t>
            </a:r>
            <a:endParaRPr sz="2100">
              <a:solidFill>
                <a:schemeClr val="dk1"/>
              </a:solidFill>
            </a:endParaRPr>
          </a:p>
          <a:p>
            <a:pPr marL="0" lvl="0" indent="0" algn="l" rtl="0">
              <a:lnSpc>
                <a:spcPct val="80000"/>
              </a:lnSpc>
              <a:spcBef>
                <a:spcPts val="1200"/>
              </a:spcBef>
              <a:spcAft>
                <a:spcPts val="0"/>
              </a:spcAft>
              <a:buNone/>
            </a:pPr>
            <a:endParaRPr sz="2100">
              <a:solidFill>
                <a:schemeClr val="dk1"/>
              </a:solidFill>
            </a:endParaRPr>
          </a:p>
          <a:p>
            <a:pPr marL="457200" lvl="0" indent="-361950" algn="l" rtl="0">
              <a:lnSpc>
                <a:spcPct val="80000"/>
              </a:lnSpc>
              <a:spcBef>
                <a:spcPts val="1200"/>
              </a:spcBef>
              <a:spcAft>
                <a:spcPts val="0"/>
              </a:spcAft>
              <a:buClr>
                <a:schemeClr val="dk1"/>
              </a:buClr>
              <a:buSzPts val="2100"/>
              <a:buChar char="➢"/>
            </a:pPr>
            <a:r>
              <a:rPr lang="en" sz="2100">
                <a:solidFill>
                  <a:schemeClr val="dk1"/>
                </a:solidFill>
              </a:rPr>
              <a:t>AFS is designed to be heterogeneous, scalable, it runs efficiently on variations of UNIX.</a:t>
            </a:r>
            <a:endParaRPr sz="2100">
              <a:solidFill>
                <a:schemeClr val="dk1"/>
              </a:solidFill>
            </a:endParaRPr>
          </a:p>
          <a:p>
            <a:pPr marL="0" lvl="0" indent="0" algn="l" rtl="0">
              <a:lnSpc>
                <a:spcPct val="80000"/>
              </a:lnSpc>
              <a:spcBef>
                <a:spcPts val="1200"/>
              </a:spcBef>
              <a:spcAft>
                <a:spcPts val="0"/>
              </a:spcAft>
              <a:buNone/>
            </a:pPr>
            <a:endParaRPr sz="2100">
              <a:solidFill>
                <a:schemeClr val="dk1"/>
              </a:solidFill>
            </a:endParaRPr>
          </a:p>
          <a:p>
            <a:pPr marL="457200" lvl="0" indent="-361950" algn="l" rtl="0">
              <a:lnSpc>
                <a:spcPct val="80000"/>
              </a:lnSpc>
              <a:spcBef>
                <a:spcPts val="1200"/>
              </a:spcBef>
              <a:spcAft>
                <a:spcPts val="0"/>
              </a:spcAft>
              <a:buClr>
                <a:schemeClr val="dk1"/>
              </a:buClr>
              <a:buSzPts val="2100"/>
              <a:buChar char="➢"/>
            </a:pPr>
            <a:r>
              <a:rPr lang="en" sz="2100">
                <a:solidFill>
                  <a:schemeClr val="dk1"/>
                </a:solidFill>
              </a:rPr>
              <a:t>AFS provide scalability to thousands of workstation at one site while offering the conveniences of a shared file system.</a:t>
            </a:r>
            <a:endParaRPr sz="2100">
              <a:solidFill>
                <a:schemeClr val="dk1"/>
              </a:solidFill>
            </a:endParaRPr>
          </a:p>
          <a:p>
            <a:pPr marL="0" lvl="0" indent="0" algn="l" rtl="0">
              <a:lnSpc>
                <a:spcPct val="80000"/>
              </a:lnSpc>
              <a:spcBef>
                <a:spcPts val="1200"/>
              </a:spcBef>
              <a:spcAft>
                <a:spcPts val="0"/>
              </a:spcAft>
              <a:buNone/>
            </a:pPr>
            <a:endParaRPr sz="2100">
              <a:solidFill>
                <a:schemeClr val="dk1"/>
              </a:solidFill>
            </a:endParaRPr>
          </a:p>
          <a:p>
            <a:pPr marL="457200" lvl="0" indent="-361950" algn="l" rtl="0">
              <a:lnSpc>
                <a:spcPct val="80000"/>
              </a:lnSpc>
              <a:spcBef>
                <a:spcPts val="1200"/>
              </a:spcBef>
              <a:spcAft>
                <a:spcPts val="0"/>
              </a:spcAft>
              <a:buClr>
                <a:schemeClr val="dk1"/>
              </a:buClr>
              <a:buSzPts val="2100"/>
              <a:buChar char="➢"/>
            </a:pPr>
            <a:r>
              <a:rPr lang="en" sz="2100">
                <a:solidFill>
                  <a:schemeClr val="dk1"/>
                </a:solidFill>
              </a:rPr>
              <a:t>The design of AFS reflects an intention to support information sharing on a large scale by minimizing client-server communication.</a:t>
            </a:r>
            <a:endParaRPr sz="2100">
              <a:solidFill>
                <a:schemeClr val="dk1"/>
              </a:solidFill>
            </a:endParaRPr>
          </a:p>
          <a:p>
            <a:pPr marL="457200" lvl="0" indent="0" algn="l" rtl="0">
              <a:lnSpc>
                <a:spcPct val="100000"/>
              </a:lnSpc>
              <a:spcBef>
                <a:spcPts val="1200"/>
              </a:spcBef>
              <a:spcAft>
                <a:spcPts val="0"/>
              </a:spcAft>
              <a:buNone/>
            </a:pPr>
            <a:endParaRPr sz="2100">
              <a:solidFill>
                <a:schemeClr val="dk1"/>
              </a:solidFill>
            </a:endParaRPr>
          </a:p>
          <a:p>
            <a:pPr marL="457200" lvl="0" indent="-361950" algn="l" rtl="0">
              <a:lnSpc>
                <a:spcPct val="100000"/>
              </a:lnSpc>
              <a:spcBef>
                <a:spcPts val="1200"/>
              </a:spcBef>
              <a:spcAft>
                <a:spcPts val="0"/>
              </a:spcAft>
              <a:buClr>
                <a:schemeClr val="dk1"/>
              </a:buClr>
              <a:buSzPts val="2100"/>
              <a:buChar char="➢"/>
            </a:pPr>
            <a:r>
              <a:rPr lang="en" sz="2100">
                <a:solidFill>
                  <a:schemeClr val="dk1"/>
                </a:solidFill>
              </a:rPr>
              <a:t>It is a homogeneous, location-transparent file name space to all the client workstations.</a:t>
            </a:r>
            <a:endParaRPr sz="2100">
              <a:solidFill>
                <a:schemeClr val="dk1"/>
              </a:solidFill>
            </a:endParaRPr>
          </a:p>
          <a:p>
            <a:pPr marL="0" lvl="0" indent="0" algn="l" rtl="0">
              <a:spcBef>
                <a:spcPts val="1200"/>
              </a:spcBef>
              <a:spcAft>
                <a:spcPts val="0"/>
              </a:spcAft>
              <a:buNone/>
            </a:pPr>
            <a:endParaRPr sz="2100">
              <a:solidFill>
                <a:schemeClr val="dk1"/>
              </a:solidFill>
            </a:endParaRPr>
          </a:p>
          <a:p>
            <a:pPr marL="457200" lvl="0" indent="-361950" algn="l" rtl="0">
              <a:lnSpc>
                <a:spcPct val="80000"/>
              </a:lnSpc>
              <a:spcBef>
                <a:spcPts val="1200"/>
              </a:spcBef>
              <a:spcAft>
                <a:spcPts val="0"/>
              </a:spcAft>
              <a:buClr>
                <a:schemeClr val="dk1"/>
              </a:buClr>
              <a:buSzPts val="2100"/>
              <a:buChar char="➢"/>
            </a:pPr>
            <a:endParaRPr sz="2100">
              <a:solidFill>
                <a:schemeClr val="dk1"/>
              </a:solidFill>
            </a:endParaRPr>
          </a:p>
          <a:p>
            <a:pPr marL="0" lvl="0" indent="0" algn="l" rtl="0">
              <a:lnSpc>
                <a:spcPct val="80000"/>
              </a:lnSpc>
              <a:spcBef>
                <a:spcPts val="1200"/>
              </a:spcBef>
              <a:spcAft>
                <a:spcPts val="1200"/>
              </a:spcAft>
              <a:buNone/>
            </a:pPr>
            <a:endParaRPr sz="2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body" idx="1"/>
          </p:nvPr>
        </p:nvSpPr>
        <p:spPr>
          <a:xfrm>
            <a:off x="311700" y="2076225"/>
            <a:ext cx="3999900" cy="4647900"/>
          </a:xfrm>
          <a:prstGeom prst="rect">
            <a:avLst/>
          </a:prstGeom>
        </p:spPr>
        <p:txBody>
          <a:bodyPr spcFirstLastPara="1" wrap="square" lIns="91425" tIns="91425" rIns="91425" bIns="91425" anchor="t" anchorCtr="0">
            <a:normAutofit/>
          </a:bodyPr>
          <a:lstStyle/>
          <a:p>
            <a:pPr marL="400050" marR="388440" lvl="0" indent="0" algn="ctr" rtl="0">
              <a:spcBef>
                <a:spcPts val="0"/>
              </a:spcBef>
              <a:spcAft>
                <a:spcPts val="0"/>
              </a:spcAft>
              <a:buNone/>
            </a:pPr>
            <a:r>
              <a:rPr lang="en" sz="2000" b="1">
                <a:solidFill>
                  <a:schemeClr val="dk1"/>
                </a:solidFill>
              </a:rPr>
              <a:t>Whole-file serving: </a:t>
            </a:r>
            <a:endParaRPr sz="2000" b="1">
              <a:solidFill>
                <a:schemeClr val="dk1"/>
              </a:solidFill>
            </a:endParaRPr>
          </a:p>
          <a:p>
            <a:pPr marL="400050" marR="0" lvl="0" indent="0" algn="l" rtl="0">
              <a:spcBef>
                <a:spcPts val="1200"/>
              </a:spcBef>
              <a:spcAft>
                <a:spcPts val="0"/>
              </a:spcAft>
              <a:buNone/>
            </a:pPr>
            <a:r>
              <a:rPr lang="en" sz="2000">
                <a:solidFill>
                  <a:schemeClr val="dk1"/>
                </a:solidFill>
              </a:rPr>
              <a:t>The entire contents of directories and files are transmitted to client computers by AFS servers (in AFS-3, files larger than 64 kbytes are transferred in 64-kbyte chunks)</a:t>
            </a:r>
            <a:endParaRPr sz="2000">
              <a:solidFill>
                <a:schemeClr val="dk1"/>
              </a:solidFill>
            </a:endParaRPr>
          </a:p>
          <a:p>
            <a:pPr marL="400050" marR="388440" lvl="0" indent="0" algn="l" rtl="0">
              <a:spcBef>
                <a:spcPts val="1200"/>
              </a:spcBef>
              <a:spcAft>
                <a:spcPts val="0"/>
              </a:spcAft>
              <a:buNone/>
            </a:pPr>
            <a:endParaRPr sz="2000" b="1">
              <a:solidFill>
                <a:schemeClr val="dk1"/>
              </a:solidFill>
            </a:endParaRPr>
          </a:p>
          <a:p>
            <a:pPr marL="400050" marR="388440" lvl="0" indent="0" algn="l" rtl="0">
              <a:spcBef>
                <a:spcPts val="1200"/>
              </a:spcBef>
              <a:spcAft>
                <a:spcPts val="1200"/>
              </a:spcAft>
              <a:buNone/>
            </a:pPr>
            <a:endParaRPr sz="2000" b="1">
              <a:solidFill>
                <a:schemeClr val="dk1"/>
              </a:solidFill>
            </a:endParaRPr>
          </a:p>
        </p:txBody>
      </p:sp>
      <p:sp>
        <p:nvSpPr>
          <p:cNvPr id="81" name="Google Shape;81;p16"/>
          <p:cNvSpPr txBox="1">
            <a:spLocks noGrp="1"/>
          </p:cNvSpPr>
          <p:nvPr>
            <p:ph type="body" idx="2"/>
          </p:nvPr>
        </p:nvSpPr>
        <p:spPr>
          <a:xfrm>
            <a:off x="4848825" y="2076225"/>
            <a:ext cx="3884400" cy="4219200"/>
          </a:xfrm>
          <a:prstGeom prst="rect">
            <a:avLst/>
          </a:prstGeom>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r>
              <a:rPr lang="en" sz="2000" b="1">
                <a:solidFill>
                  <a:schemeClr val="dk1"/>
                </a:solidFill>
              </a:rPr>
              <a:t>Whole-file caching: </a:t>
            </a:r>
            <a:endParaRPr sz="2000" b="1">
              <a:solidFill>
                <a:schemeClr val="dk1"/>
              </a:solidFill>
            </a:endParaRPr>
          </a:p>
          <a:p>
            <a:pPr marL="57150" lvl="0" indent="0" algn="l" rtl="0">
              <a:lnSpc>
                <a:spcPct val="100000"/>
              </a:lnSpc>
              <a:spcBef>
                <a:spcPts val="1200"/>
              </a:spcBef>
              <a:spcAft>
                <a:spcPts val="0"/>
              </a:spcAft>
              <a:buNone/>
            </a:pPr>
            <a:r>
              <a:rPr lang="en" sz="2000">
                <a:solidFill>
                  <a:schemeClr val="dk1"/>
                </a:solidFill>
              </a:rPr>
              <a:t>Once a copy of a file has been transferred to a client, it is stored in a local cache disk. </a:t>
            </a:r>
            <a:endParaRPr sz="2000">
              <a:solidFill>
                <a:schemeClr val="dk1"/>
              </a:solidFill>
            </a:endParaRPr>
          </a:p>
          <a:p>
            <a:pPr marL="57150" lvl="0" indent="0" algn="l" rtl="0">
              <a:lnSpc>
                <a:spcPct val="100000"/>
              </a:lnSpc>
              <a:spcBef>
                <a:spcPts val="1200"/>
              </a:spcBef>
              <a:spcAft>
                <a:spcPts val="0"/>
              </a:spcAft>
              <a:buNone/>
            </a:pPr>
            <a:r>
              <a:rPr lang="en" sz="2000">
                <a:solidFill>
                  <a:schemeClr val="dk1"/>
                </a:solidFill>
              </a:rPr>
              <a:t>The cache contains several  files most recently used on that computer. The cache is permanent. </a:t>
            </a:r>
            <a:endParaRPr sz="2000">
              <a:solidFill>
                <a:schemeClr val="dk1"/>
              </a:solidFill>
            </a:endParaRPr>
          </a:p>
          <a:p>
            <a:pPr marL="57150" lvl="0" indent="0" algn="l" rtl="0">
              <a:lnSpc>
                <a:spcPct val="100000"/>
              </a:lnSpc>
              <a:spcBef>
                <a:spcPts val="1200"/>
              </a:spcBef>
              <a:spcAft>
                <a:spcPts val="1200"/>
              </a:spcAft>
              <a:buNone/>
            </a:pPr>
            <a:r>
              <a:rPr lang="en" sz="2000">
                <a:solidFill>
                  <a:schemeClr val="dk1"/>
                </a:solidFill>
              </a:rPr>
              <a:t>Local copies of files are used to satisfy clients’ open requests in preference to remote copies whenever possible.</a:t>
            </a:r>
            <a:endParaRPr sz="2000">
              <a:solidFill>
                <a:schemeClr val="dk1"/>
              </a:solidFill>
            </a:endParaRPr>
          </a:p>
        </p:txBody>
      </p:sp>
      <p:sp>
        <p:nvSpPr>
          <p:cNvPr id="82" name="Google Shape;82;p16"/>
          <p:cNvSpPr txBox="1">
            <a:spLocks noGrp="1"/>
          </p:cNvSpPr>
          <p:nvPr>
            <p:ph type="title"/>
          </p:nvPr>
        </p:nvSpPr>
        <p:spPr>
          <a:xfrm>
            <a:off x="311700" y="1397026"/>
            <a:ext cx="8520600" cy="67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latin typeface="Average"/>
                <a:ea typeface="Average"/>
                <a:cs typeface="Average"/>
                <a:sym typeface="Average"/>
              </a:rPr>
              <a:t>AFS has two unusual design characteristics:</a:t>
            </a:r>
            <a:endParaRPr sz="2200">
              <a:latin typeface="Average"/>
              <a:ea typeface="Average"/>
              <a:cs typeface="Average"/>
              <a:sym typeface="Average"/>
            </a:endParaRPr>
          </a:p>
        </p:txBody>
      </p:sp>
      <p:sp>
        <p:nvSpPr>
          <p:cNvPr id="83" name="Google Shape;83;p16"/>
          <p:cNvSpPr txBox="1">
            <a:spLocks noGrp="1"/>
          </p:cNvSpPr>
          <p:nvPr>
            <p:ph type="title"/>
          </p:nvPr>
        </p:nvSpPr>
        <p:spPr>
          <a:xfrm>
            <a:off x="227700" y="424300"/>
            <a:ext cx="8663400" cy="76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400"/>
              <a:t>Characteristics</a:t>
            </a:r>
            <a:endParaRPr sz="3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549175"/>
            <a:ext cx="8520600" cy="11385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100"/>
              <a:t>Here is a simple scenario illustrating the operation of AFS:</a:t>
            </a:r>
            <a:endParaRPr sz="3100"/>
          </a:p>
          <a:p>
            <a:pPr marL="914400" lvl="0" indent="0" algn="ctr" rtl="0">
              <a:lnSpc>
                <a:spcPct val="115000"/>
              </a:lnSpc>
              <a:spcBef>
                <a:spcPts val="0"/>
              </a:spcBef>
              <a:spcAft>
                <a:spcPts val="0"/>
              </a:spcAft>
              <a:buNone/>
            </a:pPr>
            <a:endParaRPr sz="3100"/>
          </a:p>
          <a:p>
            <a:pPr marL="914400" lvl="0" indent="0" algn="ctr" rtl="0">
              <a:lnSpc>
                <a:spcPct val="115000"/>
              </a:lnSpc>
              <a:spcBef>
                <a:spcPts val="0"/>
              </a:spcBef>
              <a:spcAft>
                <a:spcPts val="0"/>
              </a:spcAft>
              <a:buSzPts val="990"/>
              <a:buNone/>
            </a:pPr>
            <a:endParaRPr sz="3100"/>
          </a:p>
          <a:p>
            <a:pPr marL="914400" lvl="0" indent="0" algn="ctr" rtl="0">
              <a:lnSpc>
                <a:spcPct val="115000"/>
              </a:lnSpc>
              <a:spcBef>
                <a:spcPts val="0"/>
              </a:spcBef>
              <a:spcAft>
                <a:spcPts val="0"/>
              </a:spcAft>
              <a:buSzPts val="990"/>
              <a:buNone/>
            </a:pPr>
            <a:endParaRPr sz="3100"/>
          </a:p>
          <a:p>
            <a:pPr marL="0" lvl="0" indent="0" algn="ctr" rtl="0">
              <a:spcBef>
                <a:spcPts val="0"/>
              </a:spcBef>
              <a:spcAft>
                <a:spcPts val="0"/>
              </a:spcAft>
              <a:buSzPts val="990"/>
              <a:buNone/>
            </a:pPr>
            <a:endParaRPr sz="3100"/>
          </a:p>
        </p:txBody>
      </p:sp>
      <p:sp>
        <p:nvSpPr>
          <p:cNvPr id="89" name="Google Shape;89;p17"/>
          <p:cNvSpPr txBox="1">
            <a:spLocks noGrp="1"/>
          </p:cNvSpPr>
          <p:nvPr>
            <p:ph type="body" idx="1"/>
          </p:nvPr>
        </p:nvSpPr>
        <p:spPr>
          <a:xfrm>
            <a:off x="165475" y="1687700"/>
            <a:ext cx="8666700" cy="43131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Clr>
                <a:schemeClr val="dk1"/>
              </a:buClr>
              <a:buSzPts val="2100"/>
              <a:buAutoNum type="arabicPeriod"/>
            </a:pPr>
            <a:r>
              <a:rPr lang="en" sz="2100">
                <a:solidFill>
                  <a:schemeClr val="dk1"/>
                </a:solidFill>
              </a:rPr>
              <a:t>When a user process in a client computer issues an open system call for a file in the shared file space and there is not a current copy of the file in the local cache, the server holding the file is located and is sent a request for a copy of the file.</a:t>
            </a:r>
            <a:endParaRPr sz="2100">
              <a:solidFill>
                <a:schemeClr val="dk1"/>
              </a:solidFill>
            </a:endParaRPr>
          </a:p>
          <a:p>
            <a:pPr marL="457200" lvl="0" indent="0" algn="l" rtl="0">
              <a:spcBef>
                <a:spcPts val="0"/>
              </a:spcBef>
              <a:spcAft>
                <a:spcPts val="0"/>
              </a:spcAft>
              <a:buNone/>
            </a:pPr>
            <a:endParaRPr sz="2100">
              <a:solidFill>
                <a:schemeClr val="dk1"/>
              </a:solidFill>
            </a:endParaRPr>
          </a:p>
          <a:p>
            <a:pPr marL="457200" lvl="0" indent="-361950" algn="l" rtl="0">
              <a:spcBef>
                <a:spcPts val="0"/>
              </a:spcBef>
              <a:spcAft>
                <a:spcPts val="0"/>
              </a:spcAft>
              <a:buClr>
                <a:schemeClr val="dk1"/>
              </a:buClr>
              <a:buSzPts val="2100"/>
              <a:buAutoNum type="arabicPeriod"/>
            </a:pPr>
            <a:r>
              <a:rPr lang="en" sz="2100">
                <a:solidFill>
                  <a:schemeClr val="dk1"/>
                </a:solidFill>
              </a:rPr>
              <a:t>The copy is stored in the local UNIX file system in the client computer. The copy is then opened and the resulting UNIX file descriptor is returned to the client.</a:t>
            </a:r>
            <a:endParaRPr sz="2100">
              <a:solidFill>
                <a:schemeClr val="dk1"/>
              </a:solidFill>
            </a:endParaRPr>
          </a:p>
          <a:p>
            <a:pPr marL="457200" lvl="0" indent="0" algn="l" rtl="0">
              <a:spcBef>
                <a:spcPts val="0"/>
              </a:spcBef>
              <a:spcAft>
                <a:spcPts val="0"/>
              </a:spcAft>
              <a:buNone/>
            </a:pPr>
            <a:endParaRPr sz="2100">
              <a:solidFill>
                <a:schemeClr val="dk1"/>
              </a:solidFill>
            </a:endParaRPr>
          </a:p>
          <a:p>
            <a:pPr marL="457200" lvl="0" indent="0" algn="l" rtl="0">
              <a:spcBef>
                <a:spcPts val="0"/>
              </a:spcBef>
              <a:spcAft>
                <a:spcPts val="0"/>
              </a:spcAft>
              <a:buNone/>
            </a:pPr>
            <a:endParaRPr sz="2100">
              <a:solidFill>
                <a:schemeClr val="dk1"/>
              </a:solidFill>
            </a:endParaRPr>
          </a:p>
          <a:p>
            <a:pPr marL="0" lvl="0" indent="0" algn="l" rtl="0">
              <a:spcBef>
                <a:spcPts val="0"/>
              </a:spcBef>
              <a:spcAft>
                <a:spcPts val="0"/>
              </a:spcAft>
              <a:buNone/>
            </a:pPr>
            <a:endParaRPr sz="2100"/>
          </a:p>
          <a:p>
            <a:pPr marL="0" lvl="0" indent="0" algn="l" rtl="0">
              <a:spcBef>
                <a:spcPts val="0"/>
              </a:spcBef>
              <a:spcAft>
                <a:spcPts val="1200"/>
              </a:spcAft>
              <a:buNone/>
            </a:pPr>
            <a:endParaRPr sz="2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549175"/>
            <a:ext cx="8520600" cy="11385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100"/>
              <a:t>Here is a simple scenario illustrating the operation of AFS:</a:t>
            </a:r>
            <a:endParaRPr sz="3100"/>
          </a:p>
          <a:p>
            <a:pPr marL="0" lvl="0" indent="0" algn="ctr" rtl="0">
              <a:lnSpc>
                <a:spcPct val="115000"/>
              </a:lnSpc>
              <a:spcBef>
                <a:spcPts val="0"/>
              </a:spcBef>
              <a:spcAft>
                <a:spcPts val="0"/>
              </a:spcAft>
              <a:buNone/>
            </a:pPr>
            <a:r>
              <a:rPr lang="en" sz="3100"/>
              <a:t>(cont)</a:t>
            </a:r>
            <a:endParaRPr sz="3100"/>
          </a:p>
          <a:p>
            <a:pPr marL="914400" lvl="0" indent="0" algn="ctr" rtl="0">
              <a:lnSpc>
                <a:spcPct val="115000"/>
              </a:lnSpc>
              <a:spcBef>
                <a:spcPts val="0"/>
              </a:spcBef>
              <a:spcAft>
                <a:spcPts val="0"/>
              </a:spcAft>
              <a:buNone/>
            </a:pPr>
            <a:endParaRPr sz="3100"/>
          </a:p>
          <a:p>
            <a:pPr marL="914400" lvl="0" indent="0" algn="ctr" rtl="0">
              <a:lnSpc>
                <a:spcPct val="115000"/>
              </a:lnSpc>
              <a:spcBef>
                <a:spcPts val="0"/>
              </a:spcBef>
              <a:spcAft>
                <a:spcPts val="0"/>
              </a:spcAft>
              <a:buSzPts val="990"/>
              <a:buNone/>
            </a:pPr>
            <a:endParaRPr sz="3100"/>
          </a:p>
          <a:p>
            <a:pPr marL="914400" lvl="0" indent="0" algn="ctr" rtl="0">
              <a:lnSpc>
                <a:spcPct val="115000"/>
              </a:lnSpc>
              <a:spcBef>
                <a:spcPts val="0"/>
              </a:spcBef>
              <a:spcAft>
                <a:spcPts val="0"/>
              </a:spcAft>
              <a:buSzPts val="990"/>
              <a:buNone/>
            </a:pPr>
            <a:endParaRPr sz="3100"/>
          </a:p>
          <a:p>
            <a:pPr marL="0" lvl="0" indent="0" algn="ctr" rtl="0">
              <a:spcBef>
                <a:spcPts val="0"/>
              </a:spcBef>
              <a:spcAft>
                <a:spcPts val="0"/>
              </a:spcAft>
              <a:buSzPts val="990"/>
              <a:buNone/>
            </a:pPr>
            <a:endParaRPr sz="3100"/>
          </a:p>
        </p:txBody>
      </p:sp>
      <p:sp>
        <p:nvSpPr>
          <p:cNvPr id="95" name="Google Shape;95;p18"/>
          <p:cNvSpPr txBox="1">
            <a:spLocks noGrp="1"/>
          </p:cNvSpPr>
          <p:nvPr>
            <p:ph type="body" idx="1"/>
          </p:nvPr>
        </p:nvSpPr>
        <p:spPr>
          <a:xfrm>
            <a:off x="165475" y="1969000"/>
            <a:ext cx="8666700" cy="4031700"/>
          </a:xfrm>
          <a:prstGeom prst="rect">
            <a:avLst/>
          </a:prstGeom>
        </p:spPr>
        <p:txBody>
          <a:bodyPr spcFirstLastPara="1" wrap="square" lIns="91425" tIns="91425" rIns="91425" bIns="91425" anchor="t" anchorCtr="0">
            <a:noAutofit/>
          </a:bodyPr>
          <a:lstStyle/>
          <a:p>
            <a:pPr lvl="0" indent="-457200" algn="l" rtl="0">
              <a:spcBef>
                <a:spcPts val="0"/>
              </a:spcBef>
              <a:spcAft>
                <a:spcPts val="0"/>
              </a:spcAft>
              <a:buAutoNum type="arabicPeriod" startAt="3"/>
            </a:pPr>
            <a:r>
              <a:rPr lang="en" sz="2100" dirty="0">
                <a:solidFill>
                  <a:schemeClr val="dk1"/>
                </a:solidFill>
              </a:rPr>
              <a:t>Subsequent read, write and other operations on the file by 	processes    </a:t>
            </a:r>
          </a:p>
          <a:p>
            <a:pPr marL="0" lvl="0" indent="0" algn="l" rtl="0">
              <a:spcBef>
                <a:spcPts val="0"/>
              </a:spcBef>
              <a:spcAft>
                <a:spcPts val="0"/>
              </a:spcAft>
              <a:buNone/>
            </a:pPr>
            <a:r>
              <a:rPr lang="en" sz="2100" dirty="0">
                <a:solidFill>
                  <a:schemeClr val="dk1"/>
                </a:solidFill>
              </a:rPr>
              <a:t>       in the client computer are applied to the local copy.</a:t>
            </a:r>
            <a:endParaRPr sz="2100" dirty="0">
              <a:solidFill>
                <a:schemeClr val="dk1"/>
              </a:solidFill>
            </a:endParaRPr>
          </a:p>
          <a:p>
            <a:pPr marL="0" lvl="0" indent="0" algn="l" rtl="0">
              <a:spcBef>
                <a:spcPts val="0"/>
              </a:spcBef>
              <a:spcAft>
                <a:spcPts val="0"/>
              </a:spcAft>
              <a:buNone/>
            </a:pPr>
            <a:endParaRPr sz="2100" dirty="0">
              <a:solidFill>
                <a:schemeClr val="dk1"/>
              </a:solidFill>
            </a:endParaRPr>
          </a:p>
          <a:p>
            <a:pPr marL="0" lvl="0" indent="0" algn="l" rtl="0">
              <a:spcBef>
                <a:spcPts val="0"/>
              </a:spcBef>
              <a:spcAft>
                <a:spcPts val="0"/>
              </a:spcAft>
              <a:buNone/>
            </a:pPr>
            <a:endParaRPr sz="2100" dirty="0">
              <a:solidFill>
                <a:schemeClr val="dk1"/>
              </a:solidFill>
            </a:endParaRPr>
          </a:p>
          <a:p>
            <a:pPr marL="0" lvl="0" indent="0" algn="l" rtl="0">
              <a:spcBef>
                <a:spcPts val="0"/>
              </a:spcBef>
              <a:spcAft>
                <a:spcPts val="0"/>
              </a:spcAft>
              <a:buNone/>
            </a:pPr>
            <a:r>
              <a:rPr lang="en" sz="2100" dirty="0">
                <a:solidFill>
                  <a:schemeClr val="dk1"/>
                </a:solidFill>
              </a:rPr>
              <a:t>4.    When the process in the client issues a close system call, if the local</a:t>
            </a:r>
            <a:endParaRPr sz="2100" dirty="0">
              <a:solidFill>
                <a:schemeClr val="dk1"/>
              </a:solidFill>
            </a:endParaRPr>
          </a:p>
          <a:p>
            <a:pPr marL="0" lvl="0" indent="0" algn="l" rtl="0">
              <a:spcBef>
                <a:spcPts val="0"/>
              </a:spcBef>
              <a:spcAft>
                <a:spcPts val="0"/>
              </a:spcAft>
              <a:buNone/>
            </a:pPr>
            <a:r>
              <a:rPr lang="en" sz="2100" dirty="0">
                <a:solidFill>
                  <a:schemeClr val="dk1"/>
                </a:solidFill>
              </a:rPr>
              <a:t>       copy has been updated its contents are sent back to the server. The   </a:t>
            </a:r>
            <a:endParaRPr sz="2100" dirty="0">
              <a:solidFill>
                <a:schemeClr val="dk1"/>
              </a:solidFill>
            </a:endParaRPr>
          </a:p>
          <a:p>
            <a:pPr marL="0" lvl="0" indent="0" algn="l" rtl="0">
              <a:spcBef>
                <a:spcPts val="0"/>
              </a:spcBef>
              <a:spcAft>
                <a:spcPts val="0"/>
              </a:spcAft>
              <a:buNone/>
            </a:pPr>
            <a:r>
              <a:rPr lang="en" sz="2100" dirty="0">
                <a:solidFill>
                  <a:schemeClr val="dk1"/>
                </a:solidFill>
              </a:rPr>
              <a:t>       server updates the file contents and the timestamps on the file. The </a:t>
            </a:r>
            <a:endParaRPr sz="2100" dirty="0">
              <a:solidFill>
                <a:schemeClr val="dk1"/>
              </a:solidFill>
            </a:endParaRPr>
          </a:p>
          <a:p>
            <a:pPr marL="0" lvl="0" indent="0" algn="l" rtl="0">
              <a:spcBef>
                <a:spcPts val="0"/>
              </a:spcBef>
              <a:spcAft>
                <a:spcPts val="0"/>
              </a:spcAft>
              <a:buNone/>
            </a:pPr>
            <a:r>
              <a:rPr lang="en" sz="2100" dirty="0">
                <a:solidFill>
                  <a:schemeClr val="dk1"/>
                </a:solidFill>
              </a:rPr>
              <a:t>       copy on the client’s local disk is retained in case it is needed again by a </a:t>
            </a:r>
            <a:endParaRPr sz="2100" dirty="0">
              <a:solidFill>
                <a:schemeClr val="dk1"/>
              </a:solidFill>
            </a:endParaRPr>
          </a:p>
          <a:p>
            <a:pPr marL="0" lvl="0" indent="0" algn="l" rtl="0">
              <a:spcBef>
                <a:spcPts val="0"/>
              </a:spcBef>
              <a:spcAft>
                <a:spcPts val="0"/>
              </a:spcAft>
              <a:buNone/>
            </a:pPr>
            <a:r>
              <a:rPr lang="en" sz="2100" dirty="0">
                <a:solidFill>
                  <a:schemeClr val="dk1"/>
                </a:solidFill>
              </a:rPr>
              <a:t>       user-level process on the same workstation.</a:t>
            </a:r>
            <a:endParaRPr sz="2100" dirty="0">
              <a:solidFill>
                <a:schemeClr val="dk1"/>
              </a:solidFill>
            </a:endParaRPr>
          </a:p>
          <a:p>
            <a:pPr marL="457200" lvl="0" indent="0" algn="l" rtl="0">
              <a:spcBef>
                <a:spcPts val="0"/>
              </a:spcBef>
              <a:spcAft>
                <a:spcPts val="0"/>
              </a:spcAft>
              <a:buNone/>
            </a:pPr>
            <a:endParaRPr sz="2100" dirty="0">
              <a:solidFill>
                <a:schemeClr val="dk1"/>
              </a:solidFill>
            </a:endParaRPr>
          </a:p>
          <a:p>
            <a:pPr marL="457200" lvl="0" indent="0" algn="l" rtl="0">
              <a:spcBef>
                <a:spcPts val="0"/>
              </a:spcBef>
              <a:spcAft>
                <a:spcPts val="0"/>
              </a:spcAft>
              <a:buNone/>
            </a:pPr>
            <a:endParaRPr sz="2100" dirty="0">
              <a:solidFill>
                <a:schemeClr val="dk1"/>
              </a:solidFill>
            </a:endParaRPr>
          </a:p>
          <a:p>
            <a:pPr marL="0" lvl="0" indent="0" algn="l" rtl="0">
              <a:spcBef>
                <a:spcPts val="0"/>
              </a:spcBef>
              <a:spcAft>
                <a:spcPts val="0"/>
              </a:spcAft>
              <a:buNone/>
            </a:pPr>
            <a:endParaRPr sz="2100" dirty="0"/>
          </a:p>
          <a:p>
            <a:pPr marL="0" lvl="0" indent="0" algn="l" rtl="0">
              <a:spcBef>
                <a:spcPts val="0"/>
              </a:spcBef>
              <a:spcAft>
                <a:spcPts val="1200"/>
              </a:spcAft>
              <a:buNone/>
            </a:pPr>
            <a:endParaRPr sz="21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400"/>
              <a:t>Implementation</a:t>
            </a:r>
            <a:endParaRPr sz="3400"/>
          </a:p>
        </p:txBody>
      </p:sp>
      <p:sp>
        <p:nvSpPr>
          <p:cNvPr id="101" name="Google Shape;101;p19"/>
          <p:cNvSpPr txBox="1">
            <a:spLocks noGrp="1"/>
          </p:cNvSpPr>
          <p:nvPr>
            <p:ph type="body" idx="1"/>
          </p:nvPr>
        </p:nvSpPr>
        <p:spPr>
          <a:xfrm>
            <a:off x="311700" y="1272475"/>
            <a:ext cx="4014600" cy="53979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Clr>
                <a:schemeClr val="dk1"/>
              </a:buClr>
              <a:buSzPts val="2000"/>
              <a:buChar char="●"/>
            </a:pPr>
            <a:r>
              <a:rPr lang="en" sz="2000">
                <a:solidFill>
                  <a:schemeClr val="dk1"/>
                </a:solidFill>
              </a:rPr>
              <a:t>AFS is implemented as two software components that exist as UNIX processes called Vice and Venus.</a:t>
            </a:r>
            <a:endParaRPr sz="2000">
              <a:solidFill>
                <a:schemeClr val="dk1"/>
              </a:solidFill>
            </a:endParaRPr>
          </a:p>
          <a:p>
            <a:pPr marL="457200" lvl="0" indent="0" algn="l" rtl="0">
              <a:lnSpc>
                <a:spcPct val="100000"/>
              </a:lnSpc>
              <a:spcBef>
                <a:spcPts val="1200"/>
              </a:spcBef>
              <a:spcAft>
                <a:spcPts val="0"/>
              </a:spcAft>
              <a:buNone/>
            </a:pPr>
            <a:endParaRPr sz="2000">
              <a:solidFill>
                <a:schemeClr val="dk1"/>
              </a:solidFill>
            </a:endParaRPr>
          </a:p>
          <a:p>
            <a:pPr marL="457200" lvl="0" indent="-355600" algn="l" rtl="0">
              <a:lnSpc>
                <a:spcPct val="100000"/>
              </a:lnSpc>
              <a:spcBef>
                <a:spcPts val="1200"/>
              </a:spcBef>
              <a:spcAft>
                <a:spcPts val="0"/>
              </a:spcAft>
              <a:buClr>
                <a:schemeClr val="dk1"/>
              </a:buClr>
              <a:buSzPts val="2000"/>
              <a:buChar char="●"/>
            </a:pPr>
            <a:r>
              <a:rPr lang="en" sz="2000" b="1">
                <a:solidFill>
                  <a:schemeClr val="dk1"/>
                </a:solidFill>
              </a:rPr>
              <a:t>Vice </a:t>
            </a:r>
            <a:r>
              <a:rPr lang="en" sz="2000">
                <a:solidFill>
                  <a:schemeClr val="dk1"/>
                </a:solidFill>
              </a:rPr>
              <a:t>is the name given to the server software that runs as a user-level UNIX process in each server computer.</a:t>
            </a:r>
            <a:endParaRPr sz="2000">
              <a:solidFill>
                <a:schemeClr val="dk1"/>
              </a:solidFill>
            </a:endParaRPr>
          </a:p>
          <a:p>
            <a:pPr marL="457200" lvl="0" indent="0" algn="l" rtl="0">
              <a:lnSpc>
                <a:spcPct val="100000"/>
              </a:lnSpc>
              <a:spcBef>
                <a:spcPts val="1200"/>
              </a:spcBef>
              <a:spcAft>
                <a:spcPts val="0"/>
              </a:spcAft>
              <a:buNone/>
            </a:pPr>
            <a:endParaRPr sz="2000">
              <a:solidFill>
                <a:schemeClr val="dk1"/>
              </a:solidFill>
            </a:endParaRPr>
          </a:p>
          <a:p>
            <a:pPr marL="457200" lvl="0" indent="-355600" algn="l" rtl="0">
              <a:lnSpc>
                <a:spcPct val="100000"/>
              </a:lnSpc>
              <a:spcBef>
                <a:spcPts val="1200"/>
              </a:spcBef>
              <a:spcAft>
                <a:spcPts val="0"/>
              </a:spcAft>
              <a:buClr>
                <a:schemeClr val="dk1"/>
              </a:buClr>
              <a:buSzPts val="2000"/>
              <a:buChar char="●"/>
            </a:pPr>
            <a:r>
              <a:rPr lang="en" sz="2000" b="1">
                <a:solidFill>
                  <a:schemeClr val="dk1"/>
                </a:solidFill>
              </a:rPr>
              <a:t>Venus</a:t>
            </a:r>
            <a:r>
              <a:rPr lang="en" sz="2000">
                <a:solidFill>
                  <a:schemeClr val="dk1"/>
                </a:solidFill>
              </a:rPr>
              <a:t> is a user-level process that runs in each client computer and corresponds to the client module in our abstract model.</a:t>
            </a:r>
            <a:endParaRPr sz="2000">
              <a:solidFill>
                <a:schemeClr val="dk1"/>
              </a:solidFill>
            </a:endParaRPr>
          </a:p>
        </p:txBody>
      </p:sp>
      <p:pic>
        <p:nvPicPr>
          <p:cNvPr id="102" name="Google Shape;102;p19"/>
          <p:cNvPicPr preferRelativeResize="0"/>
          <p:nvPr/>
        </p:nvPicPr>
        <p:blipFill rotWithShape="1">
          <a:blip r:embed="rId3">
            <a:alphaModFix/>
          </a:blip>
          <a:srcRect l="10042" r="7374"/>
          <a:stretch/>
        </p:blipFill>
        <p:spPr>
          <a:xfrm>
            <a:off x="4326300" y="1695750"/>
            <a:ext cx="4512500" cy="3466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400"/>
              <a:t>Implementation (cont)</a:t>
            </a:r>
            <a:endParaRPr sz="3400"/>
          </a:p>
        </p:txBody>
      </p:sp>
      <p:sp>
        <p:nvSpPr>
          <p:cNvPr id="108" name="Google Shape;108;p20"/>
          <p:cNvSpPr txBox="1">
            <a:spLocks noGrp="1"/>
          </p:cNvSpPr>
          <p:nvPr>
            <p:ph type="body" idx="1"/>
          </p:nvPr>
        </p:nvSpPr>
        <p:spPr>
          <a:xfrm>
            <a:off x="311700" y="1942200"/>
            <a:ext cx="8621100" cy="4301700"/>
          </a:xfrm>
          <a:prstGeom prst="rect">
            <a:avLst/>
          </a:prstGeom>
        </p:spPr>
        <p:txBody>
          <a:bodyPr spcFirstLastPara="1" wrap="square" lIns="91425" tIns="91425" rIns="91425" bIns="91425" anchor="t" anchorCtr="0">
            <a:normAutofit/>
          </a:bodyPr>
          <a:lstStyle/>
          <a:p>
            <a:pPr marL="457200" lvl="0" indent="-361950" algn="l" rtl="0">
              <a:lnSpc>
                <a:spcPct val="115000"/>
              </a:lnSpc>
              <a:spcBef>
                <a:spcPts val="0"/>
              </a:spcBef>
              <a:spcAft>
                <a:spcPts val="0"/>
              </a:spcAft>
              <a:buClr>
                <a:schemeClr val="dk1"/>
              </a:buClr>
              <a:buSzPts val="2100"/>
              <a:buChar char="●"/>
            </a:pPr>
            <a:r>
              <a:rPr lang="en" sz="2100">
                <a:solidFill>
                  <a:schemeClr val="dk1"/>
                </a:solidFill>
              </a:rPr>
              <a:t>The files available to user processes running on workstations are either local or shared. </a:t>
            </a:r>
            <a:endParaRPr sz="2100">
              <a:solidFill>
                <a:schemeClr val="dk1"/>
              </a:solidFill>
            </a:endParaRPr>
          </a:p>
          <a:p>
            <a:pPr marL="457200" lvl="0" indent="0" algn="l" rtl="0">
              <a:lnSpc>
                <a:spcPct val="115000"/>
              </a:lnSpc>
              <a:spcBef>
                <a:spcPts val="1200"/>
              </a:spcBef>
              <a:spcAft>
                <a:spcPts val="0"/>
              </a:spcAft>
              <a:buNone/>
            </a:pPr>
            <a:endParaRPr sz="2100">
              <a:solidFill>
                <a:schemeClr val="dk1"/>
              </a:solidFill>
            </a:endParaRPr>
          </a:p>
          <a:p>
            <a:pPr marL="457200" lvl="0" indent="-361950" algn="l" rtl="0">
              <a:lnSpc>
                <a:spcPct val="115000"/>
              </a:lnSpc>
              <a:spcBef>
                <a:spcPts val="1200"/>
              </a:spcBef>
              <a:spcAft>
                <a:spcPts val="0"/>
              </a:spcAft>
              <a:buClr>
                <a:schemeClr val="dk1"/>
              </a:buClr>
              <a:buSzPts val="2100"/>
              <a:buChar char="●"/>
            </a:pPr>
            <a:r>
              <a:rPr lang="en" sz="2100">
                <a:solidFill>
                  <a:schemeClr val="dk1"/>
                </a:solidFill>
              </a:rPr>
              <a:t>Local files are handled as normal UNIX files. They are stored on a workstation’s disk and are available only to local user processes. Shared files are stored on servers, and copies of them are cached on the local disks of clients..</a:t>
            </a:r>
            <a:endParaRPr sz="2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361651"/>
            <a:ext cx="8520600" cy="617400"/>
          </a:xfrm>
          <a:prstGeom prst="rect">
            <a:avLst/>
          </a:prstGeom>
        </p:spPr>
        <p:txBody>
          <a:bodyPr spcFirstLastPara="1" wrap="square" lIns="91425" tIns="91425" rIns="91425" bIns="91425" anchor="t" anchorCtr="0">
            <a:noAutofit/>
          </a:bodyPr>
          <a:lstStyle/>
          <a:p>
            <a:pPr lvl="0" algn="ctr">
              <a:buSzPts val="990"/>
            </a:pPr>
            <a:r>
              <a:rPr lang="en" sz="3400" dirty="0"/>
              <a:t>F</a:t>
            </a:r>
            <a:r>
              <a:rPr lang="en-US" sz="3400" dirty="0" err="1"/>
              <a:t>ile</a:t>
            </a:r>
            <a:r>
              <a:rPr lang="en-US" sz="3400" dirty="0"/>
              <a:t>-name space seen by clients</a:t>
            </a:r>
            <a:endParaRPr sz="3400" dirty="0"/>
          </a:p>
        </p:txBody>
      </p:sp>
      <p:sp>
        <p:nvSpPr>
          <p:cNvPr id="114" name="Google Shape;114;p21"/>
          <p:cNvSpPr txBox="1">
            <a:spLocks noGrp="1"/>
          </p:cNvSpPr>
          <p:nvPr>
            <p:ph type="body" idx="1"/>
          </p:nvPr>
        </p:nvSpPr>
        <p:spPr>
          <a:xfrm>
            <a:off x="311700" y="4533650"/>
            <a:ext cx="8520600" cy="2056200"/>
          </a:xfrm>
          <a:prstGeom prst="rect">
            <a:avLst/>
          </a:prstGeom>
        </p:spPr>
        <p:txBody>
          <a:bodyPr spcFirstLastPara="1" wrap="square" lIns="91425" tIns="91425" rIns="91425" bIns="91425" anchor="t" anchorCtr="0">
            <a:noAutofit/>
          </a:bodyPr>
          <a:lstStyle/>
          <a:p>
            <a:pPr marL="457200" lvl="0" indent="-363696" algn="l" rtl="0">
              <a:lnSpc>
                <a:spcPct val="115000"/>
              </a:lnSpc>
              <a:spcBef>
                <a:spcPts val="0"/>
              </a:spcBef>
              <a:spcAft>
                <a:spcPts val="0"/>
              </a:spcAft>
              <a:buClr>
                <a:schemeClr val="dk1"/>
              </a:buClr>
              <a:buSzPts val="2128"/>
              <a:buChar char="●"/>
            </a:pPr>
            <a:r>
              <a:rPr lang="en" sz="2127" dirty="0">
                <a:solidFill>
                  <a:schemeClr val="dk1"/>
                </a:solidFill>
              </a:rPr>
              <a:t>This splitting of the file name space into local and shared files leads to some loss of location transparency, but this is hardly noticeable to users other than system administrators.</a:t>
            </a:r>
            <a:endParaRPr sz="2127" dirty="0">
              <a:solidFill>
                <a:schemeClr val="dk1"/>
              </a:solidFill>
            </a:endParaRPr>
          </a:p>
          <a:p>
            <a:pPr marL="457200" lvl="0" indent="0" algn="l" rtl="0">
              <a:lnSpc>
                <a:spcPct val="115000"/>
              </a:lnSpc>
              <a:spcBef>
                <a:spcPts val="1200"/>
              </a:spcBef>
              <a:spcAft>
                <a:spcPts val="1200"/>
              </a:spcAft>
              <a:buNone/>
            </a:pPr>
            <a:endParaRPr sz="2127" dirty="0">
              <a:solidFill>
                <a:schemeClr val="dk1"/>
              </a:solidFill>
            </a:endParaRPr>
          </a:p>
        </p:txBody>
      </p:sp>
      <p:pic>
        <p:nvPicPr>
          <p:cNvPr id="115" name="Google Shape;115;p21"/>
          <p:cNvPicPr preferRelativeResize="0"/>
          <p:nvPr/>
        </p:nvPicPr>
        <p:blipFill>
          <a:blip r:embed="rId3">
            <a:alphaModFix/>
          </a:blip>
          <a:stretch>
            <a:fillRect/>
          </a:stretch>
        </p:blipFill>
        <p:spPr>
          <a:xfrm>
            <a:off x="2932575" y="1185450"/>
            <a:ext cx="5899736" cy="2540925"/>
          </a:xfrm>
          <a:prstGeom prst="rect">
            <a:avLst/>
          </a:prstGeom>
          <a:noFill/>
          <a:ln>
            <a:noFill/>
          </a:ln>
        </p:spPr>
      </p:pic>
      <p:sp>
        <p:nvSpPr>
          <p:cNvPr id="116" name="Google Shape;116;p21"/>
          <p:cNvSpPr txBox="1">
            <a:spLocks noGrp="1"/>
          </p:cNvSpPr>
          <p:nvPr>
            <p:ph type="body" idx="1"/>
          </p:nvPr>
        </p:nvSpPr>
        <p:spPr>
          <a:xfrm>
            <a:off x="311700" y="1185450"/>
            <a:ext cx="2590500" cy="2650800"/>
          </a:xfrm>
          <a:prstGeom prst="rect">
            <a:avLst/>
          </a:prstGeom>
        </p:spPr>
        <p:txBody>
          <a:bodyPr spcFirstLastPara="1" wrap="square" lIns="91425" tIns="91425" rIns="91425" bIns="91425" anchor="t" anchorCtr="0">
            <a:noAutofit/>
          </a:bodyPr>
          <a:lstStyle/>
          <a:p>
            <a:pPr marL="457200" lvl="0" indent="-363696" algn="l" rtl="0">
              <a:lnSpc>
                <a:spcPct val="95000"/>
              </a:lnSpc>
              <a:spcBef>
                <a:spcPts val="0"/>
              </a:spcBef>
              <a:spcAft>
                <a:spcPts val="0"/>
              </a:spcAft>
              <a:buClr>
                <a:schemeClr val="dk1"/>
              </a:buClr>
              <a:buSzPts val="2128"/>
              <a:buChar char="●"/>
            </a:pPr>
            <a:r>
              <a:rPr lang="en" sz="2127">
                <a:solidFill>
                  <a:schemeClr val="dk1"/>
                </a:solidFill>
              </a:rPr>
              <a:t>It is a conventional UNIX directory hierarchy, with a specific subtree (called cmu) containing all of the shared files. </a:t>
            </a:r>
            <a:endParaRPr sz="2127">
              <a:solidFill>
                <a:schemeClr val="dk1"/>
              </a:solidFill>
            </a:endParaRPr>
          </a:p>
          <a:p>
            <a:pPr marL="457200" lvl="0" indent="0" algn="l" rtl="0">
              <a:lnSpc>
                <a:spcPct val="95000"/>
              </a:lnSpc>
              <a:spcBef>
                <a:spcPts val="1200"/>
              </a:spcBef>
              <a:spcAft>
                <a:spcPts val="0"/>
              </a:spcAft>
              <a:buNone/>
            </a:pPr>
            <a:endParaRPr sz="2127">
              <a:solidFill>
                <a:schemeClr val="dk1"/>
              </a:solidFill>
            </a:endParaRPr>
          </a:p>
          <a:p>
            <a:pPr marL="0" lvl="0" indent="0" algn="l" rtl="0">
              <a:lnSpc>
                <a:spcPct val="95000"/>
              </a:lnSpc>
              <a:spcBef>
                <a:spcPts val="1200"/>
              </a:spcBef>
              <a:spcAft>
                <a:spcPts val="0"/>
              </a:spcAft>
              <a:buSzPts val="852"/>
              <a:buNone/>
            </a:pPr>
            <a:endParaRPr sz="2127">
              <a:solidFill>
                <a:schemeClr val="dk1"/>
              </a:solidFill>
            </a:endParaRPr>
          </a:p>
          <a:p>
            <a:pPr marL="0" lvl="0" indent="0" algn="l" rtl="0">
              <a:lnSpc>
                <a:spcPct val="95000"/>
              </a:lnSpc>
              <a:spcBef>
                <a:spcPts val="1200"/>
              </a:spcBef>
              <a:spcAft>
                <a:spcPts val="1200"/>
              </a:spcAft>
              <a:buSzPts val="852"/>
              <a:buNone/>
            </a:pPr>
            <a:endParaRPr sz="2127">
              <a:solidFill>
                <a:schemeClr val="dk1"/>
              </a:solidFill>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695</Words>
  <Application>Microsoft Office PowerPoint</Application>
  <PresentationFormat>On-screen Show (4:3)</PresentationFormat>
  <Paragraphs>71</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Average</vt:lpstr>
      <vt:lpstr>Oswald</vt:lpstr>
      <vt:lpstr>Arial</vt:lpstr>
      <vt:lpstr>Slate</vt:lpstr>
      <vt:lpstr>ANDREW FILE SYSTEM</vt:lpstr>
      <vt:lpstr>File System</vt:lpstr>
      <vt:lpstr>Introduction - Andrew File System</vt:lpstr>
      <vt:lpstr>AFS has two unusual design characteristics:</vt:lpstr>
      <vt:lpstr>Here is a simple scenario illustrating the operation of AFS:    </vt:lpstr>
      <vt:lpstr>Here is a simple scenario illustrating the operation of AFS: (cont)    </vt:lpstr>
      <vt:lpstr>Implementation</vt:lpstr>
      <vt:lpstr>Implementation (cont)</vt:lpstr>
      <vt:lpstr>File-name space seen by clients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ANDREW FILE SYSTEM</dc:title>
  <cp:lastModifiedBy>Asus</cp:lastModifiedBy>
  <cp:revision>2</cp:revision>
  <dcterms:modified xsi:type="dcterms:W3CDTF">2021-05-21T05:04:49Z</dcterms:modified>
</cp:coreProperties>
</file>