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52" r:id="rId4"/>
  </p:sldMasterIdLst>
  <p:notesMasterIdLst>
    <p:notesMasterId r:id="rId19"/>
  </p:notesMasterIdLst>
  <p:sldIdLst>
    <p:sldId id="260" r:id="rId5"/>
    <p:sldId id="261" r:id="rId6"/>
    <p:sldId id="263" r:id="rId7"/>
    <p:sldId id="264" r:id="rId8"/>
    <p:sldId id="265" r:id="rId9"/>
    <p:sldId id="266" r:id="rId10"/>
    <p:sldId id="271" r:id="rId11"/>
    <p:sldId id="272" r:id="rId12"/>
    <p:sldId id="269" r:id="rId13"/>
    <p:sldId id="276" r:id="rId14"/>
    <p:sldId id="274" r:id="rId15"/>
    <p:sldId id="277" r:id="rId16"/>
    <p:sldId id="262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34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8A437-91FB-4FB3-8FC2-9F674E6A454F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37A20-946F-4FE9-9157-769BA906E7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5A9D-2034-43A0-8CC4-56A06FE630E6}" type="datetime1">
              <a:rPr lang="en-US" smtClean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12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FF6F-0C74-4A13-B58B-0388B11F7BDF}" type="datetime1">
              <a:rPr lang="en-US" smtClean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20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7B6B-C82D-452C-9AF5-AE113117096C}" type="datetime1">
              <a:rPr lang="en-US" smtClean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6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ADD5-4D46-4D60-8999-54D1907EC62B}" type="datetime1">
              <a:rPr lang="en-US" smtClean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1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AF52-A35B-49D6-9AAE-59CF99BF4750}" type="datetime1">
              <a:rPr lang="en-US" smtClean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72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B979-2F5C-40FA-A13F-B6A00A8AA685}" type="datetime1">
              <a:rPr lang="en-US" smtClean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3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4F0F-ADD7-41EA-8DC2-2E2A3502B34E}" type="datetime1">
              <a:rPr lang="en-US" smtClean="0"/>
              <a:t>9/23/2019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9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AA22-1073-4951-A48E-333A90A082F4}" type="datetime1">
              <a:rPr lang="en-US" smtClean="0"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3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11681-0DF0-4920-8B35-57C3BE1FE277}" type="datetime1">
              <a:rPr lang="en-US" smtClean="0"/>
              <a:t>9/23/2019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84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8602C64-F8A6-4C16-A190-2317293DBE5C}" type="datetime1">
              <a:rPr lang="en-US" smtClean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4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348E-FFE0-4E6D-ADF6-D74F6D9755A2}" type="datetime1">
              <a:rPr lang="en-US" smtClean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9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20994C-E75A-463D-B1FB-9A4B00C17887}" type="datetime1">
              <a:rPr lang="en-US" smtClean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58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s.nyu.edu/courses/fall99/A22.0002-003/variables.html" TargetMode="External"/><Relationship Id="rId2" Type="http://schemas.openxmlformats.org/officeDocument/2006/relationships/hyperlink" Target="https://www.tutorialspoint.com/pascal/pascal_overview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reepascal.org/" TargetMode="External"/><Relationship Id="rId5" Type="http://schemas.openxmlformats.org/officeDocument/2006/relationships/hyperlink" Target="https://www.pascal-programming.info/lesson1.php" TargetMode="External"/><Relationship Id="rId4" Type="http://schemas.openxmlformats.org/officeDocument/2006/relationships/hyperlink" Target="https://www.tiobe.com/tiobe-index/programming-languages-definition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B797-3BDC-40F9-8E80-CB0B0C130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687977"/>
            <a:ext cx="10058400" cy="3288792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tx1"/>
                </a:solidFill>
              </a:rPr>
              <a:t>Pascal Programming Language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2D97B-B3A5-4723-92DA-D3BB12BDE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84067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Group-6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Romit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zunjarrao</a:t>
            </a:r>
            <a:endParaRPr lang="en-US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Rohan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naik</a:t>
            </a:r>
            <a:endParaRPr lang="en-US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Riya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patel</a:t>
            </a:r>
            <a:endParaRPr lang="en-US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Murad 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Mizanur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Rahman 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347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398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010" y="836023"/>
            <a:ext cx="4162425" cy="112966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594010" y="189692"/>
            <a:ext cx="152477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407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43594" y="1791678"/>
            <a:ext cx="760932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Data Structure</a:t>
            </a:r>
            <a:endParaRPr lang="en-US" sz="9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461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311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3527379"/>
            <a:ext cx="4343400" cy="4476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848600" y="2881048"/>
            <a:ext cx="15247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n w="0"/>
                <a:solidFill>
                  <a:srgbClr val="E48312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682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7909" y="3448594"/>
            <a:ext cx="10058400" cy="870858"/>
          </a:xfrm>
        </p:spPr>
        <p:txBody>
          <a:bodyPr>
            <a:normAutofit fontScale="90000"/>
          </a:bodyPr>
          <a:lstStyle/>
          <a:p>
            <a:r>
              <a:rPr lang="en-IN" sz="6000" b="1" dirty="0" smtClean="0"/>
              <a:t>Reference’s</a:t>
            </a:r>
            <a:endParaRPr lang="en-IN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492334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www.tutorialspoint.com/pascal/pascal_overview.htmL</a:t>
            </a:r>
            <a:endParaRPr lang="en-IN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cs.nyu.edu/courses/fall99/A22.0002-003/variables.html</a:t>
            </a:r>
            <a:endParaRPr lang="en-IN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>
                <a:hlinkClick r:id="rId4"/>
              </a:rPr>
              <a:t>https://www.tiobe.com/tiobe-index/programming-languages-definition</a:t>
            </a:r>
            <a:r>
              <a:rPr lang="en-IN" dirty="0" smtClean="0">
                <a:hlinkClick r:id="rId4"/>
              </a:rPr>
              <a:t>/</a:t>
            </a:r>
            <a:endParaRPr lang="en-IN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>
                <a:hlinkClick r:id="rId5"/>
              </a:rPr>
              <a:t>https://</a:t>
            </a:r>
            <a:r>
              <a:rPr lang="en-IN" dirty="0" smtClean="0">
                <a:hlinkClick r:id="rId5"/>
              </a:rPr>
              <a:t>www.pascal-programming.info/lesson1.php</a:t>
            </a:r>
            <a:endParaRPr lang="en-IN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55486" y="171884"/>
            <a:ext cx="40254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 Link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0052" y="1245326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hlinkClick r:id="rId6"/>
              </a:rPr>
              <a:t>https://www.freepascal.org</a:t>
            </a:r>
            <a:r>
              <a:rPr lang="en-IN" dirty="0" smtClean="0">
                <a:hlinkClick r:id="rId6"/>
              </a:rPr>
              <a:t>/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0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34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5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History of Pascal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8957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Pascal is an imperative and procedural programming language, designed by </a:t>
            </a:r>
            <a:r>
              <a:rPr lang="en-US" dirty="0" err="1"/>
              <a:t>Niklaus</a:t>
            </a:r>
            <a:r>
              <a:rPr lang="en-US" dirty="0"/>
              <a:t> </a:t>
            </a:r>
            <a:r>
              <a:rPr lang="en-US" dirty="0" smtClean="0"/>
              <a:t>Wirth.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It was intended </a:t>
            </a:r>
            <a:r>
              <a:rPr lang="en-US" dirty="0"/>
              <a:t>to encourage good programming practices using structured programming and data </a:t>
            </a:r>
            <a:r>
              <a:rPr lang="en-US" dirty="0" smtClean="0"/>
              <a:t>structuring.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named in honor of the French mathematician, philosopher and physicist Blaise Pascal.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Pascal was developed on the pattern of the ALGOL 60 language. Wirth was involved in the process to improve the language as part of the ALGOL X efforts and proposed a version known as ALGOL W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was not accepted, and the ALGOL X process bogged down. In 1968, Wirth decided to abandon the ALGOL X process and further improve ALGOL W, releasing this as Pascal in 1970.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30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Current work of Pascal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led to the development of Object Pascal at Borland for their Delphi product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Delphi is very much still in active use under the name embarcadero Delphi. It allows for modern cross platform development in Object Pascal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you are developing a product with a graphical user interface for release on multiple platforms, there really aren’t a lot of good options. Especially if you have limited resources and can’t run a separate team for each platform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Embarcadero Delphi seems like a perfectly good toolset for that purpose.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82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00707"/>
            <a:ext cx="10058400" cy="67134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Some of the Implementation’s of Pascal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Skype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Total </a:t>
            </a:r>
            <a:r>
              <a:rPr lang="en-IN" dirty="0" smtClean="0"/>
              <a:t>Commander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 smtClean="0"/>
              <a:t>TeX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Macromedia </a:t>
            </a:r>
            <a:r>
              <a:rPr lang="en-IN" dirty="0" smtClean="0"/>
              <a:t>Captivate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Apple </a:t>
            </a:r>
            <a:r>
              <a:rPr lang="en-IN" dirty="0" smtClean="0"/>
              <a:t>Lisa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Various PC </a:t>
            </a:r>
            <a:r>
              <a:rPr lang="en-IN" dirty="0" smtClean="0"/>
              <a:t>Games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Embedded Systems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41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Pascal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Pascal is a strongly typed language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offers extensive error checking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offers several data types like arrays, records, files and sets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offers a variety of programming structures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supports structured programming through functions and procedures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supports object oriented programming.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691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73391"/>
            <a:ext cx="10058400" cy="1450757"/>
          </a:xfrm>
        </p:spPr>
        <p:txBody>
          <a:bodyPr/>
          <a:lstStyle/>
          <a:p>
            <a:r>
              <a:rPr lang="en-IN" dirty="0" smtClean="0"/>
              <a:t>Data Types in Pascal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611" y="2098767"/>
            <a:ext cx="10058400" cy="3936274"/>
          </a:xfrm>
        </p:spPr>
        <p:txBody>
          <a:bodyPr numCol="2"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String </a:t>
            </a:r>
            <a:endParaRPr lang="en-IN" dirty="0" smtClean="0"/>
          </a:p>
          <a:p>
            <a:pPr marL="749808" lvl="1" indent="-457200">
              <a:buFont typeface="+mj-lt"/>
              <a:buAutoNum type="alphaUcPeriod"/>
            </a:pPr>
            <a:r>
              <a:rPr lang="en-IN" dirty="0" smtClean="0"/>
              <a:t>Holds Text </a:t>
            </a:r>
            <a:r>
              <a:rPr lang="en-IN" dirty="0" err="1" smtClean="0"/>
              <a:t>eg</a:t>
            </a:r>
            <a:r>
              <a:rPr lang="en-IN" dirty="0"/>
              <a:t>. 'New York', </a:t>
            </a:r>
            <a:r>
              <a:rPr lang="en-IN" dirty="0" smtClean="0"/>
              <a:t>'Evan‘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Integer </a:t>
            </a:r>
          </a:p>
          <a:p>
            <a:pPr marL="635508" lvl="1" indent="-342900">
              <a:buFont typeface="+mj-lt"/>
              <a:buAutoNum type="alphaUcPeriod"/>
            </a:pPr>
            <a:r>
              <a:rPr lang="en-IN" dirty="0"/>
              <a:t>Holds whole </a:t>
            </a:r>
            <a:r>
              <a:rPr lang="en-IN" dirty="0" smtClean="0"/>
              <a:t>numbers </a:t>
            </a:r>
            <a:r>
              <a:rPr lang="en-IN" dirty="0" err="1" smtClean="0"/>
              <a:t>eg</a:t>
            </a:r>
            <a:r>
              <a:rPr lang="en-IN" dirty="0" smtClean="0"/>
              <a:t> </a:t>
            </a:r>
            <a:r>
              <a:rPr lang="en-IN" dirty="0"/>
              <a:t>3, 6, 1024</a:t>
            </a:r>
          </a:p>
          <a:p>
            <a:pPr marL="635508" lvl="1" indent="-342900">
              <a:buFont typeface="+mj-lt"/>
              <a:buAutoNum type="alphaUcPeriod"/>
            </a:pPr>
            <a:r>
              <a:rPr lang="en-IN" dirty="0" smtClean="0"/>
              <a:t>Range </a:t>
            </a:r>
            <a:r>
              <a:rPr lang="en-IN" dirty="0"/>
              <a:t>:  -32,768 to </a:t>
            </a:r>
            <a:r>
              <a:rPr lang="en-IN" dirty="0" smtClean="0"/>
              <a:t>32,767</a:t>
            </a:r>
          </a:p>
          <a:p>
            <a:pPr marL="635508" lvl="1" indent="-342900">
              <a:buFont typeface="+mj-lt"/>
              <a:buAutoNum type="alphaUcPeriod"/>
            </a:pPr>
            <a:r>
              <a:rPr lang="en-IN" dirty="0" err="1" smtClean="0"/>
              <a:t>LongInt</a:t>
            </a:r>
            <a:r>
              <a:rPr lang="en-IN" dirty="0"/>
              <a:t> : -2,147,483,648 to </a:t>
            </a:r>
            <a:r>
              <a:rPr lang="en-IN" dirty="0" smtClean="0"/>
              <a:t>2,147,487,647</a:t>
            </a:r>
          </a:p>
          <a:p>
            <a:pPr marL="635508" lvl="1" indent="-342900">
              <a:buFont typeface="+mj-lt"/>
              <a:buAutoNum type="alphaUcPeriod"/>
            </a:pPr>
            <a:r>
              <a:rPr lang="en-IN" dirty="0" err="1" smtClean="0"/>
              <a:t>ShortInt</a:t>
            </a:r>
            <a:r>
              <a:rPr lang="en-IN" dirty="0"/>
              <a:t> : -128 to 128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Real </a:t>
            </a:r>
          </a:p>
          <a:p>
            <a:pPr marL="544068" lvl="1" indent="-342900">
              <a:buFont typeface="+mj-lt"/>
              <a:buAutoNum type="alphaUcPeriod"/>
            </a:pPr>
            <a:r>
              <a:rPr lang="en-IN" dirty="0"/>
              <a:t>Holds Decimal </a:t>
            </a:r>
            <a:r>
              <a:rPr lang="en-IN" dirty="0" smtClean="0"/>
              <a:t>Numbers </a:t>
            </a:r>
            <a:r>
              <a:rPr lang="en-IN" dirty="0" err="1" smtClean="0"/>
              <a:t>eg</a:t>
            </a:r>
            <a:r>
              <a:rPr lang="en-IN" dirty="0"/>
              <a:t> 3.14, </a:t>
            </a:r>
            <a:r>
              <a:rPr lang="en-IN" dirty="0" smtClean="0"/>
              <a:t>503.2</a:t>
            </a:r>
          </a:p>
          <a:p>
            <a:pPr marL="544068" lvl="1" indent="-342900">
              <a:buFont typeface="+mj-lt"/>
              <a:buAutoNum type="alphaUcPeriod"/>
            </a:pPr>
            <a:r>
              <a:rPr lang="en-IN" dirty="0"/>
              <a:t>Range : 2.9 x 10 E-39 to 1.7 x 10 </a:t>
            </a:r>
            <a:r>
              <a:rPr lang="en-IN" dirty="0" smtClean="0"/>
              <a:t>E+38</a:t>
            </a:r>
          </a:p>
          <a:p>
            <a:pPr marL="251460" indent="-342900">
              <a:buFont typeface="Wingdings" panose="05000000000000000000" pitchFamily="2" charset="2"/>
              <a:buChar char="Ø"/>
            </a:pPr>
            <a:r>
              <a:rPr lang="en-IN" dirty="0" smtClean="0"/>
              <a:t>Boolean</a:t>
            </a:r>
          </a:p>
          <a:p>
            <a:pPr marL="544068" lvl="1" indent="-342900">
              <a:buFont typeface="+mj-lt"/>
              <a:buAutoNum type="alphaUcPeriod"/>
            </a:pPr>
            <a:r>
              <a:rPr lang="en-IN" dirty="0"/>
              <a:t>Holds True or </a:t>
            </a:r>
            <a:r>
              <a:rPr lang="en-IN" dirty="0" smtClean="0"/>
              <a:t>False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Character</a:t>
            </a:r>
          </a:p>
          <a:p>
            <a:pPr marL="544068" lvl="1" indent="-342900">
              <a:buFont typeface="+mj-lt"/>
              <a:buAutoNum type="alphaUcPeriod"/>
            </a:pPr>
            <a:r>
              <a:rPr lang="en-IN" dirty="0"/>
              <a:t>Holds a single </a:t>
            </a:r>
            <a:r>
              <a:rPr lang="en-IN" dirty="0" smtClean="0"/>
              <a:t>character </a:t>
            </a:r>
            <a:r>
              <a:rPr lang="en-IN" dirty="0" err="1" smtClean="0"/>
              <a:t>eg</a:t>
            </a:r>
            <a:r>
              <a:rPr lang="en-IN" dirty="0"/>
              <a:t>.</a:t>
            </a:r>
            <a:r>
              <a:rPr lang="en-IN" dirty="0" smtClean="0"/>
              <a:t> </a:t>
            </a:r>
            <a:r>
              <a:rPr lang="en-IN" dirty="0"/>
              <a:t>'A', 'E'</a:t>
            </a:r>
          </a:p>
        </p:txBody>
      </p:sp>
    </p:spTree>
    <p:extLst>
      <p:ext uri="{BB962C8B-B14F-4D97-AF65-F5344CB8AC3E}">
        <p14:creationId xmlns:p14="http://schemas.microsoft.com/office/powerpoint/2010/main" val="245608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Pascal Program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A Pascal program basically consists of the following parts −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Program name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Uses command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Type declarations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Constant declarations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Variables declarations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Functions declarations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Procedures declarations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Main program block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Statements and Expressions within each block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67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7349" y="348343"/>
            <a:ext cx="1142564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program {name of the program}</a:t>
            </a:r>
          </a:p>
          <a:p>
            <a:r>
              <a:rPr lang="en-IN"/>
              <a:t>uses {comma delimited names of libraries you use}</a:t>
            </a:r>
          </a:p>
          <a:p>
            <a:r>
              <a:rPr lang="en-IN"/>
              <a:t>const {global constant declaration block}</a:t>
            </a:r>
          </a:p>
          <a:p>
            <a:r>
              <a:rPr lang="en-IN"/>
              <a:t>var {global variable declaration block}</a:t>
            </a:r>
          </a:p>
          <a:p>
            <a:endParaRPr lang="en-IN"/>
          </a:p>
          <a:p>
            <a:r>
              <a:rPr lang="en-IN"/>
              <a:t>function {function declarations, if any}</a:t>
            </a:r>
          </a:p>
          <a:p>
            <a:r>
              <a:rPr lang="en-IN"/>
              <a:t>{ local variables }</a:t>
            </a:r>
          </a:p>
          <a:p>
            <a:r>
              <a:rPr lang="en-IN"/>
              <a:t>begin</a:t>
            </a:r>
          </a:p>
          <a:p>
            <a:r>
              <a:rPr lang="en-IN"/>
              <a:t>...</a:t>
            </a:r>
          </a:p>
          <a:p>
            <a:r>
              <a:rPr lang="en-IN"/>
              <a:t>end;</a:t>
            </a:r>
          </a:p>
          <a:p>
            <a:endParaRPr lang="en-IN"/>
          </a:p>
          <a:p>
            <a:r>
              <a:rPr lang="en-IN"/>
              <a:t>procedure { procedure declarations, if any}</a:t>
            </a:r>
          </a:p>
          <a:p>
            <a:r>
              <a:rPr lang="en-IN"/>
              <a:t>{ local variables }</a:t>
            </a:r>
          </a:p>
          <a:p>
            <a:r>
              <a:rPr lang="en-IN"/>
              <a:t>begin</a:t>
            </a:r>
          </a:p>
          <a:p>
            <a:r>
              <a:rPr lang="en-IN"/>
              <a:t>...</a:t>
            </a:r>
          </a:p>
          <a:p>
            <a:r>
              <a:rPr lang="en-IN"/>
              <a:t>end;</a:t>
            </a:r>
          </a:p>
          <a:p>
            <a:endParaRPr lang="en-IN"/>
          </a:p>
          <a:p>
            <a:r>
              <a:rPr lang="en-IN"/>
              <a:t>begin { main program block starts}</a:t>
            </a:r>
          </a:p>
          <a:p>
            <a:r>
              <a:rPr lang="en-IN"/>
              <a:t>...</a:t>
            </a:r>
          </a:p>
          <a:p>
            <a:r>
              <a:rPr lang="en-IN"/>
              <a:t>end. { the end of main program block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0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04374" y="1791678"/>
            <a:ext cx="468775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Pointer’s</a:t>
            </a:r>
            <a:endParaRPr lang="en-US" sz="9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682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11AEF4D-E1F1-46B8-8C58-B490BFDD64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149337-CC20-42E7-8327-E5212BE344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13C901-7F07-466C-BBFB-37B66ED1F69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527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Retrospect</vt:lpstr>
      <vt:lpstr>Pascal Programming Language</vt:lpstr>
      <vt:lpstr>History of Pascal</vt:lpstr>
      <vt:lpstr>Current work of Pascal</vt:lpstr>
      <vt:lpstr>Some of the Implementation’s of Pascal</vt:lpstr>
      <vt:lpstr>Features of Pascal</vt:lpstr>
      <vt:lpstr>Data Types in Pascal</vt:lpstr>
      <vt:lpstr>Pascal Program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Reference’s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2019-09-16T18:25:10Z</dcterms:created>
  <dcterms:modified xsi:type="dcterms:W3CDTF">2019-09-23T23:57:46Z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